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7EECEA-DB6E-43E2-8650-BE2E1ACE214E}">
  <a:tblStyle styleId="{BC7EECEA-DB6E-43E2-8650-BE2E1ACE214E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7541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etflix Light Grey + Red Stack">
    <p:bg>
      <p:bgPr>
        <a:solidFill>
          <a:srgbClr val="F5F5F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3473" y="-141450"/>
            <a:ext cx="668249" cy="542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tflix Dark Grey + Red Stack">
    <p:bg>
      <p:bgPr>
        <a:solidFill>
          <a:srgbClr val="221F1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l="17877" t="3814" b="3823"/>
          <a:stretch/>
        </p:blipFill>
        <p:spPr>
          <a:xfrm>
            <a:off x="-139475" y="0"/>
            <a:ext cx="6477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3475" y="-167475"/>
            <a:ext cx="668249" cy="545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: V2">
    <p:bg>
      <p:bgPr>
        <a:solidFill>
          <a:srgbClr val="221F1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l="17877" t="3814" b="3823"/>
          <a:stretch/>
        </p:blipFill>
        <p:spPr>
          <a:xfrm>
            <a:off x="-139475" y="0"/>
            <a:ext cx="6477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1131150" y="707175"/>
            <a:ext cx="5962200" cy="51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F5F5F1"/>
                </a:solidFill>
              </a:rPr>
              <a:t>Contents.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696125" y="1580401"/>
            <a:ext cx="4830000" cy="342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This is what a content page 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Could look like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Purpose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History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Strategic context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Assignment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Our challenge to you</a:t>
            </a: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Deliverables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F5F5F1"/>
              </a:solidFill>
            </a:endParaRPr>
          </a:p>
          <a:p>
            <a:pPr marL="457200" lvl="0" indent="-228600" algn="l" rtl="0">
              <a:spcBef>
                <a:spcPts val="0"/>
              </a:spcBef>
              <a:buClr>
                <a:srgbClr val="F5F5F1"/>
              </a:buClr>
              <a:buChar char="●"/>
            </a:pPr>
            <a:r>
              <a:rPr lang="en">
                <a:solidFill>
                  <a:srgbClr val="F5F5F1"/>
                </a:solidFill>
              </a:rPr>
              <a:t>Appendix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lank">
    <p:bg>
      <p:bgPr>
        <a:solidFill>
          <a:srgbClr val="F5F5F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ivider">
    <p:bg>
      <p:bgPr>
        <a:solidFill>
          <a:srgbClr val="221F1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o Slide">
    <p:bg>
      <p:bgPr>
        <a:solidFill>
          <a:srgbClr val="000000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ption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l="1638" t="3866" r="1434" b="4933"/>
          <a:stretch/>
        </p:blipFill>
        <p:spPr>
          <a:xfrm>
            <a:off x="-76200" y="-95249"/>
            <a:ext cx="9393348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ption 2">
    <p:bg>
      <p:bgPr>
        <a:solidFill>
          <a:srgbClr val="0000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l="1273" t="4216" b="4124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SzPct val="100000"/>
              <a:defRPr sz="3000"/>
            </a:lvl1pPr>
            <a:lvl2pPr lvl="1">
              <a:spcBef>
                <a:spcPts val="480"/>
              </a:spcBef>
              <a:buSzPct val="100000"/>
              <a:defRPr sz="2400"/>
            </a:lvl2pPr>
            <a:lvl3pPr lvl="2">
              <a:spcBef>
                <a:spcPts val="480"/>
              </a:spcBef>
              <a:buSzPct val="100000"/>
              <a:defRPr sz="2400"/>
            </a:lvl3pPr>
            <a:lvl4pPr lvl="3">
              <a:spcBef>
                <a:spcPts val="360"/>
              </a:spcBef>
              <a:buSzPct val="100000"/>
              <a:defRPr sz="1800"/>
            </a:lvl4pPr>
            <a:lvl5pPr lvl="4">
              <a:spcBef>
                <a:spcPts val="360"/>
              </a:spcBef>
              <a:buSzPct val="100000"/>
              <a:defRPr sz="1800"/>
            </a:lvl5pPr>
            <a:lvl6pPr lvl="5">
              <a:spcBef>
                <a:spcPts val="360"/>
              </a:spcBef>
              <a:buSzPct val="100000"/>
              <a:defRPr sz="1800"/>
            </a:lvl6pPr>
            <a:lvl7pPr lvl="6">
              <a:spcBef>
                <a:spcPts val="360"/>
              </a:spcBef>
              <a:buSzPct val="100000"/>
              <a:defRPr sz="1800"/>
            </a:lvl7pPr>
            <a:lvl8pPr lvl="7">
              <a:spcBef>
                <a:spcPts val="360"/>
              </a:spcBef>
              <a:buSzPct val="100000"/>
              <a:defRPr sz="1800"/>
            </a:lvl8pPr>
            <a:lvl9pPr lvl="8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4d4Kf-1rTZnbVliMjBkY0JCVE0" TargetMode="External"/><Relationship Id="rId4" Type="http://schemas.openxmlformats.org/officeDocument/2006/relationships/hyperlink" Target="https://drive.google.com/open?id=0B4d4Kf-1rTZnMGp5UURZb0tUSXM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4d4Kf-1rTZnbVliMjBkY0JCVE0" TargetMode="External"/><Relationship Id="rId4" Type="http://schemas.openxmlformats.org/officeDocument/2006/relationships/hyperlink" Target="https://drive.google.com/open?id=0B4d4Kf-1rTZnMGp5UURZb0tUSXM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Netflix/vma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F1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 idx="4294967295"/>
          </p:nvPr>
        </p:nvSpPr>
        <p:spPr>
          <a:xfrm>
            <a:off x="574475" y="12159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2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Measuring Perceptual Video Quality at Scale</a:t>
            </a:r>
          </a:p>
        </p:txBody>
      </p:sp>
      <p:pic>
        <p:nvPicPr>
          <p:cNvPr id="30" name="Shape 30" descr="Netflix_Logo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450" y="3717242"/>
            <a:ext cx="1296569" cy="7292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574474" y="3752619"/>
            <a:ext cx="5255399" cy="54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Ioannis Katsavounidis</a:t>
            </a:r>
            <a:endParaRPr lang="en" sz="1500" dirty="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5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Video Algorithms Team</a:t>
            </a:r>
          </a:p>
        </p:txBody>
      </p:sp>
      <p:cxnSp>
        <p:nvCxnSpPr>
          <p:cNvPr id="32" name="Shape 32"/>
          <p:cNvCxnSpPr/>
          <p:nvPr/>
        </p:nvCxnSpPr>
        <p:spPr>
          <a:xfrm>
            <a:off x="574475" y="3901300"/>
            <a:ext cx="1199" cy="361199"/>
          </a:xfrm>
          <a:prstGeom prst="straightConnector1">
            <a:avLst/>
          </a:prstGeom>
          <a:noFill/>
          <a:ln w="19050" cap="flat" cmpd="sng">
            <a:solidFill>
              <a:srgbClr val="E50914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131150" y="676900"/>
            <a:ext cx="74046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V</a:t>
            </a: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ideo </a:t>
            </a:r>
            <a:r>
              <a:rPr lang="en" sz="3200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ultimethod </a:t>
            </a:r>
            <a:r>
              <a:rPr lang="en" sz="3200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ssessment </a:t>
            </a:r>
            <a:r>
              <a:rPr lang="en" sz="3200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usion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Full reference video quality metric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Combines multiple elementary quality metrics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Machine-learning regression to predict a final “fused” score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vmafdiagram.png"/>
          <p:cNvPicPr preferRelativeResize="0"/>
          <p:nvPr/>
        </p:nvPicPr>
        <p:blipFill rotWithShape="1">
          <a:blip r:embed="rId3">
            <a:alphaModFix/>
          </a:blip>
          <a:srcRect l="3519" r="14432"/>
          <a:stretch/>
        </p:blipFill>
        <p:spPr>
          <a:xfrm>
            <a:off x="12975" y="0"/>
            <a:ext cx="5626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5715825" y="1519900"/>
            <a:ext cx="3428100" cy="23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b="1">
                <a:solidFill>
                  <a:srgbClr val="444444"/>
                </a:solidFill>
                <a:latin typeface="Proxima Nova"/>
                <a:ea typeface="Proxima Nova"/>
                <a:cs typeface="Proxima Nova"/>
                <a:sym typeface="Proxima Nova"/>
              </a:rPr>
              <a:t>Visual Information Fidelity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444444"/>
                </a:solidFill>
                <a:latin typeface="Proxima Nova"/>
                <a:ea typeface="Proxima Nova"/>
                <a:cs typeface="Proxima Nova"/>
                <a:sym typeface="Proxima Nova"/>
              </a:rPr>
              <a:t>H. Sheikh and A. Bovik, “Image Information and Visual Quality,” IEEE Transactions on Image Processing, vol. 15, no. 2, pp. 430–444, Feb. 2006.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44444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Detail Loss Measure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S. Li, F. Zhang, L. Ma, and K. Ngan, “Image Quality Assessment by Separately Evaluating Detail Losses and Additive Impairments,” IEEE Transactions on Multimedia, vol. 13, no. 5, pp. 935–949, Oct. 2011.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Shape 107"/>
          <p:cNvGraphicFramePr/>
          <p:nvPr/>
        </p:nvGraphicFramePr>
        <p:xfrm>
          <a:off x="362925" y="2163600"/>
          <a:ext cx="4036800" cy="2361184"/>
        </p:xfrm>
        <a:graphic>
          <a:graphicData uri="http://schemas.openxmlformats.org/drawingml/2006/table">
            <a:tbl>
              <a:tblPr>
                <a:noFill/>
                <a:tableStyleId>{BC7EECEA-DB6E-43E2-8650-BE2E1ACE214E}</a:tableStyleId>
              </a:tblPr>
              <a:tblGrid>
                <a:gridCol w="1009200"/>
                <a:gridCol w="1009200"/>
                <a:gridCol w="1009200"/>
                <a:gridCol w="1009200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SRCC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RMSE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0.746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0.725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24.577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0.603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0.417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40.686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FastSSIM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0.685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0.605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31.233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PSNR-HVS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0.845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0.839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18.537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VQM-VFD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0.949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0.934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11.967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E5091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VMAF 0.3.1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0.953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0.963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9.277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8" name="Shape 108"/>
          <p:cNvSpPr txBox="1"/>
          <p:nvPr/>
        </p:nvSpPr>
        <p:spPr>
          <a:xfrm>
            <a:off x="1014825" y="1732175"/>
            <a:ext cx="27330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NETFLIX-TEST Dataset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721300" y="1732175"/>
            <a:ext cx="40368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LIVE Dataset (compression only impairments)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Results</a:t>
            </a:r>
          </a:p>
        </p:txBody>
      </p:sp>
      <p:graphicFrame>
        <p:nvGraphicFramePr>
          <p:cNvPr id="111" name="Shape 111"/>
          <p:cNvGraphicFramePr/>
          <p:nvPr/>
        </p:nvGraphicFramePr>
        <p:xfrm>
          <a:off x="4749450" y="2163600"/>
          <a:ext cx="4036800" cy="2361184"/>
        </p:xfrm>
        <a:graphic>
          <a:graphicData uri="http://schemas.openxmlformats.org/drawingml/2006/table">
            <a:tbl>
              <a:tblPr>
                <a:noFill/>
                <a:tableStyleId>{BC7EECEA-DB6E-43E2-8650-BE2E1ACE214E}</a:tableStyleId>
              </a:tblPr>
              <a:tblGrid>
                <a:gridCol w="1009200"/>
                <a:gridCol w="1009200"/>
                <a:gridCol w="1009200"/>
                <a:gridCol w="1009200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SRCC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RMSE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0.416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0.394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16.934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0.658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0.618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12.340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FastSSIM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0.566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0.561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13.691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PSNR-HVS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0.589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0.595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13.213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E5091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VQM-VFD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0.763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0.767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9.897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VMAF 0.3.1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0.690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0.655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12.180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Shape 116"/>
          <p:cNvGraphicFramePr/>
          <p:nvPr/>
        </p:nvGraphicFramePr>
        <p:xfrm>
          <a:off x="362925" y="2163600"/>
          <a:ext cx="4036800" cy="2361184"/>
        </p:xfrm>
        <a:graphic>
          <a:graphicData uri="http://schemas.openxmlformats.org/drawingml/2006/table">
            <a:tbl>
              <a:tblPr>
                <a:noFill/>
                <a:tableStyleId>{BC7EECEA-DB6E-43E2-8650-BE2E1ACE214E}</a:tableStyleId>
              </a:tblPr>
              <a:tblGrid>
                <a:gridCol w="1009200"/>
                <a:gridCol w="1009200"/>
                <a:gridCol w="1009200"/>
                <a:gridCol w="1009200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SRCC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RMSE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0.772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0.759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0.738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0.856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0.834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0.621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FastSSIM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0.910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0.922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0.415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PSNR-HVS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0.858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0.850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0.580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VQM-VFD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0.925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0.924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0.420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E5091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VMAF 0.3.1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0.929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0.939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0.372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17" name="Shape 117"/>
          <p:cNvSpPr txBox="1"/>
          <p:nvPr/>
        </p:nvSpPr>
        <p:spPr>
          <a:xfrm>
            <a:off x="362925" y="1732175"/>
            <a:ext cx="40368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VQEGHD3 Dataset (streaming impairments)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721300" y="1732175"/>
            <a:ext cx="4036800" cy="3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500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LIVE Mobile Dataset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Results</a:t>
            </a:r>
          </a:p>
        </p:txBody>
      </p:sp>
      <p:graphicFrame>
        <p:nvGraphicFramePr>
          <p:cNvPr id="120" name="Shape 120"/>
          <p:cNvGraphicFramePr/>
          <p:nvPr/>
        </p:nvGraphicFramePr>
        <p:xfrm>
          <a:off x="4749450" y="2163600"/>
          <a:ext cx="4036800" cy="2361184"/>
        </p:xfrm>
        <a:graphic>
          <a:graphicData uri="http://schemas.openxmlformats.org/drawingml/2006/table">
            <a:tbl>
              <a:tblPr>
                <a:noFill/>
                <a:tableStyleId>{BC7EECEA-DB6E-43E2-8650-BE2E1ACE214E}</a:tableStyleId>
              </a:tblPr>
              <a:tblGrid>
                <a:gridCol w="1009200"/>
                <a:gridCol w="1009200"/>
                <a:gridCol w="1009200"/>
                <a:gridCol w="1009200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SRCC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PCC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5F5F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RMSE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0.632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0.643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0.850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0.664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0.682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0.831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FastSSIM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0.747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0.745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0.718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PSNR-HVS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0.703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0.726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0.722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VQM-VFD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0.770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0.795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0.639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E5091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VMAF 0.3.1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0.872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0.905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0.401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Sample Clips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Proxima Nova"/>
              <a:buChar char="●"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Clip #1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Proxima Nova"/>
              <a:buChar char="●"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Clip #2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Sample Clips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Proxima Nova"/>
              <a:buChar char="●"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Clip #1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: PSNR  37.3 dB, VMAF 78.4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buSzPct val="100000"/>
              <a:buFont typeface="Proxima Nova"/>
              <a:buChar char="●"/>
            </a:pPr>
            <a:r>
              <a:rPr lang="en" sz="1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Clip #2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: PSNR 32.3 dB, VMAF 81.5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Mitigates (some) issues of other metrics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Problematic or corner-case content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Black frames 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Low contrast regions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Frames with film grain noise</a:t>
            </a:r>
          </a:p>
          <a:p>
            <a: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Image-only - no temporal information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Computationally intensive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Known limitations/questions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131150" y="1764275"/>
            <a:ext cx="6789600" cy="27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Source Videos</a:t>
            </a:r>
          </a:p>
          <a:p>
            <a:pPr marL="914400" marR="0" lvl="1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1080p </a:t>
            </a:r>
          </a:p>
          <a:p>
            <a:pPr marL="914400" marR="0" lvl="1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Pristine sources</a:t>
            </a:r>
          </a:p>
          <a:p>
            <a:pPr marL="914400" marR="0" lvl="1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about 4K?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Distorted videos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Living room viewing conditions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Range of quality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about viewing on cellphones or tablets?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Does it reflect visual improvements from AQ?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Motion model is very simple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131150" y="1274376"/>
            <a:ext cx="6789600" cy="4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Metric is as good as the training data</a:t>
            </a:r>
          </a:p>
          <a:p>
            <a:pPr lvl="0" algn="ctr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ctr" rtl="0">
              <a:lnSpc>
                <a:spcPct val="14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696125" y="1705475"/>
            <a:ext cx="7296000" cy="30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300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https://github.com/Netflix/vmaf</a:t>
            </a: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Software package includes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VMAF implementation (including trained model)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Framework to train and test a custom VMAF model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 metrics including PSNR, SSIM and multiscale SSIM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Written in C and Python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Elementary metric extraction in C 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 code and model training/testing in Python 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Brand new release 1.1.6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C++ stand-alone executable (Python-independent)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Docker and Xcode support</a:t>
            </a:r>
          </a:p>
          <a:p>
            <a: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roxima Nova"/>
              <a:buChar char="○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VMAF algorithm update to 0.3.2 (numerical fixes)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131150" y="457201"/>
            <a:ext cx="6599700" cy="4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A metric and a framework. VMAF Development Kit (VDK)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131150" y="1577550"/>
            <a:ext cx="6872700" cy="19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Do we trust VMAF?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0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Do we use VMAF?</a:t>
            </a:r>
          </a:p>
          <a:p>
            <a:pPr lvl="0" algn="l" rtl="0">
              <a:spcBef>
                <a:spcPts val="0"/>
              </a:spcBef>
              <a:buNone/>
            </a:pPr>
            <a:endParaRPr sz="3000" b="1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696125" y="1675400"/>
            <a:ext cx="7296000" cy="31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cloud-based encoding pipeline with automated quality monitoring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state-of-the-art video compression formats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Optimize encoding recipes and algorithms 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Experiment and test on subset of titles</a:t>
            </a:r>
          </a:p>
          <a:p>
            <a:pPr marL="914400" lvl="1" indent="-311150" rtl="0">
              <a:lnSpc>
                <a:spcPct val="140000"/>
              </a:lnSpc>
              <a:spcBef>
                <a:spcPts val="0"/>
              </a:spcBef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Deploy and run A/B tests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 in next-generation codec development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1131150" y="459586"/>
            <a:ext cx="6599700" cy="4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500" b="1" dirty="0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The best video quality possible.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1131150" y="4068276"/>
            <a:ext cx="6789600" cy="48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Measure perceptual video quality at scale</a:t>
            </a:r>
          </a:p>
          <a:p>
            <a:pPr lvl="0" algn="ctr" rtl="0"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ctr" rtl="0">
              <a:lnSpc>
                <a:spcPct val="14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96125" y="1675400"/>
            <a:ext cx="7296000" cy="31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cloud-based encoding pipeline with automated quality monitoring </a:t>
            </a:r>
            <a:r>
              <a:rPr lang="en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✓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</a:t>
            </a: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state-of-the-art video compression formats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Optimize encoding recipes and algorithms 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○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Experiment and test on subset of titles</a:t>
            </a:r>
          </a:p>
          <a:p>
            <a:pPr marL="914400" lvl="1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○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Deploy and run A/B tests</a:t>
            </a:r>
            <a:r>
              <a:rPr lang="en" sz="13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 in next-generation codec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696125" y="1675400"/>
            <a:ext cx="7296000" cy="31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cloud-based encoding pipeline with automated quality monitoring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state-of-the-art video compression formats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✓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Optimize encoding recipes and algorithms 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○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Experiment and test on subset of titles</a:t>
            </a:r>
          </a:p>
          <a:p>
            <a:pPr marL="914400" lvl="1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○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Deploy and run A/B tests</a:t>
            </a:r>
            <a:r>
              <a:rPr lang="en" sz="13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 in next-generation codec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099" y="1285075"/>
            <a:ext cx="6505800" cy="38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280375" y="133350"/>
            <a:ext cx="82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Results: </a:t>
            </a:r>
            <a:r>
              <a:rPr lang="en" sz="3200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Visual Quality tuned</a:t>
            </a: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 configuration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48000" y="1333750"/>
            <a:ext cx="2483100" cy="1034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BD-rate savings based on </a:t>
            </a:r>
            <a:r>
              <a:rPr lang="en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VMAF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overall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quality range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696125" y="1675400"/>
            <a:ext cx="7296000" cy="31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cloud-based encoding pipeline with automated quality monitoring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</a:t>
            </a: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state-of-the-art video compression formats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Optimize encoding recipes and algorithms 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Experiment and test on subset of titles </a:t>
            </a:r>
            <a:r>
              <a:rPr lang="en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✓</a:t>
            </a:r>
          </a:p>
          <a:p>
            <a:pPr marL="914400" lvl="1" indent="-311150" rtl="0">
              <a:lnSpc>
                <a:spcPct val="140000"/>
              </a:lnSpc>
              <a:spcBef>
                <a:spcPts val="0"/>
              </a:spcBef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Deploy and run A/B tests</a:t>
            </a: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✓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D9D9D9"/>
              </a:buClr>
              <a:buFont typeface="Proxima Nova"/>
              <a:buChar char="●"/>
            </a:pPr>
            <a:r>
              <a:rPr lang="en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 in next-generation codec development</a:t>
            </a:r>
          </a:p>
        </p:txBody>
      </p:sp>
      <p:pic>
        <p:nvPicPr>
          <p:cNvPr id="179" name="Shape 179" descr="pcspaper-vma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499" y="2276300"/>
            <a:ext cx="3105649" cy="24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pcspaper-vmaftrac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5499" y="28800"/>
            <a:ext cx="3105650" cy="2342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871725" y="4657800"/>
            <a:ext cx="4272300" cy="48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200">
                <a:solidFill>
                  <a:srgbClr val="444444"/>
                </a:solidFill>
                <a:latin typeface="Proxima Nova"/>
                <a:ea typeface="Proxima Nova"/>
                <a:cs typeface="Proxima Nova"/>
                <a:sym typeface="Proxima Nova"/>
              </a:rPr>
              <a:t>J. De Cock and A. Aaron, “Constant-Slope Rate Allocation for Distributed Real-World Encoding,” to appear in PCS 2016.</a:t>
            </a:r>
          </a:p>
          <a:p>
            <a:pPr lvl="0" algn="r" rtl="0">
              <a:spcBef>
                <a:spcPts val="0"/>
              </a:spcBef>
              <a:buNone/>
            </a:pPr>
            <a:endParaRPr sz="1200">
              <a:solidFill>
                <a:srgbClr val="221F1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696125" y="1675400"/>
            <a:ext cx="7296000" cy="31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CCCCCC"/>
              </a:buClr>
              <a:buFont typeface="Proxima Nova"/>
              <a:buChar char="●"/>
            </a:pPr>
            <a:r>
              <a:rPr lang="en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Build cloud-based encoding pipeline with automated quality monitoring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Proxima Nova"/>
              <a:buChar char="●"/>
            </a:pPr>
            <a:r>
              <a:rPr lang="en" sz="130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Evaluate </a:t>
            </a:r>
            <a:r>
              <a:rPr lang="en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state-of-the-art video compression formats</a:t>
            </a:r>
            <a:r>
              <a:rPr lang="en" sz="130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CCCCCC"/>
              </a:buClr>
              <a:buFont typeface="Proxima Nova"/>
              <a:buChar char="●"/>
            </a:pPr>
            <a:r>
              <a:rPr lang="en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Optimize encoding recipes and algorithms 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rgbClr val="CCCCCC"/>
              </a:buClr>
              <a:buFont typeface="Proxima Nova"/>
              <a:buChar char="○"/>
            </a:pPr>
            <a:r>
              <a:rPr lang="en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Experiment and test on subset of titles</a:t>
            </a:r>
          </a:p>
          <a:p>
            <a:pPr marL="914400" lvl="1" indent="-311150" rtl="0">
              <a:lnSpc>
                <a:spcPct val="140000"/>
              </a:lnSpc>
              <a:spcBef>
                <a:spcPts val="0"/>
              </a:spcBef>
              <a:buClr>
                <a:srgbClr val="CCCCCC"/>
              </a:buClr>
              <a:buFont typeface="Proxima Nova"/>
              <a:buChar char="○"/>
            </a:pPr>
            <a:r>
              <a:rPr lang="en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Deploy and run A/B tests</a:t>
            </a:r>
            <a:r>
              <a:rPr lang="en" sz="1300">
                <a:solidFill>
                  <a:srgbClr val="CCCCCC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</a:p>
          <a:p>
            <a:pPr marL="457200" lvl="0" indent="-31115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 in next-generation codec development </a:t>
            </a:r>
            <a:r>
              <a:rPr lang="en" b="1">
                <a:solidFill>
                  <a:srgbClr val="E50914"/>
                </a:solidFill>
                <a:latin typeface="Proxima Nova"/>
                <a:ea typeface="Proxima Nova"/>
                <a:cs typeface="Proxima Nova"/>
                <a:sym typeface="Proxima Nova"/>
              </a:rPr>
              <a:t>✓</a:t>
            </a:r>
          </a:p>
        </p:txBody>
      </p:sp>
      <p:pic>
        <p:nvPicPr>
          <p:cNvPr id="187" name="Shape 187" descr="aom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400" y="3353587"/>
            <a:ext cx="29241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JVETdocum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150" y="921099"/>
            <a:ext cx="5083123" cy="215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Ongoing Improvements: VMAF+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Low resolution sources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Other viewing scenarios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TV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Laptop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Cellphone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5" name="Shape 195" descr="Screen Shot 2016-08-26 at 4.51.36 PM.png"/>
          <p:cNvPicPr preferRelativeResize="0"/>
          <p:nvPr/>
        </p:nvPicPr>
        <p:blipFill rotWithShape="1">
          <a:blip r:embed="rId3">
            <a:alphaModFix/>
          </a:blip>
          <a:srcRect t="9" b="9"/>
          <a:stretch/>
        </p:blipFill>
        <p:spPr>
          <a:xfrm>
            <a:off x="5050949" y="1537678"/>
            <a:ext cx="3731874" cy="340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351725" y="707175"/>
            <a:ext cx="59622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Team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197450" y="1536300"/>
            <a:ext cx="3140700" cy="31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Netflix Video Algorithms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Anne Aaron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Jan </a:t>
            </a: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De Cock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Rich Gerber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 smtClean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Zhi </a:t>
            </a: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Li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Megha Manohara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Aditya Mavlankar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Anush Moorthy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Andrey Norkin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702650" y="1460100"/>
            <a:ext cx="3681900" cy="10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of Southern California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Prof. C.-C. Jay Kuo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Joe Yuchieh Lin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4702650" y="2526900"/>
            <a:ext cx="3681900" cy="118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 of Texas Austin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Prof. Al Bovik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Todd Goodall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Christos Bampis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4702650" y="3822300"/>
            <a:ext cx="3681900" cy="118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Université de Nantes</a:t>
            </a:r>
          </a:p>
          <a:p>
            <a:pPr lvl="0" indent="45720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Prof. Patrick Le Callet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 idx="4294967295"/>
          </p:nvPr>
        </p:nvSpPr>
        <p:spPr>
          <a:xfrm>
            <a:off x="1249950" y="1215967"/>
            <a:ext cx="77724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200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you. </a:t>
            </a:r>
          </a:p>
          <a:p>
            <a:pPr lvl="0" algn="l" rtl="0">
              <a:spcBef>
                <a:spcPts val="0"/>
              </a:spcBef>
              <a:buNone/>
            </a:pPr>
            <a:endParaRPr sz="4200">
              <a:solidFill>
                <a:srgbClr val="F5F5F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0" name="Shape 210" descr="Netflix_Logo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675" y="4181624"/>
            <a:ext cx="1213222" cy="68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1131150" y="1577550"/>
            <a:ext cx="6872700" cy="19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Extra Slides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image002.png"/>
          <p:cNvPicPr preferRelativeResize="0"/>
          <p:nvPr/>
        </p:nvPicPr>
        <p:blipFill rotWithShape="1">
          <a:blip r:embed="rId3">
            <a:alphaModFix/>
          </a:blip>
          <a:srcRect b="13644"/>
          <a:stretch/>
        </p:blipFill>
        <p:spPr>
          <a:xfrm>
            <a:off x="2021450" y="1064137"/>
            <a:ext cx="4860775" cy="30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Ways to measure quality</a:t>
            </a:r>
          </a:p>
        </p:txBody>
      </p:sp>
      <p:grpSp>
        <p:nvGrpSpPr>
          <p:cNvPr id="45" name="Shape 45"/>
          <p:cNvGrpSpPr/>
          <p:nvPr/>
        </p:nvGrpSpPr>
        <p:grpSpPr>
          <a:xfrm>
            <a:off x="134350" y="1717449"/>
            <a:ext cx="2891816" cy="2232425"/>
            <a:chOff x="134350" y="1717449"/>
            <a:chExt cx="2891816" cy="2232425"/>
          </a:xfrm>
        </p:grpSpPr>
        <p:pic>
          <p:nvPicPr>
            <p:cNvPr id="46" name="Shape 46" descr="subjectivetest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350" y="1717449"/>
              <a:ext cx="2891816" cy="190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Shape 47"/>
            <p:cNvSpPr txBox="1"/>
            <p:nvPr/>
          </p:nvSpPr>
          <p:spPr>
            <a:xfrm>
              <a:off x="596100" y="3626475"/>
              <a:ext cx="17952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b="1">
                  <a:solidFill>
                    <a:srgbClr val="E50914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Visual Testing</a:t>
              </a:r>
            </a:p>
          </p:txBody>
        </p:sp>
      </p:grpSp>
      <p:grpSp>
        <p:nvGrpSpPr>
          <p:cNvPr id="48" name="Shape 48"/>
          <p:cNvGrpSpPr/>
          <p:nvPr/>
        </p:nvGrpSpPr>
        <p:grpSpPr>
          <a:xfrm>
            <a:off x="3211350" y="1691199"/>
            <a:ext cx="2545401" cy="2258675"/>
            <a:chOff x="3211350" y="1691199"/>
            <a:chExt cx="2545401" cy="2258675"/>
          </a:xfrm>
        </p:grpSpPr>
        <p:pic>
          <p:nvPicPr>
            <p:cNvPr id="49" name="Shape 49" descr="Tek-pqa600a_01a_h_2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11350" y="1691199"/>
              <a:ext cx="2545401" cy="1909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ape 50"/>
            <p:cNvSpPr txBox="1"/>
            <p:nvPr/>
          </p:nvSpPr>
          <p:spPr>
            <a:xfrm>
              <a:off x="3533237" y="3626475"/>
              <a:ext cx="2077500" cy="323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b="1">
                  <a:solidFill>
                    <a:srgbClr val="E50914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Video Analyzers</a:t>
              </a:r>
            </a:p>
          </p:txBody>
        </p:sp>
      </p:grpSp>
      <p:grpSp>
        <p:nvGrpSpPr>
          <p:cNvPr id="51" name="Shape 51"/>
          <p:cNvGrpSpPr/>
          <p:nvPr/>
        </p:nvGrpSpPr>
        <p:grpSpPr>
          <a:xfrm>
            <a:off x="6004649" y="1691200"/>
            <a:ext cx="3215650" cy="2258675"/>
            <a:chOff x="6004649" y="1691200"/>
            <a:chExt cx="3215650" cy="2258675"/>
          </a:xfrm>
        </p:grpSpPr>
        <p:grpSp>
          <p:nvGrpSpPr>
            <p:cNvPr id="52" name="Shape 52"/>
            <p:cNvGrpSpPr/>
            <p:nvPr/>
          </p:nvGrpSpPr>
          <p:grpSpPr>
            <a:xfrm>
              <a:off x="6004649" y="1691200"/>
              <a:ext cx="3030555" cy="2258675"/>
              <a:chOff x="6004649" y="1691200"/>
              <a:chExt cx="3030555" cy="2258675"/>
            </a:xfrm>
          </p:grpSpPr>
          <p:sp>
            <p:nvSpPr>
              <p:cNvPr id="53" name="Shape 53"/>
              <p:cNvSpPr txBox="1"/>
              <p:nvPr/>
            </p:nvSpPr>
            <p:spPr>
              <a:xfrm>
                <a:off x="6335553" y="3626475"/>
                <a:ext cx="2368800" cy="32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800" b="1">
                    <a:solidFill>
                      <a:srgbClr val="E50914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PSNR, SSIM, etc.</a:t>
                </a:r>
              </a:p>
            </p:txBody>
          </p:sp>
          <p:pic>
            <p:nvPicPr>
              <p:cNvPr id="54" name="Shape 54" descr="HEVCperformance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04649" y="1691200"/>
                <a:ext cx="3030555" cy="19090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5" name="Shape 55"/>
            <p:cNvSpPr txBox="1"/>
            <p:nvPr/>
          </p:nvSpPr>
          <p:spPr>
            <a:xfrm>
              <a:off x="7889800" y="3348675"/>
              <a:ext cx="1330500" cy="27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000"/>
                <a:t>[Ohm, et al., 2012]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The best video quality possible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190 countries.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83 million members.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125 million hours of TV shows and movies per day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35% peak downstream traffic in North America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7" name="Shape 227" descr="BoJa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024" y="3230649"/>
            <a:ext cx="1585825" cy="89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StrangerThing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739" y="4032275"/>
            <a:ext cx="1870300" cy="9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Devices_HiRes_Web_Trans_Al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280" y="2926174"/>
            <a:ext cx="2366424" cy="24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Daredevil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2449" y="3230650"/>
            <a:ext cx="1585825" cy="105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Screen Shot 2016-10-08 at 7.28.4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644775" y="4291225"/>
            <a:ext cx="57354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5F5F1"/>
                </a:solidFill>
              </a:rPr>
              <a:t>PSNR 29.1 dB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Screen Shot 2016-10-08 at 7.28.2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649500" y="4285025"/>
            <a:ext cx="57669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5F5F1"/>
                </a:solidFill>
              </a:rPr>
              <a:t>PSNR 29.3 dB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Screen Shot 2016-10-08 at 7.51.0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649500" y="4285025"/>
            <a:ext cx="57669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5F5F1"/>
                </a:solidFill>
              </a:rPr>
              <a:t>PSNR 37.3 dB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Screen Shot 2016-10-08 at 7.49.3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649500" y="4285025"/>
            <a:ext cx="5766900" cy="4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5F5F1"/>
                </a:solidFill>
              </a:rPr>
              <a:t>PSNR 32.9 dB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131150" y="676905"/>
            <a:ext cx="65997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200" b="1">
                <a:solidFill>
                  <a:srgbClr val="221F1F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a video quality metric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1131150" y="1782280"/>
            <a:ext cx="6789600" cy="28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Accurately captures human perception of quality </a:t>
            </a:r>
          </a:p>
          <a:p>
            <a: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Consistent across titles</a:t>
            </a:r>
          </a:p>
          <a:p>
            <a: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Can be run at scale </a:t>
            </a:r>
          </a:p>
          <a:p>
            <a:pPr marL="457200" lvl="0" indent="-228600" rtl="0">
              <a:lnSpc>
                <a:spcPct val="140000"/>
              </a:lnSpc>
              <a:spcBef>
                <a:spcPts val="0"/>
              </a:spcBef>
              <a:buClr>
                <a:srgbClr val="E50914"/>
              </a:buClr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our use case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Compression artifacts</a:t>
            </a:r>
          </a:p>
          <a:p>
            <a:pPr marL="914400" lvl="1" indent="-228600" rtl="0">
              <a:lnSpc>
                <a:spcPct val="140000"/>
              </a:lnSpc>
              <a:spcBef>
                <a:spcPts val="0"/>
              </a:spcBef>
              <a:buClr>
                <a:schemeClr val="dk1"/>
              </a:buClr>
              <a:buFont typeface="Proxima Nova"/>
              <a:buChar char="○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Scaling artifacts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endParaRPr sz="13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1131150" y="1577550"/>
            <a:ext cx="6872700" cy="19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 b="1">
                <a:solidFill>
                  <a:srgbClr val="F5F5F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VMAF?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flix Presentation Stack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873</Words>
  <Application>Microsoft Macintosh PowerPoint</Application>
  <PresentationFormat>On-screen Show (16:9)</PresentationFormat>
  <Paragraphs>272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Proxima Nova</vt:lpstr>
      <vt:lpstr>Montserrat</vt:lpstr>
      <vt:lpstr>Netflix Presentation Stacks Template</vt:lpstr>
      <vt:lpstr>Measuring Perceptual Video Quality at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Perceptual Video Quality at Scale</dc:title>
  <cp:lastModifiedBy>Ioannis Katsavounidis</cp:lastModifiedBy>
  <cp:revision>3</cp:revision>
  <dcterms:modified xsi:type="dcterms:W3CDTF">2016-10-25T09:06:08Z</dcterms:modified>
</cp:coreProperties>
</file>