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5"/>
  </p:sldMasterIdLst>
  <p:notesMasterIdLst>
    <p:notesMasterId r:id="rId12"/>
  </p:notesMasterIdLst>
  <p:sldIdLst>
    <p:sldId id="291" r:id="rId6"/>
    <p:sldId id="293" r:id="rId7"/>
    <p:sldId id="294" r:id="rId8"/>
    <p:sldId id="295" r:id="rId9"/>
    <p:sldId id="296" r:id="rId10"/>
    <p:sldId id="297" r:id="rId11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91" y="2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88350-EFAC-0646-9E3B-D852CF37579C}" type="datetimeFigureOut">
              <a:rPr lang="sv-SE" smtClean="0"/>
              <a:pPr/>
              <a:t>2016-10-26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E042-6FF3-974D-800D-CBA88925B7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52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389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363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91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966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2040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E042-6FF3-974D-800D-CBA88925B795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603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328" y="3810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2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5_Heading_Bullet_Lis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9200" y="381600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517600" cy="293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06_Heading_Bullet_Lis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9200" y="381163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9200" y="1440000"/>
            <a:ext cx="4147200" cy="2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19600" y="1440000"/>
            <a:ext cx="4147200" cy="2930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3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Last_Pag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349200" y="16918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algn="l"/>
            <a:r>
              <a:rPr lang="sv-SE" cap="all" dirty="0" err="1">
                <a:solidFill>
                  <a:srgbClr val="D21417"/>
                </a:solidFill>
              </a:rPr>
              <a:t>www.acreo.se</a:t>
            </a:r>
            <a:endParaRPr lang="sv-SE" cap="all" dirty="0">
              <a:solidFill>
                <a:srgbClr val="D21417"/>
              </a:solidFill>
            </a:endParaRPr>
          </a:p>
        </p:txBody>
      </p:sp>
      <p:pic>
        <p:nvPicPr>
          <p:cNvPr id="13" name="Bildobjekt 12" descr="Bla_prick_h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596" y="2037085"/>
            <a:ext cx="2157776" cy="2157776"/>
          </a:xfrm>
          <a:prstGeom prst="rect">
            <a:avLst/>
          </a:prstGeom>
        </p:spPr>
      </p:pic>
      <p:pic>
        <p:nvPicPr>
          <p:cNvPr id="16" name="Bildobjekt 15" descr="ICT-ACREO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7" name="Bildobjekt 16" descr="RI.SE_partof_ORI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7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Last_P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349200" y="1691826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"/>
                <a:ea typeface="+mj-ea"/>
                <a:cs typeface="+mj-cs"/>
              </a:defRPr>
            </a:lvl1pPr>
          </a:lstStyle>
          <a:p>
            <a:pPr algn="l"/>
            <a:r>
              <a:rPr lang="sv-SE" cap="all" dirty="0" err="1">
                <a:solidFill>
                  <a:srgbClr val="D21417"/>
                </a:solidFill>
              </a:rPr>
              <a:t>www.acreo.se</a:t>
            </a:r>
            <a:endParaRPr lang="sv-SE" cap="all" dirty="0">
              <a:solidFill>
                <a:srgbClr val="D21417"/>
              </a:solidFill>
            </a:endParaRPr>
          </a:p>
        </p:txBody>
      </p:sp>
      <p:pic>
        <p:nvPicPr>
          <p:cNvPr id="11" name="Bildobjekt 10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2" name="Bildobjekt 11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5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011" y="238125"/>
            <a:ext cx="3784488" cy="5143500"/>
          </a:xfrm>
          <a:prstGeom prst="rect">
            <a:avLst/>
          </a:prstGeom>
        </p:spPr>
      </p:pic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776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09" y="128590"/>
            <a:ext cx="359545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5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5" y="275069"/>
            <a:ext cx="26847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8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irst_Page_Choos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pic>
        <p:nvPicPr>
          <p:cNvPr id="10" name="Bildobjekt 9" descr="RI.SE_partof_ORI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479" y="4482512"/>
            <a:ext cx="419787" cy="463089"/>
          </a:xfrm>
          <a:prstGeom prst="rect">
            <a:avLst/>
          </a:prstGeom>
        </p:spPr>
      </p:pic>
      <p:sp>
        <p:nvSpPr>
          <p:cNvPr id="16" name="Platshållare för bild 15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3124200" cy="51435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3353677" y="1597821"/>
            <a:ext cx="5533501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8" name="Underrubrik 2"/>
          <p:cNvSpPr>
            <a:spLocks noGrp="1"/>
          </p:cNvSpPr>
          <p:nvPr>
            <p:ph type="subTitle" idx="1"/>
          </p:nvPr>
        </p:nvSpPr>
        <p:spPr>
          <a:xfrm>
            <a:off x="3353672" y="2742044"/>
            <a:ext cx="5533506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903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Logos_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349200" y="381600"/>
            <a:ext cx="8517600" cy="85725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517600" cy="293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ICT-ACREO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346" y="4473228"/>
            <a:ext cx="1644928" cy="477283"/>
          </a:xfrm>
          <a:prstGeom prst="rect">
            <a:avLst/>
          </a:prstGeom>
        </p:spPr>
      </p:pic>
      <p:sp>
        <p:nvSpPr>
          <p:cNvPr id="23" name="Platshållare för bild 24"/>
          <p:cNvSpPr>
            <a:spLocks noGrp="1"/>
          </p:cNvSpPr>
          <p:nvPr>
            <p:ph type="pic" sz="quarter" idx="23"/>
          </p:nvPr>
        </p:nvSpPr>
        <p:spPr>
          <a:xfrm>
            <a:off x="2088124" y="4431323"/>
            <a:ext cx="1450628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4" name="Platshållare för bild 24"/>
          <p:cNvSpPr>
            <a:spLocks noGrp="1"/>
          </p:cNvSpPr>
          <p:nvPr>
            <p:ph type="pic" sz="quarter" idx="24"/>
          </p:nvPr>
        </p:nvSpPr>
        <p:spPr>
          <a:xfrm>
            <a:off x="3752764" y="4431323"/>
            <a:ext cx="1429519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25"/>
          </p:nvPr>
        </p:nvSpPr>
        <p:spPr>
          <a:xfrm>
            <a:off x="5396294" y="4431323"/>
            <a:ext cx="1429519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4"/>
          <p:cNvSpPr>
            <a:spLocks noGrp="1"/>
          </p:cNvSpPr>
          <p:nvPr>
            <p:ph type="pic" sz="quarter" idx="26"/>
          </p:nvPr>
        </p:nvSpPr>
        <p:spPr>
          <a:xfrm>
            <a:off x="349200" y="4431323"/>
            <a:ext cx="1450628" cy="503999"/>
          </a:xfrm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9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927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ubhead_page_1">
    <p:bg>
      <p:bgPr>
        <a:solidFill>
          <a:srgbClr val="D2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49200" y="1597821"/>
            <a:ext cx="8517600" cy="1102519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NYTT AVSNITT I PRESENTATIONEN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9200" y="2742044"/>
            <a:ext cx="5556300" cy="1314450"/>
          </a:xfrm>
        </p:spPr>
        <p:txBody>
          <a:bodyPr/>
          <a:lstStyle>
            <a:lvl1pPr marL="0" indent="0" algn="l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  <p:pic>
        <p:nvPicPr>
          <p:cNvPr id="5" name="Bildobjekt 4" descr="Gul_prick_ha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10" y="2700340"/>
            <a:ext cx="2242390" cy="224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3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Subhead_page_2">
    <p:bg>
      <p:bgPr>
        <a:solidFill>
          <a:srgbClr val="D21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349200" y="1597821"/>
            <a:ext cx="8517600" cy="1102519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NYTT AVSNITT I PRESENTATIONEN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49200" y="2742044"/>
            <a:ext cx="8517600" cy="1314450"/>
          </a:xfrm>
        </p:spPr>
        <p:txBody>
          <a:bodyPr/>
          <a:lstStyle>
            <a:lvl1pPr marL="0" indent="0" algn="l">
              <a:buNone/>
              <a:defRPr b="0" i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8276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Image_Full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769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9200" y="381163"/>
            <a:ext cx="8517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9200" y="1440000"/>
            <a:ext cx="8517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994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7" r:id="rId2"/>
    <p:sldLayoutId id="2147483706" r:id="rId3"/>
    <p:sldLayoutId id="2147483705" r:id="rId4"/>
    <p:sldLayoutId id="2147483708" r:id="rId5"/>
    <p:sldLayoutId id="2147483698" r:id="rId6"/>
    <p:sldLayoutId id="2147483687" r:id="rId7"/>
    <p:sldLayoutId id="2147483704" r:id="rId8"/>
    <p:sldLayoutId id="2147483688" r:id="rId9"/>
    <p:sldLayoutId id="2147483690" r:id="rId10"/>
    <p:sldLayoutId id="2147483691" r:id="rId11"/>
    <p:sldLayoutId id="2147483693" r:id="rId12"/>
    <p:sldLayoutId id="214748370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600" b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400" b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53677" y="2030960"/>
            <a:ext cx="5533501" cy="1102519"/>
          </a:xfrm>
        </p:spPr>
        <p:txBody>
          <a:bodyPr>
            <a:noAutofit/>
          </a:bodyPr>
          <a:lstStyle/>
          <a:p>
            <a:r>
              <a:rPr lang="en-GB" sz="2800" cap="none" dirty="0"/>
              <a:t>Overview of current Task-forces within QUALINET and formalized collaboration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3672" y="3175183"/>
            <a:ext cx="5533506" cy="1314450"/>
          </a:xfrm>
        </p:spPr>
        <p:txBody>
          <a:bodyPr/>
          <a:lstStyle/>
          <a:p>
            <a:r>
              <a:rPr lang="sv-SE" dirty="0"/>
              <a:t>Kjell Brunnström</a:t>
            </a:r>
          </a:p>
        </p:txBody>
      </p:sp>
      <p:sp>
        <p:nvSpPr>
          <p:cNvPr id="2" name="Platshållare för bild 1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8" name="Picture 4" descr="COS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85" y="599323"/>
            <a:ext cx="4057650" cy="101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8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cap="none" dirty="0" err="1"/>
              <a:t>Qualinet</a:t>
            </a:r>
            <a:r>
              <a:rPr lang="sv-SE" cap="none" dirty="0"/>
              <a:t> (www.qualinet.eu)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329579" cy="2930400"/>
          </a:xfrm>
        </p:spPr>
        <p:txBody>
          <a:bodyPr>
            <a:normAutofit/>
          </a:bodyPr>
          <a:lstStyle/>
          <a:p>
            <a:r>
              <a:rPr lang="en-US" b="1" dirty="0"/>
              <a:t>European organization targeting </a:t>
            </a:r>
            <a:r>
              <a:rPr lang="en-US" b="1" dirty="0" err="1"/>
              <a:t>QoE</a:t>
            </a:r>
            <a:endParaRPr lang="en-US" b="1" dirty="0"/>
          </a:p>
          <a:p>
            <a:r>
              <a:rPr lang="en-US" b="1" dirty="0"/>
              <a:t>Started as a cost action (EU-funding model)</a:t>
            </a:r>
          </a:p>
          <a:p>
            <a:r>
              <a:rPr lang="en-US" b="1" dirty="0"/>
              <a:t>Continuing in a similar way as VQEG</a:t>
            </a:r>
          </a:p>
          <a:p>
            <a:r>
              <a:rPr lang="en-US" b="1" dirty="0"/>
              <a:t>Currently one f2f-meeting per year co-located with QoMEX</a:t>
            </a:r>
          </a:p>
        </p:txBody>
      </p:sp>
    </p:spTree>
    <p:extLst>
      <p:ext uri="{BB962C8B-B14F-4D97-AF65-F5344CB8AC3E}">
        <p14:creationId xmlns:p14="http://schemas.microsoft.com/office/powerpoint/2010/main" val="207505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cap="none" dirty="0" err="1"/>
              <a:t>Qualinet</a:t>
            </a:r>
            <a:r>
              <a:rPr lang="sv-SE" cap="none" dirty="0"/>
              <a:t> – </a:t>
            </a:r>
            <a:r>
              <a:rPr lang="sv-SE" cap="none" dirty="0" err="1"/>
              <a:t>main</a:t>
            </a:r>
            <a:r>
              <a:rPr lang="sv-SE" cap="none" dirty="0"/>
              <a:t> </a:t>
            </a:r>
            <a:r>
              <a:rPr lang="sv-SE" cap="none" dirty="0" err="1"/>
              <a:t>acheivements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329579" cy="2930400"/>
          </a:xfrm>
        </p:spPr>
        <p:txBody>
          <a:bodyPr>
            <a:normAutofit lnSpcReduction="10000"/>
          </a:bodyPr>
          <a:lstStyle/>
          <a:p>
            <a:r>
              <a:rPr lang="sv-SE" sz="1800" b="1" dirty="0"/>
              <a:t>QoMEX </a:t>
            </a:r>
            <a:r>
              <a:rPr lang="sv-SE" sz="1800" b="1" dirty="0" err="1"/>
              <a:t>conference</a:t>
            </a:r>
            <a:endParaRPr lang="sv-SE" sz="1800" b="1" dirty="0"/>
          </a:p>
          <a:p>
            <a:r>
              <a:rPr lang="sv-SE" sz="1800" b="1" dirty="0"/>
              <a:t>Definition of </a:t>
            </a:r>
            <a:r>
              <a:rPr lang="sv-SE" sz="1800" b="1" dirty="0" err="1"/>
              <a:t>QoE</a:t>
            </a:r>
            <a:endParaRPr lang="sv-SE" sz="1800" b="1" dirty="0"/>
          </a:p>
          <a:p>
            <a:pPr lvl="1"/>
            <a:r>
              <a:rPr lang="sv-SE" sz="1400" dirty="0" err="1"/>
              <a:t>Qualinet</a:t>
            </a:r>
            <a:r>
              <a:rPr lang="sv-SE" sz="1400" dirty="0"/>
              <a:t> White Paper on Definitions of Quality of </a:t>
            </a:r>
            <a:r>
              <a:rPr lang="sv-SE" sz="1400" dirty="0" err="1"/>
              <a:t>Experience</a:t>
            </a:r>
            <a:r>
              <a:rPr lang="sv-SE" sz="1400" dirty="0"/>
              <a:t> (2012). </a:t>
            </a:r>
            <a:r>
              <a:rPr lang="sv-SE" sz="1400" dirty="0" err="1"/>
              <a:t>European</a:t>
            </a:r>
            <a:r>
              <a:rPr lang="sv-SE" sz="1400" dirty="0"/>
              <a:t> </a:t>
            </a:r>
            <a:r>
              <a:rPr lang="sv-SE" sz="1400" dirty="0" err="1"/>
              <a:t>Network</a:t>
            </a:r>
            <a:r>
              <a:rPr lang="sv-SE" sz="1400" dirty="0"/>
              <a:t> on Quality of </a:t>
            </a:r>
            <a:r>
              <a:rPr lang="sv-SE" sz="1400" dirty="0" err="1"/>
              <a:t>Experience</a:t>
            </a:r>
            <a:r>
              <a:rPr lang="sv-SE" sz="1400" dirty="0"/>
              <a:t> in Multimedia Systems and Services (COST Action IC 1003), Patrick Le Callet, Sebastian Möller and Andrew Perkis, eds., Lausanne, </a:t>
            </a:r>
            <a:r>
              <a:rPr lang="sv-SE" sz="1400" dirty="0" err="1"/>
              <a:t>Switzerland</a:t>
            </a:r>
            <a:r>
              <a:rPr lang="sv-SE" sz="1400" dirty="0"/>
              <a:t>, Version 1.2, </a:t>
            </a:r>
            <a:r>
              <a:rPr lang="sv-SE" sz="1400" dirty="0" err="1"/>
              <a:t>March</a:t>
            </a:r>
            <a:r>
              <a:rPr lang="sv-SE" sz="1400" dirty="0"/>
              <a:t> 2013.</a:t>
            </a:r>
          </a:p>
          <a:p>
            <a:r>
              <a:rPr lang="en-GB" sz="1800" b="1" dirty="0" err="1"/>
              <a:t>Qualinet</a:t>
            </a:r>
            <a:r>
              <a:rPr lang="en-GB" sz="1800" b="1" dirty="0"/>
              <a:t> Databases</a:t>
            </a:r>
          </a:p>
          <a:p>
            <a:pPr lvl="1"/>
            <a:r>
              <a:rPr lang="sv-SE" sz="1200" dirty="0" err="1"/>
              <a:t>Database</a:t>
            </a:r>
            <a:r>
              <a:rPr lang="sv-SE" sz="1200" dirty="0"/>
              <a:t> of </a:t>
            </a:r>
            <a:r>
              <a:rPr lang="sv-SE" sz="1200" dirty="0" err="1"/>
              <a:t>available</a:t>
            </a:r>
            <a:r>
              <a:rPr lang="sv-SE" sz="1200" dirty="0"/>
              <a:t> </a:t>
            </a:r>
            <a:r>
              <a:rPr lang="sv-SE" sz="1200" dirty="0" err="1"/>
              <a:t>subjective</a:t>
            </a:r>
            <a:r>
              <a:rPr lang="sv-SE" sz="1200" dirty="0"/>
              <a:t> </a:t>
            </a:r>
            <a:r>
              <a:rPr lang="sv-SE" sz="1200" dirty="0" err="1"/>
              <a:t>quality</a:t>
            </a:r>
            <a:r>
              <a:rPr lang="sv-SE" sz="1200" dirty="0"/>
              <a:t> experiments </a:t>
            </a:r>
            <a:r>
              <a:rPr lang="sv-SE" sz="1200" dirty="0" err="1"/>
              <a:t>with</a:t>
            </a:r>
            <a:r>
              <a:rPr lang="sv-SE" sz="1200" dirty="0"/>
              <a:t> data (</a:t>
            </a:r>
            <a:r>
              <a:rPr lang="en-GB" sz="1200" dirty="0"/>
              <a:t>225 registered datasets)</a:t>
            </a:r>
          </a:p>
          <a:p>
            <a:r>
              <a:rPr lang="en-GB" sz="1800" b="1" dirty="0"/>
              <a:t>Best Practices for </a:t>
            </a:r>
            <a:r>
              <a:rPr lang="en-GB" sz="1800" b="1" dirty="0" err="1"/>
              <a:t>QoE</a:t>
            </a:r>
            <a:r>
              <a:rPr lang="en-GB" sz="1800" b="1" dirty="0"/>
              <a:t> </a:t>
            </a:r>
            <a:r>
              <a:rPr lang="en-GB" sz="1800" b="1" dirty="0" err="1"/>
              <a:t>Crowdtesting</a:t>
            </a:r>
            <a:r>
              <a:rPr lang="en-GB" sz="1800" b="1" dirty="0"/>
              <a:t>: </a:t>
            </a:r>
            <a:r>
              <a:rPr lang="en-GB" sz="1800" b="1" dirty="0" err="1"/>
              <a:t>QoE</a:t>
            </a:r>
            <a:r>
              <a:rPr lang="en-GB" sz="1800" b="1" dirty="0"/>
              <a:t> Assessment with Crowdsourcing</a:t>
            </a:r>
          </a:p>
          <a:p>
            <a:r>
              <a:rPr lang="sv-SE" sz="1800" b="1" dirty="0"/>
              <a:t>Implementation of a </a:t>
            </a:r>
            <a:r>
              <a:rPr lang="sv-SE" sz="1800" b="1" dirty="0" err="1"/>
              <a:t>scientific</a:t>
            </a:r>
            <a:r>
              <a:rPr lang="sv-SE" sz="1800" b="1" dirty="0"/>
              <a:t> journal</a:t>
            </a:r>
            <a:endParaRPr lang="en-GB" sz="1800" b="1" dirty="0"/>
          </a:p>
          <a:p>
            <a:endParaRPr lang="sv-SE" sz="1400" b="1" dirty="0"/>
          </a:p>
        </p:txBody>
      </p:sp>
    </p:spTree>
    <p:extLst>
      <p:ext uri="{BB962C8B-B14F-4D97-AF65-F5344CB8AC3E}">
        <p14:creationId xmlns:p14="http://schemas.microsoft.com/office/powerpoint/2010/main" val="414482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cap="none" dirty="0" err="1"/>
              <a:t>Qualinet</a:t>
            </a:r>
            <a:r>
              <a:rPr lang="sv-SE" cap="none" dirty="0"/>
              <a:t> – Task </a:t>
            </a:r>
            <a:r>
              <a:rPr lang="sv-SE" cap="none" dirty="0" err="1"/>
              <a:t>Forces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329579" cy="29304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GB" sz="1800" b="1" dirty="0"/>
              <a:t>TF1: Managing Web and Cloud </a:t>
            </a:r>
            <a:r>
              <a:rPr lang="en-GB" sz="1800" b="1" dirty="0" err="1"/>
              <a:t>QoE</a:t>
            </a:r>
            <a:endParaRPr lang="en-GB" sz="1800" b="1" dirty="0"/>
          </a:p>
          <a:p>
            <a:pPr lvl="1"/>
            <a:r>
              <a:rPr lang="de-AT" sz="1700" dirty="0"/>
              <a:t>Raimund Schatz (</a:t>
            </a:r>
            <a:r>
              <a:rPr lang="en-GB" sz="1700" dirty="0"/>
              <a:t>The Telecommunications Research </a:t>
            </a:r>
            <a:r>
              <a:rPr lang="en-GB" sz="1700" dirty="0" err="1"/>
              <a:t>Center</a:t>
            </a:r>
            <a:r>
              <a:rPr lang="en-GB" sz="1700" dirty="0"/>
              <a:t> Vienna)</a:t>
            </a:r>
            <a:r>
              <a:rPr lang="de-AT" sz="1700" dirty="0"/>
              <a:t>,</a:t>
            </a:r>
            <a:r>
              <a:rPr lang="en-GB" sz="1700" dirty="0"/>
              <a:t> </a:t>
            </a:r>
            <a:r>
              <a:rPr lang="de-AT" sz="1700" dirty="0"/>
              <a:t>Lea Skorin-Kapov (University of Zagreb), </a:t>
            </a:r>
            <a:r>
              <a:rPr lang="en-US" sz="1700" dirty="0"/>
              <a:t>Tobias </a:t>
            </a:r>
            <a:r>
              <a:rPr lang="en-US" sz="1700" dirty="0" err="1"/>
              <a:t>Hoßfeld</a:t>
            </a:r>
            <a:r>
              <a:rPr lang="en-US" sz="1700" dirty="0"/>
              <a:t> (</a:t>
            </a:r>
            <a:r>
              <a:rPr lang="en-US" sz="1700" dirty="0" err="1"/>
              <a:t>Universität</a:t>
            </a:r>
            <a:r>
              <a:rPr lang="en-US" sz="1700" dirty="0"/>
              <a:t> Duisburg-Essen)</a:t>
            </a:r>
            <a:endParaRPr lang="en-GB" sz="1700" dirty="0"/>
          </a:p>
          <a:p>
            <a:pPr fontAlgn="base"/>
            <a:r>
              <a:rPr lang="en-GB" sz="1800" b="1" dirty="0"/>
              <a:t>TF2: Gaming</a:t>
            </a:r>
          </a:p>
          <a:p>
            <a:pPr lvl="1" fontAlgn="base"/>
            <a:r>
              <a:rPr lang="nb-NO" sz="1900" dirty="0"/>
              <a:t>Sebastian Egger (Austrian Institute of Technology)</a:t>
            </a:r>
            <a:r>
              <a:rPr lang="de-AT" sz="1900" dirty="0"/>
              <a:t>,</a:t>
            </a:r>
            <a:r>
              <a:rPr lang="en-GB" sz="1900" dirty="0"/>
              <a:t> </a:t>
            </a:r>
            <a:r>
              <a:rPr lang="nb-NO" sz="1900" dirty="0"/>
              <a:t>Sebastian Möller (TU Berlin)</a:t>
            </a:r>
            <a:endParaRPr lang="en-GB" sz="1900" dirty="0"/>
          </a:p>
          <a:p>
            <a:pPr fontAlgn="base"/>
            <a:r>
              <a:rPr lang="en-GB" sz="1800" b="1" dirty="0"/>
              <a:t>TF3: </a:t>
            </a:r>
            <a:r>
              <a:rPr lang="en-GB" sz="1800" b="1" dirty="0" err="1"/>
              <a:t>QoE</a:t>
            </a:r>
            <a:r>
              <a:rPr lang="en-GB" sz="1800" b="1" dirty="0"/>
              <a:t> in Medical Imaging and Healthcare</a:t>
            </a:r>
          </a:p>
          <a:p>
            <a:pPr lvl="1" fontAlgn="base"/>
            <a:r>
              <a:rPr lang="nb-NO" sz="1600" dirty="0"/>
              <a:t>Sebastian Egger (Austrian Institute of Technology)</a:t>
            </a:r>
            <a:r>
              <a:rPr lang="de-AT" sz="1600" dirty="0"/>
              <a:t>,</a:t>
            </a:r>
            <a:r>
              <a:rPr lang="en-GB" sz="1600" dirty="0"/>
              <a:t> </a:t>
            </a:r>
            <a:r>
              <a:rPr lang="nb-NO" sz="1600" dirty="0"/>
              <a:t>Sebastian Möller (TU Berlin)</a:t>
            </a:r>
          </a:p>
          <a:p>
            <a:pPr fontAlgn="base"/>
            <a:r>
              <a:rPr lang="en-GB" sz="1800" b="1" dirty="0"/>
              <a:t>TF4: QUALINET Databases - Dissemination and Standardization</a:t>
            </a:r>
          </a:p>
          <a:p>
            <a:pPr lvl="1" fontAlgn="base"/>
            <a:r>
              <a:rPr lang="en-GB" sz="1800" dirty="0"/>
              <a:t>Karel </a:t>
            </a:r>
            <a:r>
              <a:rPr lang="en-GB" sz="1800" dirty="0" err="1"/>
              <a:t>Fliegel</a:t>
            </a:r>
            <a:r>
              <a:rPr lang="en-GB" sz="1800" dirty="0"/>
              <a:t>, Czech Technical University in Prague</a:t>
            </a:r>
          </a:p>
          <a:p>
            <a:pPr fontAlgn="base"/>
            <a:r>
              <a:rPr lang="en-GB" sz="1800" b="1" dirty="0"/>
              <a:t>TF5: Crowdsourcing</a:t>
            </a:r>
          </a:p>
          <a:p>
            <a:pPr lvl="1" fontAlgn="base"/>
            <a:r>
              <a:rPr lang="en-GB" sz="1600" dirty="0"/>
              <a:t>Tobias </a:t>
            </a:r>
            <a:r>
              <a:rPr lang="en-GB" sz="1600" dirty="0" err="1"/>
              <a:t>Hoßfeld</a:t>
            </a:r>
            <a:r>
              <a:rPr lang="en-GB" sz="1600" dirty="0"/>
              <a:t>, </a:t>
            </a:r>
            <a:r>
              <a:rPr lang="en-GB" sz="1600" dirty="0" err="1"/>
              <a:t>Universität</a:t>
            </a:r>
            <a:r>
              <a:rPr lang="en-GB" sz="1600" dirty="0"/>
              <a:t> Duisburg-Essen, </a:t>
            </a:r>
            <a:r>
              <a:rPr lang="en-GB" sz="1600" dirty="0" err="1"/>
              <a:t>Babak</a:t>
            </a:r>
            <a:r>
              <a:rPr lang="en-GB" sz="1600" dirty="0"/>
              <a:t> </a:t>
            </a:r>
            <a:r>
              <a:rPr lang="en-GB" sz="1600" dirty="0" err="1"/>
              <a:t>Naderi</a:t>
            </a:r>
            <a:r>
              <a:rPr lang="en-GB" sz="1600" dirty="0"/>
              <a:t>, TU Berlin</a:t>
            </a:r>
          </a:p>
          <a:p>
            <a:pPr marL="0" indent="0" fontAlgn="base">
              <a:buNone/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493848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cap="none" dirty="0" err="1"/>
              <a:t>Qualinet</a:t>
            </a:r>
            <a:r>
              <a:rPr lang="sv-SE" cap="none" dirty="0"/>
              <a:t> – Task </a:t>
            </a:r>
            <a:r>
              <a:rPr lang="sv-SE" cap="none" dirty="0" err="1"/>
              <a:t>Forces</a:t>
            </a:r>
            <a:endParaRPr lang="sv-SE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49200" y="1440000"/>
            <a:ext cx="8329579" cy="293040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sz="2000" b="1" dirty="0"/>
              <a:t>TF 6: VQEG</a:t>
            </a:r>
            <a:endParaRPr lang="en-GB" sz="1600" b="1" dirty="0"/>
          </a:p>
          <a:p>
            <a:pPr lvl="1" fontAlgn="base"/>
            <a:r>
              <a:rPr lang="sv-SE" sz="1800" dirty="0"/>
              <a:t>Kjell Brunnström, </a:t>
            </a:r>
            <a:r>
              <a:rPr lang="sv-SE" sz="1800" dirty="0" err="1"/>
              <a:t>Acreo</a:t>
            </a:r>
            <a:r>
              <a:rPr lang="sv-SE" sz="1800" dirty="0"/>
              <a:t> Swedish ICT AB</a:t>
            </a:r>
            <a:endParaRPr lang="en-GB" sz="1800" dirty="0"/>
          </a:p>
          <a:p>
            <a:pPr fontAlgn="base"/>
            <a:r>
              <a:rPr lang="en-GB" sz="1800" b="1" dirty="0"/>
              <a:t>TF7: Quality in VR experiences</a:t>
            </a:r>
          </a:p>
          <a:p>
            <a:pPr lvl="1" fontAlgn="base"/>
            <a:r>
              <a:rPr lang="en-GB" sz="1800" dirty="0" err="1"/>
              <a:t>Adriaan</a:t>
            </a:r>
            <a:r>
              <a:rPr lang="en-GB" sz="1800" dirty="0"/>
              <a:t> </a:t>
            </a:r>
            <a:r>
              <a:rPr lang="en-GB" sz="1800" dirty="0" err="1"/>
              <a:t>Barri</a:t>
            </a:r>
            <a:r>
              <a:rPr lang="en-GB" sz="1800" dirty="0"/>
              <a:t>, VUB-</a:t>
            </a:r>
            <a:r>
              <a:rPr lang="en-GB" sz="1800" dirty="0" err="1"/>
              <a:t>iMinds</a:t>
            </a:r>
            <a:r>
              <a:rPr lang="en-GB" sz="1800" dirty="0"/>
              <a:t>, David Mc </a:t>
            </a:r>
            <a:r>
              <a:rPr lang="en-GB" sz="1800" dirty="0" err="1"/>
              <a:t>Nally</a:t>
            </a:r>
            <a:r>
              <a:rPr lang="en-GB" sz="1800" dirty="0"/>
              <a:t>, EPFL</a:t>
            </a:r>
          </a:p>
          <a:p>
            <a:pPr fontAlgn="base"/>
            <a:r>
              <a:rPr lang="es-ES" sz="1800" b="1" dirty="0"/>
              <a:t>TF8: Immersive Media Experiences (IMEx)</a:t>
            </a:r>
          </a:p>
          <a:p>
            <a:pPr lvl="1" fontAlgn="base"/>
            <a:r>
              <a:rPr lang="en-GB" sz="1800" dirty="0"/>
              <a:t>Andrew Perkis, NTNU, Marianna </a:t>
            </a:r>
            <a:r>
              <a:rPr lang="en-GB" sz="1800" dirty="0" err="1"/>
              <a:t>Obrist</a:t>
            </a:r>
            <a:r>
              <a:rPr lang="en-GB" sz="1800" dirty="0"/>
              <a:t>, University of Sussex, Judith Redi, TU Delft., Christian Timmerer, UNIKLU</a:t>
            </a:r>
          </a:p>
          <a:p>
            <a:pPr fontAlgn="base"/>
            <a:r>
              <a:rPr lang="en-GB" sz="1800" b="1" dirty="0"/>
              <a:t>TF9: Quality Assessment for (Near) Visually Lossless Coding</a:t>
            </a:r>
          </a:p>
          <a:p>
            <a:pPr lvl="1" fontAlgn="base"/>
            <a:r>
              <a:rPr lang="en-GB" sz="1800" dirty="0"/>
              <a:t>Tim </a:t>
            </a:r>
            <a:r>
              <a:rPr lang="en-GB" sz="1800" dirty="0" err="1"/>
              <a:t>Bruylants</a:t>
            </a:r>
            <a:r>
              <a:rPr lang="en-GB" sz="1800" dirty="0"/>
              <a:t>, VUB-</a:t>
            </a:r>
            <a:r>
              <a:rPr lang="en-GB" sz="1800" dirty="0" err="1"/>
              <a:t>iMinds</a:t>
            </a:r>
            <a:r>
              <a:rPr lang="en-GB" sz="1800" dirty="0"/>
              <a:t>, Martin Rerabek, EPFL</a:t>
            </a:r>
          </a:p>
          <a:p>
            <a:pPr fontAlgn="base"/>
            <a:r>
              <a:rPr lang="en-GB" sz="1800" b="1" dirty="0"/>
              <a:t>TF10: Submission of proposal for new COST Action </a:t>
            </a:r>
          </a:p>
          <a:p>
            <a:pPr lvl="1" fontAlgn="base"/>
            <a:r>
              <a:rPr lang="en-GB" sz="1600" dirty="0"/>
              <a:t>Touradj Ebrahimi, EPFL, Andrew Perkis, NTNU</a:t>
            </a:r>
          </a:p>
          <a:p>
            <a:pPr fontAlgn="base"/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592203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/>
              <a:t>QUALINET and VQEG collaboration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Create a Terms of Reference</a:t>
            </a:r>
          </a:p>
          <a:p>
            <a:pPr lvl="1"/>
            <a:r>
              <a:rPr lang="en-US" dirty="0"/>
              <a:t>Base it on the “Terms of Reference for the ITU </a:t>
            </a:r>
            <a:r>
              <a:rPr lang="en-US" dirty="0" err="1"/>
              <a:t>Intersector</a:t>
            </a:r>
            <a:r>
              <a:rPr lang="en-US" dirty="0"/>
              <a:t> Rapporteur Group on Audiovisual Quality Assessment (IRG-AVQA)”</a:t>
            </a:r>
          </a:p>
          <a:p>
            <a:r>
              <a:rPr lang="en-US" dirty="0"/>
              <a:t>Identify a target topic</a:t>
            </a:r>
          </a:p>
          <a:p>
            <a:pPr lvl="1"/>
            <a:r>
              <a:rPr lang="en-US" dirty="0"/>
              <a:t>Visual lossless</a:t>
            </a:r>
          </a:p>
          <a:p>
            <a:pPr lvl="1"/>
            <a:r>
              <a:rPr lang="en-US" dirty="0"/>
              <a:t>Immersive media quality</a:t>
            </a:r>
          </a:p>
          <a:p>
            <a:pPr lvl="1"/>
            <a:r>
              <a:rPr lang="en-US"/>
              <a:t>Crowdsourcing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7694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Swedish IC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2C8"/>
      </a:accent1>
      <a:accent2>
        <a:srgbClr val="D21417"/>
      </a:accent2>
      <a:accent3>
        <a:srgbClr val="00A043"/>
      </a:accent3>
      <a:accent4>
        <a:srgbClr val="8064A2"/>
      </a:accent4>
      <a:accent5>
        <a:srgbClr val="F5A000"/>
      </a:accent5>
      <a:accent6>
        <a:srgbClr val="FFD700"/>
      </a:accent6>
      <a:hlink>
        <a:srgbClr val="0000FF"/>
      </a:hlink>
      <a:folHlink>
        <a:srgbClr val="8C4696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C76AEA92AC947B2CCB1AC7E03ADB6" ma:contentTypeVersion="4" ma:contentTypeDescription="Create a new document." ma:contentTypeScope="" ma:versionID="e1fd24c88100c16c2127480cc74ce335">
  <xsd:schema xmlns:xsd="http://www.w3.org/2001/XMLSchema" xmlns:xs="http://www.w3.org/2001/XMLSchema" xmlns:p="http://schemas.microsoft.com/office/2006/metadata/properties" xmlns:ns1="http://schemas.microsoft.com/sharepoint/v3" xmlns:ns2="1d59dc40-e442-4fcd-9158-737b43529926" targetNamespace="http://schemas.microsoft.com/office/2006/metadata/properties" ma:root="true" ma:fieldsID="402021a495fcb73a9ecbf14834c35a6b" ns1:_="" ns2:_="">
    <xsd:import namespace="http://schemas.microsoft.com/sharepoint/v3"/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AvdelningTaxHTField0" minOccurs="0"/>
                <xsd:element ref="ns2:TaxCatchAll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AvdelningTaxHTField0" ma:index="11" ma:taxonomy="true" ma:internalName="AvdelningTaxHTField0" ma:taxonomyFieldName="Avdelning" ma:displayName="Avdelning" ma:default="" ma:fieldId="{e86b3743-77c4-4119-8aa9-7c2b7a6cb16e}" ma:sspId="a1512d23-2ee5-48bc-abab-8f2339d73a82" ma:termSetId="c581e901-33de-4a81-88b0-c90d22f494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3c2045f7-e88e-4ca2-8604-4c621ef3b5bf}" ma:internalName="TaxCatchAll" ma:showField="CatchAllData" ma:web="1d59dc40-e442-4fcd-9158-737b435299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delningTaxHTField0 xmlns="1d59dc40-e442-4fcd-9158-737b435299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Allmänna mallar</TermName>
          <TermId xmlns="http://schemas.microsoft.com/office/infopath/2007/PartnerControls">1e594275-b4e9-43c6-b9fe-3045e61d06d2</TermId>
        </TermInfo>
      </Terms>
    </AvdelningTaxHTField0>
    <PublishingExpirationDate xmlns="http://schemas.microsoft.com/sharepoint/v3" xsi:nil="true"/>
    <TaxCatchAll xmlns="1d59dc40-e442-4fcd-9158-737b43529926">
      <Value>17</Value>
    </TaxCatchAll>
    <PublishingStartDate xmlns="http://schemas.microsoft.com/sharepoint/v3" xsi:nil="true"/>
    <_dlc_DocId xmlns="1d59dc40-e442-4fcd-9158-737b43529926">H2CUPYHV2D5D-6-207</_dlc_DocId>
    <_dlc_DocIdUrl xmlns="1d59dc40-e442-4fcd-9158-737b43529926">
      <Url>http://acreosp01.ad.acreo.se/intranet/_layouts/DocIdRedir.aspx?ID=H2CUPYHV2D5D-6-207</Url>
      <Description>H2CUPYHV2D5D-6-207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069D55D-0550-4EBA-9A13-1789AD77B4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CD9DFB-5515-4989-8688-068E040D9F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44FFF-7A64-4EC7-A48B-0DBD5E1FDF71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1d59dc40-e442-4fcd-9158-737b43529926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FE2568E-D68F-4524-99C9-4393B3F9CC1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Acreo 16-9</Template>
  <TotalTime>988</TotalTime>
  <Words>383</Words>
  <Application>Microsoft Office PowerPoint</Application>
  <PresentationFormat>Bildspel på skärmen (16:9)</PresentationFormat>
  <Paragraphs>50</Paragraphs>
  <Slides>6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Calibri</vt:lpstr>
      <vt:lpstr>Standardtema</vt:lpstr>
      <vt:lpstr>Overview of current Task-forces within QUALINET and formalized collaboration</vt:lpstr>
      <vt:lpstr>Qualinet (www.qualinet.eu)</vt:lpstr>
      <vt:lpstr>Qualinet – main acheivements</vt:lpstr>
      <vt:lpstr>Qualinet – Task Forces</vt:lpstr>
      <vt:lpstr>Qualinet – Task Forces</vt:lpstr>
      <vt:lpstr>QUALINET and VQEG collaboration</vt:lpstr>
    </vt:vector>
  </TitlesOfParts>
  <Company>Formstark in Sweden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Media Quality</dc:title>
  <dc:creator>Kjell Brunnström</dc:creator>
  <cp:lastModifiedBy>Kjell Brunnström</cp:lastModifiedBy>
  <cp:revision>14</cp:revision>
  <cp:lastPrinted>2016-10-25T15:42:40Z</cp:lastPrinted>
  <dcterms:created xsi:type="dcterms:W3CDTF">2016-10-11T13:37:45Z</dcterms:created>
  <dcterms:modified xsi:type="dcterms:W3CDTF">2016-10-26T15:17:45Z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0x0101005B5C76AEA92AC947B2CCB1AC7E03ADB6</vt:lpwstr>
  </property>
  <property fmtid="{D5CDD505-2E9C-101B-9397-08002B2CF9AE}" pid="3" name="Avdelning">
    <vt:lpwstr>17;#Allmänna mallar|1e594275-b4e9-43c6-b9fe-3045e61d06d2</vt:lpwstr>
  </property>
  <property fmtid="{D5CDD505-2E9C-101B-9397-08002B2CF9AE}" pid="4" name="_dlc_DocIdItemGuid">
    <vt:lpwstr>20d88802-7e31-417f-818f-be6b07c56a68</vt:lpwstr>
  </property>
</Properties>
</file>