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83" r:id="rId2"/>
    <p:sldId id="323" r:id="rId3"/>
    <p:sldId id="324" r:id="rId4"/>
    <p:sldId id="327" r:id="rId5"/>
    <p:sldId id="331" r:id="rId6"/>
    <p:sldId id="326" r:id="rId7"/>
    <p:sldId id="332" r:id="rId8"/>
    <p:sldId id="333" r:id="rId9"/>
    <p:sldId id="293" r:id="rId10"/>
    <p:sldId id="286" r:id="rId11"/>
    <p:sldId id="302" r:id="rId12"/>
    <p:sldId id="328" r:id="rId13"/>
    <p:sldId id="300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3" autoAdjust="0"/>
    <p:restoredTop sz="78808" autoAdjust="0"/>
  </p:normalViewPr>
  <p:slideViewPr>
    <p:cSldViewPr snapToGrid="0">
      <p:cViewPr varScale="1">
        <p:scale>
          <a:sx n="85" d="100"/>
          <a:sy n="85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AF7AD-AC26-466D-AAE7-0C0B3DB0C481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E6A7B-77EC-46AA-93BE-8B071AE6F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0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E6A7B-77EC-46AA-93BE-8B071AE6F2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78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E6A7B-77EC-46AA-93BE-8B071AE6F2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99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1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89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68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E6A7B-77EC-46AA-93BE-8B071AE6F2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5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8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8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6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0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7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62BE-2477-489D-96A4-C143FEA5F470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6CBF-3E81-4405-99E3-395C22BC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1712074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Times New Roman" panose="02020603050405020304" pitchFamily="18" charset="0"/>
              </a:rPr>
              <a:t>Overview of Operational Requirements for NRVQMs</a:t>
            </a: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6449" y="3788602"/>
            <a:ext cx="6330212" cy="2362796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Jorge Caviedes</a:t>
            </a:r>
          </a:p>
          <a:p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March 2016</a:t>
            </a:r>
          </a:p>
          <a:p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+mj-lt"/>
                <a:cs typeface="Times New Roman" panose="02020603050405020304" pitchFamily="18" charset="0"/>
              </a:rPr>
              <a:t>Image, Video and Usability (IVU) Lab</a:t>
            </a:r>
          </a:p>
          <a:p>
            <a:r>
              <a:rPr lang="en-US" sz="1800" dirty="0">
                <a:latin typeface="+mj-lt"/>
                <a:cs typeface="Times New Roman" panose="02020603050405020304" pitchFamily="18" charset="0"/>
              </a:rPr>
              <a:t>School of Electrical, Computer &amp; Energy Engineering,</a:t>
            </a:r>
          </a:p>
          <a:p>
            <a:r>
              <a:rPr lang="it-IT" sz="1800" dirty="0">
                <a:latin typeface="+mj-lt"/>
                <a:cs typeface="Times New Roman" panose="02020603050405020304" pitchFamily="18" charset="0"/>
              </a:rPr>
              <a:t>Arizona State University, Tempe, AZ 85287-5706, USA</a:t>
            </a:r>
          </a:p>
          <a:p>
            <a:endParaRPr lang="it-IT" sz="18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+mj-lt"/>
                <a:cs typeface="Times New Roman" panose="02020603050405020304" pitchFamily="18" charset="0"/>
              </a:rPr>
              <a:t>https://ivulab.asu.edu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/</a:t>
            </a:r>
            <a:endParaRPr lang="en-US" sz="18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5672427"/>
            <a:ext cx="1371600" cy="99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2" descr="IVU_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8100" y="5813098"/>
            <a:ext cx="869916" cy="6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22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86" y="106426"/>
            <a:ext cx="7314213" cy="8401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System-driven operational goals-example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618416" y="1341058"/>
            <a:ext cx="1861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Neo Sans Intel"/>
                <a:cs typeface="Neo Sans Intel"/>
              </a:rPr>
              <a:t>Pass/Fail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: 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no further requirements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97643" y="1346263"/>
            <a:ext cx="1098513" cy="799423"/>
          </a:xfrm>
          <a:prstGeom prst="rect">
            <a:avLst/>
          </a:prstGeom>
          <a:solidFill>
            <a:srgbClr val="5CD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Video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584730" y="1438706"/>
            <a:ext cx="758092" cy="614537"/>
          </a:xfrm>
          <a:prstGeom prst="rect">
            <a:avLst/>
          </a:prstGeom>
          <a:solidFill>
            <a:srgbClr val="5CD3FF"/>
          </a:solidFill>
          <a:ln w="19050">
            <a:solidFill>
              <a:srgbClr val="0042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NRVQM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804795" y="1592086"/>
            <a:ext cx="593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MOS</a:t>
            </a:r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3342822" y="1745974"/>
            <a:ext cx="461973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2096156" y="1745974"/>
            <a:ext cx="488574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034844" y="3941216"/>
            <a:ext cx="1580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If </a:t>
            </a:r>
            <a:r>
              <a:rPr lang="en-US" sz="14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QoE</a:t>
            </a:r>
            <a:r>
              <a:rPr lang="en-US" sz="1400" baseline="-250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est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 ≠ </a:t>
            </a:r>
            <a:r>
              <a:rPr lang="en-US" sz="14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QoE</a:t>
            </a:r>
            <a:r>
              <a:rPr lang="en-US" sz="1400" baseline="-25000" dirty="0" err="1">
                <a:solidFill>
                  <a:schemeClr val="tx2"/>
                </a:solidFill>
                <a:latin typeface="Neo Sans Intel"/>
                <a:cs typeface="Neo Sans Intel"/>
              </a:rPr>
              <a:t>obj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 take corrective action</a:t>
            </a:r>
          </a:p>
        </p:txBody>
      </p:sp>
      <p:sp>
        <p:nvSpPr>
          <p:cNvPr id="77" name="Rectangle 76"/>
          <p:cNvSpPr/>
          <p:nvPr/>
        </p:nvSpPr>
        <p:spPr>
          <a:xfrm>
            <a:off x="997643" y="4786552"/>
            <a:ext cx="1098513" cy="799423"/>
          </a:xfrm>
          <a:prstGeom prst="rect">
            <a:avLst/>
          </a:prstGeom>
          <a:solidFill>
            <a:srgbClr val="5CD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Video 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84730" y="4878995"/>
            <a:ext cx="758092" cy="614537"/>
          </a:xfrm>
          <a:prstGeom prst="rect">
            <a:avLst/>
          </a:prstGeom>
          <a:solidFill>
            <a:srgbClr val="5CD3FF"/>
          </a:solidFill>
          <a:ln w="19050">
            <a:solidFill>
              <a:srgbClr val="0042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End User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04795" y="5032375"/>
            <a:ext cx="813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QoE</a:t>
            </a:r>
            <a:r>
              <a:rPr lang="en-US" sz="1400" baseline="-250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obj</a:t>
            </a:r>
            <a:endParaRPr lang="en-US" sz="1400" baseline="-25000" dirty="0" smtClean="0">
              <a:solidFill>
                <a:schemeClr val="tx2"/>
              </a:solidFill>
              <a:latin typeface="Neo Sans Intel"/>
              <a:cs typeface="Neo Sans Intel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342822" y="5186263"/>
            <a:ext cx="461973" cy="0"/>
          </a:xfrm>
          <a:prstGeom prst="straightConnector1">
            <a:avLst/>
          </a:prstGeom>
          <a:ln w="12700">
            <a:solidFill>
              <a:schemeClr val="tx2"/>
            </a:solidFill>
            <a:prstDash val="dash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096156" y="5186263"/>
            <a:ext cx="488574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584730" y="3326679"/>
            <a:ext cx="758092" cy="614537"/>
          </a:xfrm>
          <a:prstGeom prst="rect">
            <a:avLst/>
          </a:prstGeom>
          <a:solidFill>
            <a:srgbClr val="5CD3FF"/>
          </a:solidFill>
          <a:ln w="19050">
            <a:solidFill>
              <a:srgbClr val="0042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NRVQM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77" idx="3"/>
            <a:endCxn id="82" idx="1"/>
          </p:cNvCxnSpPr>
          <p:nvPr/>
        </p:nvCxnSpPr>
        <p:spPr>
          <a:xfrm flipV="1">
            <a:off x="2096156" y="3633948"/>
            <a:ext cx="488574" cy="1552316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04795" y="3480058"/>
            <a:ext cx="813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QoE</a:t>
            </a:r>
            <a:r>
              <a:rPr lang="en-US" sz="1400" baseline="-250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est</a:t>
            </a:r>
            <a:endParaRPr lang="en-US" sz="1400" baseline="-25000" dirty="0" smtClean="0">
              <a:solidFill>
                <a:schemeClr val="tx2"/>
              </a:solidFill>
              <a:latin typeface="Neo Sans Intel"/>
              <a:cs typeface="Neo Sans Intel"/>
            </a:endParaRPr>
          </a:p>
        </p:txBody>
      </p:sp>
      <p:cxnSp>
        <p:nvCxnSpPr>
          <p:cNvPr id="84" name="Straight Arrow Connector 83"/>
          <p:cNvCxnSpPr>
            <a:stCxn id="82" idx="3"/>
            <a:endCxn id="83" idx="1"/>
          </p:cNvCxnSpPr>
          <p:nvPr/>
        </p:nvCxnSpPr>
        <p:spPr>
          <a:xfrm flipV="1">
            <a:off x="3342822" y="3633947"/>
            <a:ext cx="461973" cy="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83" idx="3"/>
            <a:endCxn id="74" idx="0"/>
          </p:cNvCxnSpPr>
          <p:nvPr/>
        </p:nvCxnSpPr>
        <p:spPr>
          <a:xfrm>
            <a:off x="4618416" y="3633947"/>
            <a:ext cx="1206651" cy="307269"/>
          </a:xfrm>
          <a:prstGeom prst="curved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74" idx="2"/>
            <a:endCxn id="79" idx="3"/>
          </p:cNvCxnSpPr>
          <p:nvPr/>
        </p:nvCxnSpPr>
        <p:spPr>
          <a:xfrm rot="5400000">
            <a:off x="4968550" y="4329747"/>
            <a:ext cx="506384" cy="1206651"/>
          </a:xfrm>
          <a:prstGeom prst="curvedConnector2">
            <a:avLst/>
          </a:prstGeom>
          <a:ln>
            <a:solidFill>
              <a:schemeClr val="tx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230375" y="6078306"/>
            <a:ext cx="225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Was </a:t>
            </a:r>
            <a:r>
              <a:rPr lang="en-US" sz="14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QoE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 goal met?</a:t>
            </a:r>
          </a:p>
        </p:txBody>
      </p:sp>
      <p:sp>
        <p:nvSpPr>
          <p:cNvPr id="42" name="Down Arrow 41"/>
          <p:cNvSpPr/>
          <p:nvPr/>
        </p:nvSpPr>
        <p:spPr>
          <a:xfrm>
            <a:off x="3974712" y="5467152"/>
            <a:ext cx="304321" cy="496204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Elbow Connector 49"/>
          <p:cNvCxnSpPr>
            <a:stCxn id="74" idx="3"/>
            <a:endCxn id="77" idx="0"/>
          </p:cNvCxnSpPr>
          <p:nvPr/>
        </p:nvCxnSpPr>
        <p:spPr>
          <a:xfrm flipH="1">
            <a:off x="1546900" y="4310548"/>
            <a:ext cx="5068389" cy="476004"/>
          </a:xfrm>
          <a:prstGeom prst="bentConnector4">
            <a:avLst>
              <a:gd name="adj1" fmla="val -4510"/>
              <a:gd name="adj2" fmla="val -281174"/>
            </a:avLst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701428" y="4679880"/>
            <a:ext cx="21377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NRVQMs need to </a:t>
            </a:r>
          </a:p>
          <a:p>
            <a:r>
              <a:rPr lang="en-US" sz="1400" dirty="0">
                <a:solidFill>
                  <a:schemeClr val="tx2"/>
                </a:solidFill>
                <a:latin typeface="Neo Sans Intel"/>
                <a:cs typeface="Neo Sans Intel"/>
              </a:rPr>
              <a:t>s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upport operational goals at </a:t>
            </a:r>
            <a:r>
              <a:rPr lang="en-US" sz="1400" i="1" dirty="0" smtClean="0">
                <a:solidFill>
                  <a:schemeClr val="tx2"/>
                </a:solidFill>
                <a:latin typeface="Neo Sans Intel"/>
                <a:cs typeface="Neo Sans Intel"/>
              </a:rPr>
              <a:t>system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 level</a:t>
            </a:r>
          </a:p>
          <a:p>
            <a:endParaRPr lang="en-US" sz="1400" dirty="0">
              <a:solidFill>
                <a:schemeClr val="tx2"/>
              </a:solidFill>
              <a:latin typeface="Neo Sans Intel"/>
              <a:cs typeface="Neo Sans Intel"/>
            </a:endParaRPr>
          </a:p>
          <a:p>
            <a:r>
              <a:rPr lang="en-US" sz="1400" u="sng" dirty="0" smtClean="0">
                <a:solidFill>
                  <a:schemeClr val="tx2"/>
                </a:solidFill>
                <a:latin typeface="Neo Sans Intel"/>
                <a:cs typeface="Neo Sans Intel"/>
              </a:rPr>
              <a:t>The actions taken range from off-line tune-up to real time control</a:t>
            </a:r>
          </a:p>
        </p:txBody>
      </p:sp>
    </p:spTree>
    <p:extLst>
      <p:ext uri="{BB962C8B-B14F-4D97-AF65-F5344CB8AC3E}">
        <p14:creationId xmlns:p14="http://schemas.microsoft.com/office/powerpoint/2010/main" val="21296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11" y="274638"/>
            <a:ext cx="8782756" cy="1012295"/>
          </a:xfrm>
        </p:spPr>
        <p:txBody>
          <a:bodyPr/>
          <a:lstStyle/>
          <a:p>
            <a:pPr algn="ctr"/>
            <a:r>
              <a:rPr lang="en-US" dirty="0" smtClean="0"/>
              <a:t>VQEG Projects – general impression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422401"/>
            <a:ext cx="7886700" cy="4749800"/>
          </a:xfrm>
        </p:spPr>
        <p:txBody>
          <a:bodyPr>
            <a:noAutofit/>
          </a:bodyPr>
          <a:lstStyle/>
          <a:p>
            <a:r>
              <a:rPr lang="en-US" sz="2000" b="1" dirty="0"/>
              <a:t>VIME</a:t>
            </a:r>
            <a:r>
              <a:rPr lang="en-US" sz="2000" dirty="0"/>
              <a:t>: video and image models for consumer content evaluation. The model is powerful and can potentially address more issues (end-to-end system wise), but presently, the main requirement is high correlation with MOS and the applicability is narrow, i.e. benchmark consumer devices.</a:t>
            </a:r>
          </a:p>
          <a:p>
            <a:r>
              <a:rPr lang="en-US" sz="2000" b="1" dirty="0"/>
              <a:t>MOAVI</a:t>
            </a:r>
            <a:r>
              <a:rPr lang="en-US" sz="2000" dirty="0"/>
              <a:t>: monitoring of audiovisual quality by key indicators, aimed at selecting sets of key indicators for specific applications. Essentially, it provides a set of </a:t>
            </a:r>
            <a:r>
              <a:rPr lang="en-US" sz="2000" dirty="0" smtClean="0"/>
              <a:t>sub-metrics </a:t>
            </a:r>
            <a:r>
              <a:rPr lang="en-US" sz="2000" dirty="0"/>
              <a:t>which can be used to build quality models. The orientation towards </a:t>
            </a:r>
            <a:r>
              <a:rPr lang="en-US" sz="2000" dirty="0" err="1"/>
              <a:t>QoE</a:t>
            </a:r>
            <a:r>
              <a:rPr lang="en-US" sz="2000" dirty="0"/>
              <a:t> is interesting, as it suggests a more complex requirement than MOS.</a:t>
            </a:r>
          </a:p>
          <a:p>
            <a:r>
              <a:rPr lang="en-US" sz="2000" b="1" dirty="0"/>
              <a:t>QART</a:t>
            </a:r>
            <a:r>
              <a:rPr lang="en-US" sz="2000" dirty="0"/>
              <a:t>: quality assessment for recognition and task-based multimedia applications. It is notable that this project is related to an operational goal as it relates to a specific task (visual recognition). It expects to develop metrics, but so far appears limited to monitoring, without an operational </a:t>
            </a:r>
            <a:r>
              <a:rPr lang="en-US" sz="2000" dirty="0" smtClean="0"/>
              <a:t>objective.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45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ase studies that we could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Building on the current related projects, we could address cases in these areas:</a:t>
            </a:r>
          </a:p>
          <a:p>
            <a:r>
              <a:rPr lang="en-US" dirty="0" smtClean="0"/>
              <a:t>Video consumption on mobile platforms, per content category</a:t>
            </a:r>
          </a:p>
          <a:p>
            <a:r>
              <a:rPr lang="en-US" dirty="0" smtClean="0"/>
              <a:t>Mobile AV communication</a:t>
            </a:r>
          </a:p>
          <a:p>
            <a:r>
              <a:rPr lang="en-US" dirty="0" smtClean="0"/>
              <a:t>Visual understanding tasks (by human or machine)</a:t>
            </a:r>
          </a:p>
          <a:p>
            <a:pPr lvl="1"/>
            <a:r>
              <a:rPr lang="en-US" dirty="0" smtClean="0"/>
              <a:t>Consumer (recognizing emergency when looking at home surveillance app)</a:t>
            </a:r>
          </a:p>
          <a:p>
            <a:pPr lvl="1"/>
            <a:r>
              <a:rPr lang="en-US" dirty="0" smtClean="0"/>
              <a:t>Professional (security, medical, marketing)</a:t>
            </a:r>
          </a:p>
          <a:p>
            <a:pPr lvl="1"/>
            <a:r>
              <a:rPr lang="en-US" dirty="0" smtClean="0"/>
              <a:t>Always-on camera mode vs. recognition mode</a:t>
            </a:r>
          </a:p>
          <a:p>
            <a:r>
              <a:rPr lang="en-US" dirty="0" smtClean="0"/>
              <a:t>Others (</a:t>
            </a:r>
            <a:r>
              <a:rPr lang="en-US" u="sng" dirty="0" smtClean="0"/>
              <a:t>360 video</a:t>
            </a:r>
            <a:r>
              <a:rPr lang="en-US" dirty="0" smtClean="0"/>
              <a:t>, 3D video, gamming, AR, CV)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6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items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577619"/>
            <a:ext cx="81207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Neo Sans Intel"/>
              </a:rPr>
              <a:t>Start with a broad discussion: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NRVQMs have multiple ways to evolve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Towards the system: support operational goals by developing suitable models and sub-metrics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Towards the user: support </a:t>
            </a:r>
            <a:r>
              <a:rPr lang="en-US" dirty="0" err="1" smtClean="0">
                <a:cs typeface="Neo Sans Intel"/>
              </a:rPr>
              <a:t>QoE</a:t>
            </a:r>
            <a:r>
              <a:rPr lang="en-US" dirty="0" smtClean="0">
                <a:cs typeface="Neo Sans Intel"/>
              </a:rPr>
              <a:t> methodology and multi-dimensional subjective 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Both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Defining operational objectives that can be endorsed by stakeholders, e.g. can standardized metrics support operational goals while allowing proprietary solutions, and competition?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What is the scope? E.g. </a:t>
            </a:r>
            <a:r>
              <a:rPr lang="en-US" dirty="0" err="1" smtClean="0">
                <a:cs typeface="Neo Sans Intel"/>
              </a:rPr>
              <a:t>QoS</a:t>
            </a:r>
            <a:r>
              <a:rPr lang="en-US" dirty="0" smtClean="0">
                <a:cs typeface="Neo Sans Intel"/>
              </a:rPr>
              <a:t> </a:t>
            </a:r>
            <a:r>
              <a:rPr lang="en-US" dirty="0">
                <a:cs typeface="Neo Sans Intel"/>
              </a:rPr>
              <a:t>management, adaptive </a:t>
            </a:r>
            <a:r>
              <a:rPr lang="en-US" dirty="0" smtClean="0">
                <a:cs typeface="Neo Sans Intel"/>
              </a:rPr>
              <a:t>systems, </a:t>
            </a:r>
            <a:r>
              <a:rPr lang="en-US" dirty="0">
                <a:cs typeface="Neo Sans Intel"/>
              </a:rPr>
              <a:t>power management, </a:t>
            </a:r>
            <a:r>
              <a:rPr lang="en-US" dirty="0" err="1" smtClean="0">
                <a:cs typeface="Neo Sans Intel"/>
              </a:rPr>
              <a:t>QoE</a:t>
            </a:r>
            <a:r>
              <a:rPr lang="en-US" dirty="0" smtClean="0">
                <a:cs typeface="Neo Sans Intel"/>
              </a:rPr>
              <a:t>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What are the tasks/scenarios of interest?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What are the characteristics of signals and systems? E.g. 4K, HDR, 3D, local or remote content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What are the metric requirements? Scales? Resolution? Calibration?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Neo Sans Intel"/>
              </a:rPr>
              <a:t>Scope of test cases?</a:t>
            </a:r>
          </a:p>
        </p:txBody>
      </p:sp>
    </p:spTree>
    <p:extLst>
      <p:ext uri="{BB962C8B-B14F-4D97-AF65-F5344CB8AC3E}">
        <p14:creationId xmlns:p14="http://schemas.microsoft.com/office/powerpoint/2010/main" val="3276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3151188"/>
            <a:ext cx="7886700" cy="811212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Thank You</a:t>
            </a:r>
            <a:endParaRPr lang="en-US" sz="5500" dirty="0">
              <a:latin typeface="Brush Script MT" panose="03060802040406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about 15 years, NRVQMs research has been focused on a simplification of the FRVQMs so that MOS scores can be emulated without the need for a </a:t>
            </a:r>
            <a:r>
              <a:rPr lang="en-US" dirty="0" smtClean="0"/>
              <a:t>reference. Other </a:t>
            </a:r>
            <a:r>
              <a:rPr lang="en-US" dirty="0"/>
              <a:t>high payoff applications have not </a:t>
            </a:r>
            <a:r>
              <a:rPr lang="en-US" dirty="0" smtClean="0"/>
              <a:t>been pursued.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volution </a:t>
            </a:r>
            <a:r>
              <a:rPr lang="en-US" dirty="0"/>
              <a:t>of the field towards </a:t>
            </a:r>
            <a:r>
              <a:rPr lang="en-US" dirty="0" err="1"/>
              <a:t>QoE</a:t>
            </a:r>
            <a:r>
              <a:rPr lang="en-US" dirty="0"/>
              <a:t> evaluation has not been fully embraced, and operational objectives related to the framework to which the metrics belong have not been </a:t>
            </a:r>
            <a:r>
              <a:rPr lang="en-US" dirty="0" smtClean="0"/>
              <a:t>addressed.</a:t>
            </a:r>
          </a:p>
          <a:p>
            <a:pPr marL="0" indent="0">
              <a:buNone/>
            </a:pPr>
            <a:r>
              <a:rPr lang="en-US" dirty="0" smtClean="0"/>
              <a:t>Work </a:t>
            </a:r>
            <a:r>
              <a:rPr lang="en-US" dirty="0"/>
              <a:t>relevant to the areas of concern does exist but is mostly proprietary. The stakeholders (industry, academia and standards </a:t>
            </a:r>
            <a:r>
              <a:rPr lang="en-US" dirty="0" smtClean="0"/>
              <a:t>bodies), </a:t>
            </a:r>
            <a:r>
              <a:rPr lang="en-US" dirty="0"/>
              <a:t>have not settled on </a:t>
            </a:r>
            <a:r>
              <a:rPr lang="en-US" dirty="0" smtClean="0"/>
              <a:t>updated standardization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2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Beyond MOS</a:t>
            </a:r>
          </a:p>
          <a:p>
            <a:r>
              <a:rPr lang="en-US" dirty="0" smtClean="0"/>
              <a:t>NRVQM drivers</a:t>
            </a:r>
          </a:p>
          <a:p>
            <a:r>
              <a:rPr lang="en-US" dirty="0" err="1" smtClean="0"/>
              <a:t>QoE</a:t>
            </a:r>
            <a:r>
              <a:rPr lang="en-US" dirty="0" smtClean="0"/>
              <a:t> broad perspective</a:t>
            </a:r>
          </a:p>
          <a:p>
            <a:r>
              <a:rPr lang="en-US" dirty="0" smtClean="0"/>
              <a:t>Test videos vs. test cases</a:t>
            </a:r>
          </a:p>
          <a:p>
            <a:r>
              <a:rPr lang="en-US" dirty="0" smtClean="0"/>
              <a:t>System-driven operational goals</a:t>
            </a:r>
          </a:p>
          <a:p>
            <a:r>
              <a:rPr lang="en-US" dirty="0" smtClean="0"/>
              <a:t>VQEG projects</a:t>
            </a:r>
          </a:p>
          <a:p>
            <a:r>
              <a:rPr lang="en-US" dirty="0" smtClean="0"/>
              <a:t>Case studies of interest</a:t>
            </a:r>
          </a:p>
          <a:p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3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 gave rise to a methodology that cannot be applied to present day scenarios in visual communication which are aimed at </a:t>
            </a:r>
            <a:r>
              <a:rPr lang="en-US" dirty="0" err="1" smtClean="0"/>
              <a:t>Qo</a:t>
            </a:r>
            <a:r>
              <a:rPr lang="en-US" dirty="0" err="1"/>
              <a:t>E</a:t>
            </a:r>
            <a:endParaRPr lang="en-US" dirty="0" smtClean="0"/>
          </a:p>
          <a:p>
            <a:r>
              <a:rPr lang="en-US" dirty="0" smtClean="0"/>
              <a:t>The MOS framework does not require operational link between metric and any system component</a:t>
            </a:r>
          </a:p>
          <a:p>
            <a:r>
              <a:rPr lang="en-US" dirty="0" smtClean="0"/>
              <a:t>The notion of neutral visual quality based on perception thresholds must evolve to support higher level models</a:t>
            </a:r>
          </a:p>
          <a:p>
            <a:r>
              <a:rPr lang="en-US" dirty="0" smtClean="0"/>
              <a:t>R&amp;D on NRVQMs is alive and well inside the enterprises, but lacks industry-level cooperation leading to standards that support operational objectives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6309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638"/>
            <a:ext cx="7886700" cy="1325562"/>
          </a:xfrm>
        </p:spPr>
        <p:txBody>
          <a:bodyPr/>
          <a:lstStyle/>
          <a:p>
            <a:pPr algn="ctr"/>
            <a:r>
              <a:rPr lang="en-US" dirty="0" smtClean="0"/>
              <a:t>NRVQM Drivers</a:t>
            </a:r>
            <a:endParaRPr lang="en-US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676" y="1837061"/>
            <a:ext cx="1101684" cy="8252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24634" y="998942"/>
            <a:ext cx="3706248" cy="1694699"/>
            <a:chOff x="5028222" y="1529822"/>
            <a:chExt cx="3706248" cy="16946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28222" y="1746826"/>
              <a:ext cx="2611226" cy="1477695"/>
            </a:xfrm>
            <a:prstGeom prst="rect">
              <a:avLst/>
            </a:prstGeom>
          </p:spPr>
        </p:pic>
        <p:sp>
          <p:nvSpPr>
            <p:cNvPr id="6" name="Cloud Callout 5"/>
            <p:cNvSpPr/>
            <p:nvPr/>
          </p:nvSpPr>
          <p:spPr>
            <a:xfrm>
              <a:off x="7741084" y="1529822"/>
              <a:ext cx="993386" cy="1004711"/>
            </a:xfrm>
            <a:prstGeom prst="cloudCallout">
              <a:avLst>
                <a:gd name="adj1" fmla="val -79087"/>
                <a:gd name="adj2" fmla="val 3300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882158" y="1649457"/>
              <a:ext cx="541431" cy="769937"/>
              <a:chOff x="7658100" y="1143000"/>
              <a:chExt cx="1104900" cy="1447800"/>
            </a:xfrm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8153400" y="1143000"/>
                <a:ext cx="0" cy="1447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8153400" y="12954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8153400" y="158115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8153400" y="18669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8153400" y="22860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8153400" y="257175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7658100" y="1222500"/>
                <a:ext cx="457199" cy="427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100" b="1" dirty="0">
                    <a:latin typeface="Arial" panose="020B0604020202020204" pitchFamily="34" charset="0"/>
                  </a:rPr>
                  <a:t>Q</a:t>
                </a:r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8534400" y="1143000"/>
                <a:ext cx="0" cy="1447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8534400" y="12954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8534400" y="158115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8534400" y="18669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8534400" y="228600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8534400" y="2571750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 rot="5400000">
                <a:off x="8572500" y="1333500"/>
                <a:ext cx="152400" cy="228600"/>
              </a:xfrm>
              <a:prstGeom prst="flowChartMerg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22" name="AutoShape 21"/>
              <p:cNvSpPr>
                <a:spLocks noChangeArrowheads="1"/>
              </p:cNvSpPr>
              <p:nvPr/>
            </p:nvSpPr>
            <p:spPr bwMode="auto">
              <a:xfrm rot="5400000">
                <a:off x="8191500" y="1866900"/>
                <a:ext cx="152400" cy="228600"/>
              </a:xfrm>
              <a:prstGeom prst="flowChartMerg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</p:grpSp>
      </p:grpSp>
      <p:sp>
        <p:nvSpPr>
          <p:cNvPr id="38" name="Right Arrow 37"/>
          <p:cNvSpPr/>
          <p:nvPr/>
        </p:nvSpPr>
        <p:spPr>
          <a:xfrm>
            <a:off x="4184143" y="1579144"/>
            <a:ext cx="458466" cy="22287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5" name="Group 1024"/>
          <p:cNvGrpSpPr/>
          <p:nvPr/>
        </p:nvGrpSpPr>
        <p:grpSpPr>
          <a:xfrm>
            <a:off x="249119" y="3297817"/>
            <a:ext cx="8645761" cy="3480063"/>
            <a:chOff x="221326" y="1012914"/>
            <a:chExt cx="8645761" cy="3480063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4"/>
            <a:srcRect r="48979" b="1818"/>
            <a:stretch/>
          </p:blipFill>
          <p:spPr>
            <a:xfrm>
              <a:off x="757656" y="2562035"/>
              <a:ext cx="2222022" cy="1708096"/>
            </a:xfrm>
            <a:prstGeom prst="rect">
              <a:avLst/>
            </a:prstGeom>
          </p:spPr>
        </p:pic>
        <p:grpSp>
          <p:nvGrpSpPr>
            <p:cNvPr id="42" name="Group 41"/>
            <p:cNvGrpSpPr/>
            <p:nvPr/>
          </p:nvGrpSpPr>
          <p:grpSpPr>
            <a:xfrm>
              <a:off x="221326" y="2341711"/>
              <a:ext cx="843101" cy="810808"/>
              <a:chOff x="738102" y="1850657"/>
              <a:chExt cx="843101" cy="810808"/>
            </a:xfrm>
          </p:grpSpPr>
          <p:sp>
            <p:nvSpPr>
              <p:cNvPr id="27" name="Cloud Callout 26"/>
              <p:cNvSpPr/>
              <p:nvPr/>
            </p:nvSpPr>
            <p:spPr>
              <a:xfrm flipH="1">
                <a:off x="738102" y="1850657"/>
                <a:ext cx="843101" cy="810808"/>
              </a:xfrm>
              <a:prstGeom prst="cloudCallout">
                <a:avLst>
                  <a:gd name="adj1" fmla="val -79087"/>
                  <a:gd name="adj2" fmla="val 3300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auto">
              <a:xfrm flipH="1">
                <a:off x="955104" y="2039238"/>
                <a:ext cx="515274" cy="5078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 eaLnBrk="1" hangingPunct="1"/>
                <a:r>
                  <a:rPr lang="en-US" altLang="en-US" sz="1200" b="1" dirty="0" err="1" smtClean="0">
                    <a:latin typeface="Arial" panose="020B0604020202020204" pitchFamily="34" charset="0"/>
                  </a:rPr>
                  <a:t>QoE</a:t>
                </a:r>
                <a:endParaRPr lang="en-US" altLang="en-US" sz="1200" b="1" dirty="0" smtClean="0">
                  <a:latin typeface="Arial" panose="020B0604020202020204" pitchFamily="34" charset="0"/>
                </a:endParaRPr>
              </a:p>
              <a:p>
                <a:pPr algn="l" eaLnBrk="1" hangingPunct="1"/>
                <a:r>
                  <a:rPr lang="en-US" altLang="en-US" sz="500" b="1" dirty="0" smtClean="0">
                    <a:latin typeface="Arial" panose="020B0604020202020204" pitchFamily="34" charset="0"/>
                  </a:rPr>
                  <a:t>-------</a:t>
                </a:r>
              </a:p>
              <a:p>
                <a:pPr algn="l" eaLnBrk="1" hangingPunct="1"/>
                <a:r>
                  <a:rPr lang="en-US" altLang="en-US" sz="500" b="1" dirty="0" smtClean="0">
                    <a:latin typeface="Arial" panose="020B0604020202020204" pitchFamily="34" charset="0"/>
                  </a:rPr>
                  <a:t>------</a:t>
                </a:r>
              </a:p>
              <a:p>
                <a:pPr algn="l" eaLnBrk="1" hangingPunct="1"/>
                <a:r>
                  <a:rPr lang="en-US" altLang="en-US" sz="500" b="1" dirty="0" smtClean="0">
                    <a:latin typeface="Arial" panose="020B0604020202020204" pitchFamily="34" charset="0"/>
                  </a:rPr>
                  <a:t>-----</a:t>
                </a:r>
                <a:endParaRPr lang="en-US" altLang="en-US" sz="500" b="1" dirty="0">
                  <a:latin typeface="Arial" panose="020B0604020202020204" pitchFamily="34" charset="0"/>
                </a:endParaRPr>
              </a:p>
            </p:txBody>
          </p:sp>
        </p:grp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4"/>
            <a:srcRect l="52404" b="1340"/>
            <a:stretch/>
          </p:blipFill>
          <p:spPr>
            <a:xfrm>
              <a:off x="6795910" y="2674950"/>
              <a:ext cx="2071177" cy="1716428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5"/>
            <a:srcRect l="77118" t="28537" r="14017" b="55245"/>
            <a:stretch/>
          </p:blipFill>
          <p:spPr>
            <a:xfrm>
              <a:off x="6005689" y="3612444"/>
              <a:ext cx="643467" cy="880533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5"/>
            <a:srcRect l="77118" t="28537" r="14017" b="55245"/>
            <a:stretch/>
          </p:blipFill>
          <p:spPr>
            <a:xfrm>
              <a:off x="2948912" y="3551511"/>
              <a:ext cx="643467" cy="880533"/>
            </a:xfrm>
            <a:prstGeom prst="rect">
              <a:avLst/>
            </a:prstGeom>
          </p:spPr>
        </p:pic>
        <p:sp>
          <p:nvSpPr>
            <p:cNvPr id="45" name="Cloud 44"/>
            <p:cNvSpPr/>
            <p:nvPr/>
          </p:nvSpPr>
          <p:spPr>
            <a:xfrm>
              <a:off x="4059306" y="2296511"/>
              <a:ext cx="1560996" cy="107854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Network</a:t>
              </a:r>
              <a:endParaRPr lang="en-US" dirty="0"/>
            </a:p>
          </p:txBody>
        </p:sp>
        <p:cxnSp>
          <p:nvCxnSpPr>
            <p:cNvPr id="48" name="Curved Connector 47"/>
            <p:cNvCxnSpPr>
              <a:stCxn id="46" idx="3"/>
            </p:cNvCxnSpPr>
            <p:nvPr/>
          </p:nvCxnSpPr>
          <p:spPr>
            <a:xfrm flipV="1">
              <a:off x="3592379" y="3294785"/>
              <a:ext cx="684563" cy="696993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43" idx="1"/>
            </p:cNvCxnSpPr>
            <p:nvPr/>
          </p:nvCxnSpPr>
          <p:spPr>
            <a:xfrm rot="10800000">
              <a:off x="5321127" y="3259513"/>
              <a:ext cx="684563" cy="793198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81884" y="1511874"/>
              <a:ext cx="1792415" cy="840657"/>
            </a:xfrm>
            <a:prstGeom prst="rect">
              <a:avLst/>
            </a:prstGeom>
          </p:spPr>
        </p:pic>
        <p:sp>
          <p:nvSpPr>
            <p:cNvPr id="55" name="Diamond 54"/>
            <p:cNvSpPr/>
            <p:nvPr/>
          </p:nvSpPr>
          <p:spPr>
            <a:xfrm>
              <a:off x="1202254" y="1012914"/>
              <a:ext cx="2256288" cy="1235355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Decisions?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3517368" y="1456520"/>
              <a:ext cx="541938" cy="26611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Arrow 57"/>
            <p:cNvSpPr/>
            <p:nvPr/>
          </p:nvSpPr>
          <p:spPr>
            <a:xfrm rot="18475329">
              <a:off x="525475" y="1927864"/>
              <a:ext cx="725760" cy="23040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ight Arrow 61"/>
            <p:cNvSpPr/>
            <p:nvPr/>
          </p:nvSpPr>
          <p:spPr>
            <a:xfrm rot="2660318">
              <a:off x="3587797" y="1866382"/>
              <a:ext cx="541938" cy="20770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ight Arrow 62"/>
            <p:cNvSpPr/>
            <p:nvPr/>
          </p:nvSpPr>
          <p:spPr>
            <a:xfrm rot="5400000">
              <a:off x="3137546" y="2031318"/>
              <a:ext cx="541938" cy="20770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10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5522" y="2098379"/>
            <a:ext cx="843296" cy="631658"/>
          </a:xfrm>
          <a:prstGeom prst="rect">
            <a:avLst/>
          </a:prstGeom>
        </p:spPr>
      </p:pic>
      <p:cxnSp>
        <p:nvCxnSpPr>
          <p:cNvPr id="1029" name="Elbow Connector 1028"/>
          <p:cNvCxnSpPr>
            <a:endCxn id="1027" idx="2"/>
          </p:cNvCxnSpPr>
          <p:nvPr/>
        </p:nvCxnSpPr>
        <p:spPr>
          <a:xfrm>
            <a:off x="916148" y="2161184"/>
            <a:ext cx="2301022" cy="568853"/>
          </a:xfrm>
          <a:prstGeom prst="bentConnector4">
            <a:avLst>
              <a:gd name="adj1" fmla="val 1099"/>
              <a:gd name="adj2" fmla="val 12034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64531" y="2140328"/>
            <a:ext cx="575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MOS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2" name="Right Arrow 1031"/>
          <p:cNvSpPr/>
          <p:nvPr/>
        </p:nvSpPr>
        <p:spPr>
          <a:xfrm>
            <a:off x="3502610" y="2225379"/>
            <a:ext cx="261381" cy="1958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TextBox 1032"/>
          <p:cNvSpPr txBox="1"/>
          <p:nvPr/>
        </p:nvSpPr>
        <p:spPr>
          <a:xfrm>
            <a:off x="6009707" y="2514152"/>
            <a:ext cx="28851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Supporting </a:t>
            </a:r>
            <a:r>
              <a:rPr lang="en-US" dirty="0" err="1" smtClean="0"/>
              <a:t>QoE</a:t>
            </a:r>
            <a:r>
              <a:rPr lang="en-US" dirty="0" smtClean="0"/>
              <a:t> and the operational goals of the system and its components requires a fundamental change.</a:t>
            </a:r>
            <a:endParaRPr lang="en-US" dirty="0"/>
          </a:p>
        </p:txBody>
      </p:sp>
      <p:cxnSp>
        <p:nvCxnSpPr>
          <p:cNvPr id="1035" name="Straight Arrow Connector 1034"/>
          <p:cNvCxnSpPr>
            <a:endCxn id="1027" idx="0"/>
          </p:cNvCxnSpPr>
          <p:nvPr/>
        </p:nvCxnSpPr>
        <p:spPr>
          <a:xfrm flipH="1">
            <a:off x="3217170" y="1878383"/>
            <a:ext cx="61400" cy="2199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0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39011" y="1245565"/>
            <a:ext cx="1037403" cy="96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3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QoE</a:t>
            </a:r>
            <a:r>
              <a:rPr lang="en-US" dirty="0" smtClean="0"/>
              <a:t> Broad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QoE</a:t>
            </a:r>
            <a:r>
              <a:rPr lang="en-US" dirty="0"/>
              <a:t> is a complex measure with multiple components (visual, perceptual, cognitive, etc</a:t>
            </a:r>
            <a:r>
              <a:rPr lang="en-US" dirty="0" smtClean="0"/>
              <a:t>.)—models tend to be specific to usage and application</a:t>
            </a:r>
            <a:endParaRPr lang="en-US" dirty="0"/>
          </a:p>
          <a:p>
            <a:r>
              <a:rPr lang="en-US" dirty="0" smtClean="0"/>
              <a:t>A broad </a:t>
            </a:r>
            <a:r>
              <a:rPr lang="en-US" dirty="0" err="1" smtClean="0"/>
              <a:t>QoE</a:t>
            </a:r>
            <a:r>
              <a:rPr lang="en-US" dirty="0" smtClean="0"/>
              <a:t> perspective incorporates 3 key elements: content, service, and delivery platform</a:t>
            </a:r>
          </a:p>
          <a:p>
            <a:r>
              <a:rPr lang="en-US" dirty="0" smtClean="0"/>
              <a:t>System components are linked to </a:t>
            </a:r>
            <a:r>
              <a:rPr lang="en-US" dirty="0" err="1" smtClean="0"/>
              <a:t>QoE</a:t>
            </a:r>
            <a:r>
              <a:rPr lang="en-US" dirty="0" smtClean="0"/>
              <a:t> sub-metrics or their low level precursors (e.g. confusion or discomfort my be linked to non-natural motion which could be related to latency, or illegibility of text which may be related to blur)*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8339" y="6158089"/>
            <a:ext cx="83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*the challenge is to build a model based on system parameters without having to ask the end user to do a technical evaluation (given that </a:t>
            </a:r>
            <a:r>
              <a:rPr lang="en-US" i="1" dirty="0" err="1" smtClean="0"/>
              <a:t>QoE</a:t>
            </a:r>
            <a:r>
              <a:rPr lang="en-US" i="1" dirty="0" smtClean="0"/>
              <a:t> dimensions are non-technical).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7472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QoE</a:t>
            </a:r>
            <a:r>
              <a:rPr lang="en-US" dirty="0" smtClean="0"/>
              <a:t>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672" y="5879150"/>
            <a:ext cx="7886700" cy="584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[Egger et al 2009] Quality-of-Experience </a:t>
            </a:r>
            <a:r>
              <a:rPr lang="en-US" dirty="0"/>
              <a:t>Beyond </a:t>
            </a:r>
            <a:r>
              <a:rPr lang="en-US" dirty="0" smtClean="0"/>
              <a:t>MOS: Experiences </a:t>
            </a:r>
            <a:r>
              <a:rPr lang="en-US" dirty="0"/>
              <a:t>with a Holistic User Test Methodology</a:t>
            </a:r>
          </a:p>
          <a:p>
            <a:pPr marL="0" indent="0">
              <a:buNone/>
            </a:pPr>
            <a:r>
              <a:rPr lang="en-US" dirty="0"/>
              <a:t>for Interactive Video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067" y="1436786"/>
            <a:ext cx="5452533" cy="386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1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809095"/>
          </a:xfrm>
        </p:spPr>
        <p:txBody>
          <a:bodyPr/>
          <a:lstStyle/>
          <a:p>
            <a:pPr algn="ctr"/>
            <a:r>
              <a:rPr lang="en-US" dirty="0" err="1" smtClean="0"/>
              <a:t>QoE</a:t>
            </a:r>
            <a:r>
              <a:rPr lang="en-US" dirty="0" smtClean="0"/>
              <a:t>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828" y="4549422"/>
            <a:ext cx="7886700" cy="15917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parameters of content, service, and platform affect </a:t>
            </a:r>
            <a:r>
              <a:rPr lang="en-US" dirty="0" err="1"/>
              <a:t>QoE</a:t>
            </a:r>
            <a:r>
              <a:rPr lang="en-US" dirty="0"/>
              <a:t> and by how </a:t>
            </a:r>
            <a:r>
              <a:rPr lang="en-US" dirty="0" smtClean="0"/>
              <a:t>much</a:t>
            </a:r>
            <a:endParaRPr lang="en-US" dirty="0"/>
          </a:p>
          <a:p>
            <a:pPr lvl="1"/>
            <a:r>
              <a:rPr lang="en-US" dirty="0" smtClean="0"/>
              <a:t>Source content quality (acquisition, processing, distribution)</a:t>
            </a:r>
          </a:p>
          <a:p>
            <a:pPr lvl="1"/>
            <a:r>
              <a:rPr lang="en-US" dirty="0" smtClean="0"/>
              <a:t>Service management (link type, communication model--point-to-point/multi-point, single/multi-modality)</a:t>
            </a:r>
          </a:p>
          <a:p>
            <a:pPr lvl="1"/>
            <a:r>
              <a:rPr lang="en-US" dirty="0" smtClean="0"/>
              <a:t>Platform parameters (decoding, processing, rendering) </a:t>
            </a:r>
            <a:r>
              <a:rPr lang="en-US" dirty="0"/>
              <a:t>that affect user experience and the user task/objective (recognition, detection, convey feeling, etc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11126" y="3596494"/>
            <a:ext cx="1200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QoE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 measured at the output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15333" y="3596494"/>
            <a:ext cx="989202" cy="621686"/>
          </a:xfrm>
          <a:prstGeom prst="rect">
            <a:avLst/>
          </a:prstGeom>
          <a:solidFill>
            <a:srgbClr val="5CD3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Content Production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2567" y="3501605"/>
            <a:ext cx="1095448" cy="811465"/>
          </a:xfrm>
          <a:prstGeom prst="rect">
            <a:avLst/>
          </a:prstGeom>
          <a:solidFill>
            <a:srgbClr val="5CD3FF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Service 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82440" y="3830393"/>
            <a:ext cx="282222" cy="153889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76046" y="3501605"/>
            <a:ext cx="1095448" cy="811465"/>
          </a:xfrm>
          <a:prstGeom prst="rect">
            <a:avLst/>
          </a:prstGeom>
          <a:solidFill>
            <a:srgbClr val="5CD3FF"/>
          </a:solidFill>
          <a:ln w="127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Delivery Platform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315920" y="3830393"/>
            <a:ext cx="282222" cy="153889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333" y="1086278"/>
            <a:ext cx="4034227" cy="1771439"/>
          </a:xfrm>
          <a:prstGeom prst="rect">
            <a:avLst/>
          </a:prstGeom>
        </p:spPr>
      </p:pic>
      <p:cxnSp>
        <p:nvCxnSpPr>
          <p:cNvPr id="15" name="Elbow Connector 14"/>
          <p:cNvCxnSpPr>
            <a:stCxn id="11" idx="0"/>
            <a:endCxn id="13" idx="2"/>
          </p:cNvCxnSpPr>
          <p:nvPr/>
        </p:nvCxnSpPr>
        <p:spPr>
          <a:xfrm rot="16200000" flipV="1">
            <a:off x="4131665" y="2309499"/>
            <a:ext cx="643888" cy="174032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0"/>
            <a:endCxn id="13" idx="2"/>
          </p:cNvCxnSpPr>
          <p:nvPr/>
        </p:nvCxnSpPr>
        <p:spPr>
          <a:xfrm rot="5400000" flipH="1" flipV="1">
            <a:off x="2377302" y="2390350"/>
            <a:ext cx="738777" cy="16735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0"/>
            <a:endCxn id="13" idx="2"/>
          </p:cNvCxnSpPr>
          <p:nvPr/>
        </p:nvCxnSpPr>
        <p:spPr>
          <a:xfrm rot="16200000" flipV="1">
            <a:off x="3264925" y="3176239"/>
            <a:ext cx="643888" cy="68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6049398" y="3830393"/>
            <a:ext cx="282222" cy="153889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nt-Up Arrow 26"/>
          <p:cNvSpPr/>
          <p:nvPr/>
        </p:nvSpPr>
        <p:spPr>
          <a:xfrm rot="16200000">
            <a:off x="6185834" y="2190186"/>
            <a:ext cx="850583" cy="1384334"/>
          </a:xfrm>
          <a:prstGeom prst="bent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778" y="885633"/>
            <a:ext cx="2238095" cy="157142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621691" y="2463949"/>
            <a:ext cx="1431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  <a:latin typeface="Neo Sans Intel"/>
                <a:cs typeface="Neo Sans Intel"/>
              </a:rPr>
              <a:t>QoE</a:t>
            </a:r>
            <a:r>
              <a:rPr lang="en-US" sz="1400" dirty="0" smtClean="0">
                <a:solidFill>
                  <a:schemeClr val="tx2"/>
                </a:solidFill>
                <a:latin typeface="Neo Sans Intel"/>
                <a:cs typeface="Neo Sans Intel"/>
              </a:rPr>
              <a:t> does not have a unique profile</a:t>
            </a:r>
          </a:p>
        </p:txBody>
      </p:sp>
    </p:spTree>
    <p:extLst>
      <p:ext uri="{BB962C8B-B14F-4D97-AF65-F5344CB8AC3E}">
        <p14:creationId xmlns:p14="http://schemas.microsoft.com/office/powerpoint/2010/main" val="360713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videos vs. test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/>
            <a:r>
              <a:rPr lang="en-US" dirty="0" smtClean="0"/>
              <a:t>The notion of developing metrics for neutral content is not suitable for </a:t>
            </a:r>
            <a:r>
              <a:rPr lang="en-US" dirty="0" err="1" smtClean="0"/>
              <a:t>QoE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 videos must be selected taking into account content categories, and specific content of high relevance for the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notion of test videos should evolve into test cases linked to </a:t>
            </a:r>
            <a:r>
              <a:rPr lang="en-US" dirty="0" err="1" smtClean="0"/>
              <a:t>QoE</a:t>
            </a:r>
            <a:r>
              <a:rPr lang="en-US" dirty="0" smtClean="0"/>
              <a:t> (e.g. a counseling session via video conferencing, watching a football game at home or on the smart phone)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QoE</a:t>
            </a:r>
            <a:r>
              <a:rPr lang="en-US" dirty="0" smtClean="0"/>
              <a:t> evaluation involves the user goals/intentions and how they are met through the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QoE</a:t>
            </a:r>
            <a:r>
              <a:rPr lang="en-US" dirty="0" smtClean="0"/>
              <a:t> evaluation incorporates audio and video (at least)</a:t>
            </a:r>
          </a:p>
        </p:txBody>
      </p:sp>
    </p:spTree>
    <p:extLst>
      <p:ext uri="{BB962C8B-B14F-4D97-AF65-F5344CB8AC3E}">
        <p14:creationId xmlns:p14="http://schemas.microsoft.com/office/powerpoint/2010/main" val="1087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3769</TotalTime>
  <Words>1036</Words>
  <Application>Microsoft Office PowerPoint</Application>
  <PresentationFormat>On-screen Show (4:3)</PresentationFormat>
  <Paragraphs>115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Brush Script MT</vt:lpstr>
      <vt:lpstr>Calibri</vt:lpstr>
      <vt:lpstr>Neo Sans Intel</vt:lpstr>
      <vt:lpstr>Times New Roman</vt:lpstr>
      <vt:lpstr>Blank</vt:lpstr>
      <vt:lpstr>Overview of Operational Requirements for NRVQMs</vt:lpstr>
      <vt:lpstr>Problem statement</vt:lpstr>
      <vt:lpstr>Summary</vt:lpstr>
      <vt:lpstr>Beyond MOS</vt:lpstr>
      <vt:lpstr>NRVQM Drivers</vt:lpstr>
      <vt:lpstr>QoE Broad Perspective</vt:lpstr>
      <vt:lpstr>QoE Dimensions</vt:lpstr>
      <vt:lpstr>QoE Sensitivity Analysis</vt:lpstr>
      <vt:lpstr>Test videos vs. test cases</vt:lpstr>
      <vt:lpstr>System-driven operational goals-example</vt:lpstr>
      <vt:lpstr>VQEG Projects – general impression</vt:lpstr>
      <vt:lpstr>Case studies that we could target</vt:lpstr>
      <vt:lpstr>Discussion items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Labeled Faces in the Wild (QLFW): A Database for Studying Face Recognition in Real-World Environments</dc:title>
  <dc:creator>zhu tong</dc:creator>
  <cp:lastModifiedBy>JORGE CAVIEDES</cp:lastModifiedBy>
  <cp:revision>284</cp:revision>
  <dcterms:created xsi:type="dcterms:W3CDTF">2015-02-05T07:00:00Z</dcterms:created>
  <dcterms:modified xsi:type="dcterms:W3CDTF">2016-02-28T00:08:38Z</dcterms:modified>
</cp:coreProperties>
</file>