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4" r:id="rId2"/>
  </p:sldMasterIdLst>
  <p:notesMasterIdLst>
    <p:notesMasterId r:id="rId34"/>
  </p:notesMasterIdLst>
  <p:handoutMasterIdLst>
    <p:handoutMasterId r:id="rId35"/>
  </p:handoutMasterIdLst>
  <p:sldIdLst>
    <p:sldId id="280" r:id="rId3"/>
    <p:sldId id="299" r:id="rId4"/>
    <p:sldId id="261" r:id="rId5"/>
    <p:sldId id="300" r:id="rId6"/>
    <p:sldId id="298" r:id="rId7"/>
    <p:sldId id="289" r:id="rId8"/>
    <p:sldId id="301" r:id="rId9"/>
    <p:sldId id="310" r:id="rId10"/>
    <p:sldId id="312" r:id="rId11"/>
    <p:sldId id="311" r:id="rId12"/>
    <p:sldId id="286" r:id="rId13"/>
    <p:sldId id="302" r:id="rId14"/>
    <p:sldId id="285" r:id="rId15"/>
    <p:sldId id="290" r:id="rId16"/>
    <p:sldId id="292" r:id="rId17"/>
    <p:sldId id="293" r:id="rId18"/>
    <p:sldId id="291" r:id="rId19"/>
    <p:sldId id="288" r:id="rId20"/>
    <p:sldId id="304" r:id="rId21"/>
    <p:sldId id="287" r:id="rId22"/>
    <p:sldId id="313" r:id="rId23"/>
    <p:sldId id="279" r:id="rId24"/>
    <p:sldId id="309" r:id="rId25"/>
    <p:sldId id="284" r:id="rId26"/>
    <p:sldId id="305" r:id="rId27"/>
    <p:sldId id="306" r:id="rId28"/>
    <p:sldId id="307" r:id="rId29"/>
    <p:sldId id="308" r:id="rId30"/>
    <p:sldId id="294" r:id="rId31"/>
    <p:sldId id="295" r:id="rId32"/>
    <p:sldId id="297" r:id="rId33"/>
  </p:sldIdLst>
  <p:sldSz cx="9144000" cy="6858000" type="screen4x3"/>
  <p:notesSz cx="6797675" cy="9926638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4F61"/>
    <a:srgbClr val="FADA7A"/>
    <a:srgbClr val="FDF1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 autoAdjust="0"/>
    <p:restoredTop sz="95872" autoAdjust="0"/>
  </p:normalViewPr>
  <p:slideViewPr>
    <p:cSldViewPr>
      <p:cViewPr varScale="1">
        <p:scale>
          <a:sx n="113" d="100"/>
          <a:sy n="113" d="100"/>
        </p:scale>
        <p:origin x="1600" y="184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64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://www.outbrain.com/" TargetMode="External"/><Relationship Id="rId2" Type="http://schemas.openxmlformats.org/officeDocument/2006/relationships/hyperlink" Target="http://datasift.com/platform/data-enrichments/" TargetMode="External"/><Relationship Id="rId3" Type="http://schemas.openxmlformats.org/officeDocument/2006/relationships/hyperlink" Target="https://orbe.us/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image" Target="../media/image13.emf"/><Relationship Id="rId2" Type="http://schemas.openxmlformats.org/officeDocument/2006/relationships/image" Target="../media/image14.emf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://www.outbrain.com/" TargetMode="External"/><Relationship Id="rId2" Type="http://schemas.openxmlformats.org/officeDocument/2006/relationships/hyperlink" Target="http://datasift.com/platform/data-enrichments/" TargetMode="External"/><Relationship Id="rId3" Type="http://schemas.openxmlformats.org/officeDocument/2006/relationships/hyperlink" Target="https://orbe.us/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image" Target="../media/image13.emf"/><Relationship Id="rId2" Type="http://schemas.openxmlformats.org/officeDocument/2006/relationships/image" Target="../media/image14.emf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0522CA-C198-2848-A97B-043CC684E9C2}" type="doc">
      <dgm:prSet loTypeId="urn:microsoft.com/office/officeart/2005/8/layout/venn1" loCatId="" qsTypeId="urn:microsoft.com/office/officeart/2005/8/quickstyle/simple4" qsCatId="simple" csTypeId="urn:microsoft.com/office/officeart/2005/8/colors/colorful1" csCatId="colorful" phldr="1"/>
      <dgm:spPr/>
    </dgm:pt>
    <dgm:pt modelId="{466B26D1-70E7-3443-BBD2-8F3BDB9FCC0E}">
      <dgm:prSet phldrT="[Tekst]"/>
      <dgm:spPr/>
      <dgm:t>
        <a:bodyPr/>
        <a:lstStyle/>
        <a:p>
          <a:r>
            <a:rPr lang="en-GB" noProof="0" dirty="0" smtClean="0">
              <a:hlinkClick xmlns:r="http://schemas.openxmlformats.org/officeDocument/2006/relationships" r:id="rId1"/>
            </a:rPr>
            <a:t>Outbrain</a:t>
          </a:r>
          <a:r>
            <a:rPr lang="en-GB" noProof="0" dirty="0" smtClean="0"/>
            <a:t> (content discovery)</a:t>
          </a:r>
          <a:endParaRPr lang="en-GB" noProof="0" dirty="0"/>
        </a:p>
      </dgm:t>
    </dgm:pt>
    <dgm:pt modelId="{5E2B015D-0401-FC4C-B90D-A65AF776CC91}" type="parTrans" cxnId="{3F15170B-F98C-D043-A5E5-C293950E4A8E}">
      <dgm:prSet/>
      <dgm:spPr/>
      <dgm:t>
        <a:bodyPr/>
        <a:lstStyle/>
        <a:p>
          <a:endParaRPr lang="pl-PL"/>
        </a:p>
      </dgm:t>
    </dgm:pt>
    <dgm:pt modelId="{E459AFE3-2609-DD40-996D-20F65C9FA07C}" type="sibTrans" cxnId="{3F15170B-F98C-D043-A5E5-C293950E4A8E}">
      <dgm:prSet/>
      <dgm:spPr/>
      <dgm:t>
        <a:bodyPr/>
        <a:lstStyle/>
        <a:p>
          <a:endParaRPr lang="pl-PL"/>
        </a:p>
      </dgm:t>
    </dgm:pt>
    <dgm:pt modelId="{AF38C956-C0E6-C440-91D6-5C4C03EB05AA}">
      <dgm:prSet phldrT="[Tekst]"/>
      <dgm:spPr/>
      <dgm:t>
        <a:bodyPr/>
        <a:lstStyle/>
        <a:p>
          <a:r>
            <a:rPr lang="en-GB" noProof="0" dirty="0" smtClean="0">
              <a:hlinkClick xmlns:r="http://schemas.openxmlformats.org/officeDocument/2006/relationships" r:id="rId2"/>
            </a:rPr>
            <a:t>DataSift</a:t>
          </a:r>
          <a:r>
            <a:rPr lang="en-GB" noProof="0" dirty="0" smtClean="0"/>
            <a:t> (data enrichment)</a:t>
          </a:r>
          <a:endParaRPr lang="en-GB" noProof="0" dirty="0"/>
        </a:p>
      </dgm:t>
    </dgm:pt>
    <dgm:pt modelId="{2A073490-948D-DA4E-BA66-AFB4EC2BB2C8}" type="parTrans" cxnId="{30B7970E-1A5C-FB47-AABF-CB227D7D16EB}">
      <dgm:prSet/>
      <dgm:spPr/>
      <dgm:t>
        <a:bodyPr/>
        <a:lstStyle/>
        <a:p>
          <a:endParaRPr lang="pl-PL"/>
        </a:p>
      </dgm:t>
    </dgm:pt>
    <dgm:pt modelId="{D3880E74-906B-2846-9F5A-E2D81BEFD53D}" type="sibTrans" cxnId="{30B7970E-1A5C-FB47-AABF-CB227D7D16EB}">
      <dgm:prSet/>
      <dgm:spPr/>
      <dgm:t>
        <a:bodyPr/>
        <a:lstStyle/>
        <a:p>
          <a:endParaRPr lang="pl-PL"/>
        </a:p>
      </dgm:t>
    </dgm:pt>
    <dgm:pt modelId="{F6DF6A04-B4D1-1B40-A2EF-9331BEDF67C6}">
      <dgm:prSet phldrT="[Tekst]"/>
      <dgm:spPr/>
      <dgm:t>
        <a:bodyPr/>
        <a:lstStyle/>
        <a:p>
          <a:r>
            <a:rPr lang="en-GB" noProof="0" dirty="0" smtClean="0">
              <a:hlinkClick xmlns:r="http://schemas.openxmlformats.org/officeDocument/2006/relationships" r:id="rId3"/>
            </a:rPr>
            <a:t>Orbeus</a:t>
          </a:r>
          <a:r>
            <a:rPr lang="en-GB" noProof="0" dirty="0" smtClean="0"/>
            <a:t> (multimedia labelling)</a:t>
          </a:r>
          <a:endParaRPr lang="en-GB" noProof="0" dirty="0"/>
        </a:p>
      </dgm:t>
    </dgm:pt>
    <dgm:pt modelId="{321CB440-505F-CF46-AF5F-C4D60D0E5134}" type="parTrans" cxnId="{5446755E-E1C6-A643-9873-C0CD976E4926}">
      <dgm:prSet/>
      <dgm:spPr/>
      <dgm:t>
        <a:bodyPr/>
        <a:lstStyle/>
        <a:p>
          <a:endParaRPr lang="pl-PL"/>
        </a:p>
      </dgm:t>
    </dgm:pt>
    <dgm:pt modelId="{ED34B739-4E69-6848-A49A-23E582B9D3EE}" type="sibTrans" cxnId="{5446755E-E1C6-A643-9873-C0CD976E4926}">
      <dgm:prSet/>
      <dgm:spPr/>
      <dgm:t>
        <a:bodyPr/>
        <a:lstStyle/>
        <a:p>
          <a:endParaRPr lang="pl-PL"/>
        </a:p>
      </dgm:t>
    </dgm:pt>
    <dgm:pt modelId="{398C9DFC-2636-184C-98F9-496F86F16532}" type="pres">
      <dgm:prSet presAssocID="{AF0522CA-C198-2848-A97B-043CC684E9C2}" presName="compositeShape" presStyleCnt="0">
        <dgm:presLayoutVars>
          <dgm:chMax val="7"/>
          <dgm:dir/>
          <dgm:resizeHandles val="exact"/>
        </dgm:presLayoutVars>
      </dgm:prSet>
      <dgm:spPr/>
    </dgm:pt>
    <dgm:pt modelId="{B4F1BC6E-6692-2547-B416-D3D51B266C77}" type="pres">
      <dgm:prSet presAssocID="{466B26D1-70E7-3443-BBD2-8F3BDB9FCC0E}" presName="circ1" presStyleLbl="vennNode1" presStyleIdx="0" presStyleCnt="3"/>
      <dgm:spPr/>
      <dgm:t>
        <a:bodyPr/>
        <a:lstStyle/>
        <a:p>
          <a:endParaRPr lang="pl-PL"/>
        </a:p>
      </dgm:t>
    </dgm:pt>
    <dgm:pt modelId="{1A85F15E-31E9-894D-A7FA-35819FD8672E}" type="pres">
      <dgm:prSet presAssocID="{466B26D1-70E7-3443-BBD2-8F3BDB9FCC0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12DF2F6-C509-DA43-9EED-85D9E015A7E4}" type="pres">
      <dgm:prSet presAssocID="{AF38C956-C0E6-C440-91D6-5C4C03EB05AA}" presName="circ2" presStyleLbl="vennNode1" presStyleIdx="1" presStyleCnt="3"/>
      <dgm:spPr/>
      <dgm:t>
        <a:bodyPr/>
        <a:lstStyle/>
        <a:p>
          <a:endParaRPr lang="pl-PL"/>
        </a:p>
      </dgm:t>
    </dgm:pt>
    <dgm:pt modelId="{18AC8779-CBDA-B845-A7CA-E516CAC4FED4}" type="pres">
      <dgm:prSet presAssocID="{AF38C956-C0E6-C440-91D6-5C4C03EB05A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F08873D-5BB3-A046-8CA2-2FB3D242A000}" type="pres">
      <dgm:prSet presAssocID="{F6DF6A04-B4D1-1B40-A2EF-9331BEDF67C6}" presName="circ3" presStyleLbl="vennNode1" presStyleIdx="2" presStyleCnt="3"/>
      <dgm:spPr/>
      <dgm:t>
        <a:bodyPr/>
        <a:lstStyle/>
        <a:p>
          <a:endParaRPr lang="pl-PL"/>
        </a:p>
      </dgm:t>
    </dgm:pt>
    <dgm:pt modelId="{692F1322-FC99-D04E-8302-9F0FEAB647F2}" type="pres">
      <dgm:prSet presAssocID="{F6DF6A04-B4D1-1B40-A2EF-9331BEDF67C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5EFD53A-A2D7-AB40-A007-84EC6202D638}" type="presOf" srcId="{466B26D1-70E7-3443-BBD2-8F3BDB9FCC0E}" destId="{B4F1BC6E-6692-2547-B416-D3D51B266C77}" srcOrd="0" destOrd="0" presId="urn:microsoft.com/office/officeart/2005/8/layout/venn1"/>
    <dgm:cxn modelId="{30B7970E-1A5C-FB47-AABF-CB227D7D16EB}" srcId="{AF0522CA-C198-2848-A97B-043CC684E9C2}" destId="{AF38C956-C0E6-C440-91D6-5C4C03EB05AA}" srcOrd="1" destOrd="0" parTransId="{2A073490-948D-DA4E-BA66-AFB4EC2BB2C8}" sibTransId="{D3880E74-906B-2846-9F5A-E2D81BEFD53D}"/>
    <dgm:cxn modelId="{53226165-D9F8-1340-8DC6-8D4C726994E3}" type="presOf" srcId="{AF38C956-C0E6-C440-91D6-5C4C03EB05AA}" destId="{18AC8779-CBDA-B845-A7CA-E516CAC4FED4}" srcOrd="1" destOrd="0" presId="urn:microsoft.com/office/officeart/2005/8/layout/venn1"/>
    <dgm:cxn modelId="{5446755E-E1C6-A643-9873-C0CD976E4926}" srcId="{AF0522CA-C198-2848-A97B-043CC684E9C2}" destId="{F6DF6A04-B4D1-1B40-A2EF-9331BEDF67C6}" srcOrd="2" destOrd="0" parTransId="{321CB440-505F-CF46-AF5F-C4D60D0E5134}" sibTransId="{ED34B739-4E69-6848-A49A-23E582B9D3EE}"/>
    <dgm:cxn modelId="{8FDA1B4C-C912-394D-BADD-9D08775F8882}" type="presOf" srcId="{F6DF6A04-B4D1-1B40-A2EF-9331BEDF67C6}" destId="{5F08873D-5BB3-A046-8CA2-2FB3D242A000}" srcOrd="0" destOrd="0" presId="urn:microsoft.com/office/officeart/2005/8/layout/venn1"/>
    <dgm:cxn modelId="{82E71995-1E43-BC41-8539-8AE27DF2A66D}" type="presOf" srcId="{AF38C956-C0E6-C440-91D6-5C4C03EB05AA}" destId="{812DF2F6-C509-DA43-9EED-85D9E015A7E4}" srcOrd="0" destOrd="0" presId="urn:microsoft.com/office/officeart/2005/8/layout/venn1"/>
    <dgm:cxn modelId="{7FC40D7E-4B97-FC4C-BD73-1FE3661D457F}" type="presOf" srcId="{AF0522CA-C198-2848-A97B-043CC684E9C2}" destId="{398C9DFC-2636-184C-98F9-496F86F16532}" srcOrd="0" destOrd="0" presId="urn:microsoft.com/office/officeart/2005/8/layout/venn1"/>
    <dgm:cxn modelId="{678D0451-E954-DF4A-9534-575501259F8F}" type="presOf" srcId="{466B26D1-70E7-3443-BBD2-8F3BDB9FCC0E}" destId="{1A85F15E-31E9-894D-A7FA-35819FD8672E}" srcOrd="1" destOrd="0" presId="urn:microsoft.com/office/officeart/2005/8/layout/venn1"/>
    <dgm:cxn modelId="{A72A5748-1883-8A47-921C-164EA55C0A33}" type="presOf" srcId="{F6DF6A04-B4D1-1B40-A2EF-9331BEDF67C6}" destId="{692F1322-FC99-D04E-8302-9F0FEAB647F2}" srcOrd="1" destOrd="0" presId="urn:microsoft.com/office/officeart/2005/8/layout/venn1"/>
    <dgm:cxn modelId="{3F15170B-F98C-D043-A5E5-C293950E4A8E}" srcId="{AF0522CA-C198-2848-A97B-043CC684E9C2}" destId="{466B26D1-70E7-3443-BBD2-8F3BDB9FCC0E}" srcOrd="0" destOrd="0" parTransId="{5E2B015D-0401-FC4C-B90D-A65AF776CC91}" sibTransId="{E459AFE3-2609-DD40-996D-20F65C9FA07C}"/>
    <dgm:cxn modelId="{EB7A098F-F258-6544-BCBA-E331660DFAB9}" type="presParOf" srcId="{398C9DFC-2636-184C-98F9-496F86F16532}" destId="{B4F1BC6E-6692-2547-B416-D3D51B266C77}" srcOrd="0" destOrd="0" presId="urn:microsoft.com/office/officeart/2005/8/layout/venn1"/>
    <dgm:cxn modelId="{6E00493A-2522-7444-BE13-AC8D65F09178}" type="presParOf" srcId="{398C9DFC-2636-184C-98F9-496F86F16532}" destId="{1A85F15E-31E9-894D-A7FA-35819FD8672E}" srcOrd="1" destOrd="0" presId="urn:microsoft.com/office/officeart/2005/8/layout/venn1"/>
    <dgm:cxn modelId="{F49573F1-74AD-0647-A000-EA03BDC56434}" type="presParOf" srcId="{398C9DFC-2636-184C-98F9-496F86F16532}" destId="{812DF2F6-C509-DA43-9EED-85D9E015A7E4}" srcOrd="2" destOrd="0" presId="urn:microsoft.com/office/officeart/2005/8/layout/venn1"/>
    <dgm:cxn modelId="{321F0C9F-E9A4-064C-A211-79227EDB7D57}" type="presParOf" srcId="{398C9DFC-2636-184C-98F9-496F86F16532}" destId="{18AC8779-CBDA-B845-A7CA-E516CAC4FED4}" srcOrd="3" destOrd="0" presId="urn:microsoft.com/office/officeart/2005/8/layout/venn1"/>
    <dgm:cxn modelId="{E8A095AB-2952-214B-A100-120541D088FE}" type="presParOf" srcId="{398C9DFC-2636-184C-98F9-496F86F16532}" destId="{5F08873D-5BB3-A046-8CA2-2FB3D242A000}" srcOrd="4" destOrd="0" presId="urn:microsoft.com/office/officeart/2005/8/layout/venn1"/>
    <dgm:cxn modelId="{BBCCC776-963A-864F-8CE3-BC9F89D4A2F0}" type="presParOf" srcId="{398C9DFC-2636-184C-98F9-496F86F16532}" destId="{692F1322-FC99-D04E-8302-9F0FEAB647F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E7FF99-D07F-5445-928D-436DA34913AA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826AF3DF-1FC0-5F42-95FE-D5DEBFCD5D61}">
      <dgm:prSet phldrT="[Tekst]"/>
      <dgm:spPr/>
      <dgm:t>
        <a:bodyPr/>
        <a:lstStyle/>
        <a:p>
          <a:endParaRPr lang="pl-PL" dirty="0"/>
        </a:p>
      </dgm:t>
    </dgm:pt>
    <dgm:pt modelId="{7AB0958E-3BDD-7C41-AECC-6063F30FDE7F}" type="parTrans" cxnId="{C2262B87-37AE-3444-BC93-B92ABBB8F40B}">
      <dgm:prSet/>
      <dgm:spPr/>
      <dgm:t>
        <a:bodyPr/>
        <a:lstStyle/>
        <a:p>
          <a:endParaRPr lang="pl-PL"/>
        </a:p>
      </dgm:t>
    </dgm:pt>
    <dgm:pt modelId="{9F422C99-9D4A-8941-9633-2EFC9BA27088}" type="sibTrans" cxnId="{C2262B87-37AE-3444-BC93-B92ABBB8F40B}">
      <dgm:prSet/>
      <dgm:spPr/>
      <dgm:t>
        <a:bodyPr/>
        <a:lstStyle/>
        <a:p>
          <a:endParaRPr lang="pl-PL"/>
        </a:p>
      </dgm:t>
    </dgm:pt>
    <dgm:pt modelId="{C2FA8E2E-4922-894B-8526-2576D85FE242}">
      <dgm:prSet phldrT="[Tekst]"/>
      <dgm:spPr/>
      <dgm:t>
        <a:bodyPr/>
        <a:lstStyle/>
        <a:p>
          <a:endParaRPr lang="pl-PL" dirty="0"/>
        </a:p>
      </dgm:t>
    </dgm:pt>
    <dgm:pt modelId="{363A6CA1-F84F-2649-B397-29006A305F93}" type="parTrans" cxnId="{717BD08A-5F8B-204E-9FCE-41B8BE9848BF}">
      <dgm:prSet/>
      <dgm:spPr/>
      <dgm:t>
        <a:bodyPr/>
        <a:lstStyle/>
        <a:p>
          <a:endParaRPr lang="pl-PL"/>
        </a:p>
      </dgm:t>
    </dgm:pt>
    <dgm:pt modelId="{4B72D22B-9EE8-7B4F-B09B-BBE5C1C3F03C}" type="sibTrans" cxnId="{717BD08A-5F8B-204E-9FCE-41B8BE9848BF}">
      <dgm:prSet/>
      <dgm:spPr/>
      <dgm:t>
        <a:bodyPr/>
        <a:lstStyle/>
        <a:p>
          <a:endParaRPr lang="pl-PL"/>
        </a:p>
      </dgm:t>
    </dgm:pt>
    <dgm:pt modelId="{DBE293D2-2238-DC41-813A-624130BBEA36}" type="pres">
      <dgm:prSet presAssocID="{CBE7FF99-D07F-5445-928D-436DA34913A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EED6C097-11DC-124F-A9E6-A66ABC051C67}" type="pres">
      <dgm:prSet presAssocID="{826AF3DF-1FC0-5F42-95FE-D5DEBFCD5D61}" presName="dummy" presStyleCnt="0"/>
      <dgm:spPr/>
    </dgm:pt>
    <dgm:pt modelId="{0D6B01BA-066C-3849-A856-9711C6A90B0E}" type="pres">
      <dgm:prSet presAssocID="{826AF3DF-1FC0-5F42-95FE-D5DEBFCD5D61}" presName="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3D98136-F191-7E45-915D-9D8EC298B4C1}" type="pres">
      <dgm:prSet presAssocID="{9F422C99-9D4A-8941-9633-2EFC9BA27088}" presName="sibTrans" presStyleLbl="node1" presStyleIdx="0" presStyleCnt="2"/>
      <dgm:spPr/>
      <dgm:t>
        <a:bodyPr/>
        <a:lstStyle/>
        <a:p>
          <a:endParaRPr lang="pl-PL"/>
        </a:p>
      </dgm:t>
    </dgm:pt>
    <dgm:pt modelId="{DC36286E-925E-1D47-8DD2-3BE0089AC8C8}" type="pres">
      <dgm:prSet presAssocID="{C2FA8E2E-4922-894B-8526-2576D85FE242}" presName="dummy" presStyleCnt="0"/>
      <dgm:spPr/>
    </dgm:pt>
    <dgm:pt modelId="{B184CFD8-25D1-6343-9CBF-9FB120B85C01}" type="pres">
      <dgm:prSet presAssocID="{C2FA8E2E-4922-894B-8526-2576D85FE242}" presName="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AD20520-EA2B-E04B-B38A-6406D61A4059}" type="pres">
      <dgm:prSet presAssocID="{4B72D22B-9EE8-7B4F-B09B-BBE5C1C3F03C}" presName="sibTrans" presStyleLbl="node1" presStyleIdx="1" presStyleCnt="2"/>
      <dgm:spPr/>
      <dgm:t>
        <a:bodyPr/>
        <a:lstStyle/>
        <a:p>
          <a:endParaRPr lang="pl-PL"/>
        </a:p>
      </dgm:t>
    </dgm:pt>
  </dgm:ptLst>
  <dgm:cxnLst>
    <dgm:cxn modelId="{BE320FD8-D891-8F48-B5C4-3670B16CF11A}" type="presOf" srcId="{9F422C99-9D4A-8941-9633-2EFC9BA27088}" destId="{53D98136-F191-7E45-915D-9D8EC298B4C1}" srcOrd="0" destOrd="0" presId="urn:microsoft.com/office/officeart/2005/8/layout/cycle1"/>
    <dgm:cxn modelId="{D2ADB3BB-6845-2C4C-BE43-4A98119EA991}" type="presOf" srcId="{CBE7FF99-D07F-5445-928D-436DA34913AA}" destId="{DBE293D2-2238-DC41-813A-624130BBEA36}" srcOrd="0" destOrd="0" presId="urn:microsoft.com/office/officeart/2005/8/layout/cycle1"/>
    <dgm:cxn modelId="{D879BD90-928B-2446-BB1C-56C95AF23EC0}" type="presOf" srcId="{4B72D22B-9EE8-7B4F-B09B-BBE5C1C3F03C}" destId="{6AD20520-EA2B-E04B-B38A-6406D61A4059}" srcOrd="0" destOrd="0" presId="urn:microsoft.com/office/officeart/2005/8/layout/cycle1"/>
    <dgm:cxn modelId="{543EFB13-5337-9B4A-B9FE-2C2236AAA969}" type="presOf" srcId="{C2FA8E2E-4922-894B-8526-2576D85FE242}" destId="{B184CFD8-25D1-6343-9CBF-9FB120B85C01}" srcOrd="0" destOrd="0" presId="urn:microsoft.com/office/officeart/2005/8/layout/cycle1"/>
    <dgm:cxn modelId="{C2262B87-37AE-3444-BC93-B92ABBB8F40B}" srcId="{CBE7FF99-D07F-5445-928D-436DA34913AA}" destId="{826AF3DF-1FC0-5F42-95FE-D5DEBFCD5D61}" srcOrd="0" destOrd="0" parTransId="{7AB0958E-3BDD-7C41-AECC-6063F30FDE7F}" sibTransId="{9F422C99-9D4A-8941-9633-2EFC9BA27088}"/>
    <dgm:cxn modelId="{717BD08A-5F8B-204E-9FCE-41B8BE9848BF}" srcId="{CBE7FF99-D07F-5445-928D-436DA34913AA}" destId="{C2FA8E2E-4922-894B-8526-2576D85FE242}" srcOrd="1" destOrd="0" parTransId="{363A6CA1-F84F-2649-B397-29006A305F93}" sibTransId="{4B72D22B-9EE8-7B4F-B09B-BBE5C1C3F03C}"/>
    <dgm:cxn modelId="{B322F873-AA18-1B4A-B60D-24D0D4630381}" type="presOf" srcId="{826AF3DF-1FC0-5F42-95FE-D5DEBFCD5D61}" destId="{0D6B01BA-066C-3849-A856-9711C6A90B0E}" srcOrd="0" destOrd="0" presId="urn:microsoft.com/office/officeart/2005/8/layout/cycle1"/>
    <dgm:cxn modelId="{7191A449-7FCE-5341-AAC6-F210035D730B}" type="presParOf" srcId="{DBE293D2-2238-DC41-813A-624130BBEA36}" destId="{EED6C097-11DC-124F-A9E6-A66ABC051C67}" srcOrd="0" destOrd="0" presId="urn:microsoft.com/office/officeart/2005/8/layout/cycle1"/>
    <dgm:cxn modelId="{87DA90D0-FB25-AA49-AD9B-02EDDB631AA4}" type="presParOf" srcId="{DBE293D2-2238-DC41-813A-624130BBEA36}" destId="{0D6B01BA-066C-3849-A856-9711C6A90B0E}" srcOrd="1" destOrd="0" presId="urn:microsoft.com/office/officeart/2005/8/layout/cycle1"/>
    <dgm:cxn modelId="{2C48276C-257C-994E-968A-D40AF79F5214}" type="presParOf" srcId="{DBE293D2-2238-DC41-813A-624130BBEA36}" destId="{53D98136-F191-7E45-915D-9D8EC298B4C1}" srcOrd="2" destOrd="0" presId="urn:microsoft.com/office/officeart/2005/8/layout/cycle1"/>
    <dgm:cxn modelId="{6DE880CF-51C2-B84D-B76B-836B846B1540}" type="presParOf" srcId="{DBE293D2-2238-DC41-813A-624130BBEA36}" destId="{DC36286E-925E-1D47-8DD2-3BE0089AC8C8}" srcOrd="3" destOrd="0" presId="urn:microsoft.com/office/officeart/2005/8/layout/cycle1"/>
    <dgm:cxn modelId="{8D97BDF4-9E44-3541-A971-BE3EB71A4336}" type="presParOf" srcId="{DBE293D2-2238-DC41-813A-624130BBEA36}" destId="{B184CFD8-25D1-6343-9CBF-9FB120B85C01}" srcOrd="4" destOrd="0" presId="urn:microsoft.com/office/officeart/2005/8/layout/cycle1"/>
    <dgm:cxn modelId="{90AFFC92-E2BC-D240-AA22-547BEBF34FAC}" type="presParOf" srcId="{DBE293D2-2238-DC41-813A-624130BBEA36}" destId="{6AD20520-EA2B-E04B-B38A-6406D61A4059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1A8DA7-E822-AC45-BE81-A1DF20D58DD3}" type="doc">
      <dgm:prSet loTypeId="urn:microsoft.com/office/officeart/2005/8/layout/p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1FA28D7-8486-0F4B-8BFC-547B4C871849}">
      <dgm:prSet phldrT="[Tekst]"/>
      <dgm:spPr/>
      <dgm:t>
        <a:bodyPr/>
        <a:lstStyle/>
        <a:p>
          <a:r>
            <a:rPr lang="pl-PL" dirty="0" smtClean="0"/>
            <a:t> </a:t>
          </a:r>
          <a:endParaRPr lang="pl-PL" dirty="0"/>
        </a:p>
      </dgm:t>
    </dgm:pt>
    <dgm:pt modelId="{DED8FCAA-5987-4F45-9C01-7038A2C68C7F}" type="parTrans" cxnId="{326807D1-16EC-E24C-AD8C-2F05EF6F8BF4}">
      <dgm:prSet/>
      <dgm:spPr/>
      <dgm:t>
        <a:bodyPr/>
        <a:lstStyle/>
        <a:p>
          <a:endParaRPr lang="pl-PL"/>
        </a:p>
      </dgm:t>
    </dgm:pt>
    <dgm:pt modelId="{7F289629-5C7B-FC4C-9728-DDA15D88D66C}" type="sibTrans" cxnId="{326807D1-16EC-E24C-AD8C-2F05EF6F8BF4}">
      <dgm:prSet/>
      <dgm:spPr/>
      <dgm:t>
        <a:bodyPr/>
        <a:lstStyle/>
        <a:p>
          <a:endParaRPr lang="pl-PL"/>
        </a:p>
      </dgm:t>
    </dgm:pt>
    <dgm:pt modelId="{20D7A274-95C0-C04A-8F51-34BF51937396}">
      <dgm:prSet phldrT="[Tekst]"/>
      <dgm:spPr/>
      <dgm:t>
        <a:bodyPr/>
        <a:lstStyle/>
        <a:p>
          <a:r>
            <a:rPr lang="pl-PL" dirty="0" smtClean="0"/>
            <a:t> </a:t>
          </a:r>
          <a:endParaRPr lang="pl-PL" dirty="0"/>
        </a:p>
      </dgm:t>
    </dgm:pt>
    <dgm:pt modelId="{612EE8A6-8E71-AE49-8E8A-E04E0B7D8D37}" type="parTrans" cxnId="{281CCF22-8B8D-4144-AB5D-1B916E77E45A}">
      <dgm:prSet/>
      <dgm:spPr/>
      <dgm:t>
        <a:bodyPr/>
        <a:lstStyle/>
        <a:p>
          <a:endParaRPr lang="pl-PL"/>
        </a:p>
      </dgm:t>
    </dgm:pt>
    <dgm:pt modelId="{1F42B753-8E10-A941-8390-7DEF5C6BCBBD}" type="sibTrans" cxnId="{281CCF22-8B8D-4144-AB5D-1B916E77E45A}">
      <dgm:prSet/>
      <dgm:spPr/>
      <dgm:t>
        <a:bodyPr/>
        <a:lstStyle/>
        <a:p>
          <a:endParaRPr lang="pl-PL"/>
        </a:p>
      </dgm:t>
    </dgm:pt>
    <dgm:pt modelId="{5B6984BC-E402-F841-B7D8-46AC09CCC398}">
      <dgm:prSet phldrT="[Tekst]"/>
      <dgm:spPr/>
      <dgm:t>
        <a:bodyPr/>
        <a:lstStyle/>
        <a:p>
          <a:r>
            <a:rPr lang="pl-PL" dirty="0" smtClean="0"/>
            <a:t> </a:t>
          </a:r>
          <a:endParaRPr lang="pl-PL" dirty="0"/>
        </a:p>
      </dgm:t>
    </dgm:pt>
    <dgm:pt modelId="{7D342E7F-CED2-4540-992C-2A33440B0A52}" type="parTrans" cxnId="{1EF95E8A-CA27-654C-AEBD-5BFF61D8B47A}">
      <dgm:prSet/>
      <dgm:spPr/>
      <dgm:t>
        <a:bodyPr/>
        <a:lstStyle/>
        <a:p>
          <a:endParaRPr lang="pl-PL"/>
        </a:p>
      </dgm:t>
    </dgm:pt>
    <dgm:pt modelId="{FC15752A-FCA3-CB49-8A03-37C2D855DD4C}" type="sibTrans" cxnId="{1EF95E8A-CA27-654C-AEBD-5BFF61D8B47A}">
      <dgm:prSet/>
      <dgm:spPr/>
      <dgm:t>
        <a:bodyPr/>
        <a:lstStyle/>
        <a:p>
          <a:endParaRPr lang="pl-PL"/>
        </a:p>
      </dgm:t>
    </dgm:pt>
    <dgm:pt modelId="{02219F8E-689F-9443-8DC3-1478F9211307}">
      <dgm:prSet phldrT="[Tekst]"/>
      <dgm:spPr/>
      <dgm:t>
        <a:bodyPr/>
        <a:lstStyle/>
        <a:p>
          <a:endParaRPr lang="pl-PL" dirty="0"/>
        </a:p>
      </dgm:t>
    </dgm:pt>
    <dgm:pt modelId="{CDCCA9E9-2372-8F44-AA10-82E7C31B19FC}" type="parTrans" cxnId="{90F9F16F-3A44-8E4C-AD26-5153678B9E00}">
      <dgm:prSet/>
      <dgm:spPr/>
      <dgm:t>
        <a:bodyPr/>
        <a:lstStyle/>
        <a:p>
          <a:endParaRPr lang="pl-PL"/>
        </a:p>
      </dgm:t>
    </dgm:pt>
    <dgm:pt modelId="{7D1850B2-22AF-294C-A852-FC84C70894A8}" type="sibTrans" cxnId="{90F9F16F-3A44-8E4C-AD26-5153678B9E00}">
      <dgm:prSet/>
      <dgm:spPr/>
      <dgm:t>
        <a:bodyPr/>
        <a:lstStyle/>
        <a:p>
          <a:endParaRPr lang="pl-PL"/>
        </a:p>
      </dgm:t>
    </dgm:pt>
    <dgm:pt modelId="{46BB01F9-4125-8E4B-9F3C-9D64AD92C3BA}" type="pres">
      <dgm:prSet presAssocID="{311A8DA7-E822-AC45-BE81-A1DF20D58DD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FB799FB-3ACB-5747-AF9C-483A7E096704}" type="pres">
      <dgm:prSet presAssocID="{C1FA28D7-8486-0F4B-8BFC-547B4C871849}" presName="compNode" presStyleCnt="0"/>
      <dgm:spPr/>
    </dgm:pt>
    <dgm:pt modelId="{DF23B4B6-2350-9348-AC2E-4EDC06A5DCC8}" type="pres">
      <dgm:prSet presAssocID="{C1FA28D7-8486-0F4B-8BFC-547B4C871849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5715204-195E-0C47-A7FB-1C0CB50DB94E}" type="pres">
      <dgm:prSet presAssocID="{C1FA28D7-8486-0F4B-8BFC-547B4C871849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46E1708-E707-574E-BA71-790493CFAFBE}" type="pres">
      <dgm:prSet presAssocID="{7F289629-5C7B-FC4C-9728-DDA15D88D66C}" presName="sibTrans" presStyleLbl="sibTrans2D1" presStyleIdx="0" presStyleCnt="0"/>
      <dgm:spPr/>
      <dgm:t>
        <a:bodyPr/>
        <a:lstStyle/>
        <a:p>
          <a:endParaRPr lang="pl-PL"/>
        </a:p>
      </dgm:t>
    </dgm:pt>
    <dgm:pt modelId="{3969B8B8-5BDA-ED46-BF3C-7B793E83C404}" type="pres">
      <dgm:prSet presAssocID="{20D7A274-95C0-C04A-8F51-34BF51937396}" presName="compNode" presStyleCnt="0"/>
      <dgm:spPr/>
    </dgm:pt>
    <dgm:pt modelId="{78512C0B-8149-4447-ACF5-42DD31D98646}" type="pres">
      <dgm:prSet presAssocID="{20D7A274-95C0-C04A-8F51-34BF51937396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C565952-0C9E-3C41-AA2C-2AA55DCC0C05}" type="pres">
      <dgm:prSet presAssocID="{20D7A274-95C0-C04A-8F51-34BF51937396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756CC1C-8296-B949-A03F-F5D16874ED2E}" type="pres">
      <dgm:prSet presAssocID="{1F42B753-8E10-A941-8390-7DEF5C6BCBBD}" presName="sibTrans" presStyleLbl="sibTrans2D1" presStyleIdx="0" presStyleCnt="0"/>
      <dgm:spPr/>
      <dgm:t>
        <a:bodyPr/>
        <a:lstStyle/>
        <a:p>
          <a:endParaRPr lang="pl-PL"/>
        </a:p>
      </dgm:t>
    </dgm:pt>
    <dgm:pt modelId="{D2DC99F4-B050-194E-AE60-3ED22099040C}" type="pres">
      <dgm:prSet presAssocID="{5B6984BC-E402-F841-B7D8-46AC09CCC398}" presName="compNode" presStyleCnt="0"/>
      <dgm:spPr/>
    </dgm:pt>
    <dgm:pt modelId="{59C10D04-D3D7-6F45-8925-D65DE329E4C5}" type="pres">
      <dgm:prSet presAssocID="{5B6984BC-E402-F841-B7D8-46AC09CCC398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C549C5F-6782-8A4D-9A98-524777C9A588}" type="pres">
      <dgm:prSet presAssocID="{5B6984BC-E402-F841-B7D8-46AC09CCC398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04A1D6-15CA-6E4A-A41F-81803AC28366}" type="pres">
      <dgm:prSet presAssocID="{FC15752A-FCA3-CB49-8A03-37C2D855DD4C}" presName="sibTrans" presStyleLbl="sibTrans2D1" presStyleIdx="0" presStyleCnt="0"/>
      <dgm:spPr/>
      <dgm:t>
        <a:bodyPr/>
        <a:lstStyle/>
        <a:p>
          <a:endParaRPr lang="pl-PL"/>
        </a:p>
      </dgm:t>
    </dgm:pt>
    <dgm:pt modelId="{A920E95E-EFCE-C345-BC68-0EE296C06A28}" type="pres">
      <dgm:prSet presAssocID="{02219F8E-689F-9443-8DC3-1478F9211307}" presName="compNode" presStyleCnt="0"/>
      <dgm:spPr/>
    </dgm:pt>
    <dgm:pt modelId="{B427DDF5-B57F-9E47-8BE0-D5A12EF33439}" type="pres">
      <dgm:prSet presAssocID="{02219F8E-689F-9443-8DC3-1478F9211307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3DF24190-6DD0-A040-AF13-B679DD3F9F01}" type="pres">
      <dgm:prSet presAssocID="{02219F8E-689F-9443-8DC3-1478F9211307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D563575-E43B-7D4E-9AD2-643CFACAD04A}" type="presOf" srcId="{7F289629-5C7B-FC4C-9728-DDA15D88D66C}" destId="{846E1708-E707-574E-BA71-790493CFAFBE}" srcOrd="0" destOrd="0" presId="urn:microsoft.com/office/officeart/2005/8/layout/pList1"/>
    <dgm:cxn modelId="{5277BD03-7992-9146-8DAD-7D4761DB4F6C}" type="presOf" srcId="{C1FA28D7-8486-0F4B-8BFC-547B4C871849}" destId="{95715204-195E-0C47-A7FB-1C0CB50DB94E}" srcOrd="0" destOrd="0" presId="urn:microsoft.com/office/officeart/2005/8/layout/pList1"/>
    <dgm:cxn modelId="{281CCF22-8B8D-4144-AB5D-1B916E77E45A}" srcId="{311A8DA7-E822-AC45-BE81-A1DF20D58DD3}" destId="{20D7A274-95C0-C04A-8F51-34BF51937396}" srcOrd="1" destOrd="0" parTransId="{612EE8A6-8E71-AE49-8E8A-E04E0B7D8D37}" sibTransId="{1F42B753-8E10-A941-8390-7DEF5C6BCBBD}"/>
    <dgm:cxn modelId="{6223FEB2-A058-9144-A711-A90811A59448}" type="presOf" srcId="{02219F8E-689F-9443-8DC3-1478F9211307}" destId="{3DF24190-6DD0-A040-AF13-B679DD3F9F01}" srcOrd="0" destOrd="0" presId="urn:microsoft.com/office/officeart/2005/8/layout/pList1"/>
    <dgm:cxn modelId="{06F5A815-3ADB-C940-B7F1-5FEC1D51D8C6}" type="presOf" srcId="{20D7A274-95C0-C04A-8F51-34BF51937396}" destId="{0C565952-0C9E-3C41-AA2C-2AA55DCC0C05}" srcOrd="0" destOrd="0" presId="urn:microsoft.com/office/officeart/2005/8/layout/pList1"/>
    <dgm:cxn modelId="{1EF95E8A-CA27-654C-AEBD-5BFF61D8B47A}" srcId="{311A8DA7-E822-AC45-BE81-A1DF20D58DD3}" destId="{5B6984BC-E402-F841-B7D8-46AC09CCC398}" srcOrd="2" destOrd="0" parTransId="{7D342E7F-CED2-4540-992C-2A33440B0A52}" sibTransId="{FC15752A-FCA3-CB49-8A03-37C2D855DD4C}"/>
    <dgm:cxn modelId="{8593C9FE-F283-B445-B6E1-F37B650138A2}" type="presOf" srcId="{311A8DA7-E822-AC45-BE81-A1DF20D58DD3}" destId="{46BB01F9-4125-8E4B-9F3C-9D64AD92C3BA}" srcOrd="0" destOrd="0" presId="urn:microsoft.com/office/officeart/2005/8/layout/pList1"/>
    <dgm:cxn modelId="{90F9F16F-3A44-8E4C-AD26-5153678B9E00}" srcId="{311A8DA7-E822-AC45-BE81-A1DF20D58DD3}" destId="{02219F8E-689F-9443-8DC3-1478F9211307}" srcOrd="3" destOrd="0" parTransId="{CDCCA9E9-2372-8F44-AA10-82E7C31B19FC}" sibTransId="{7D1850B2-22AF-294C-A852-FC84C70894A8}"/>
    <dgm:cxn modelId="{BB37487D-7FBC-7448-AD2B-7AB4F1FEC1C7}" type="presOf" srcId="{FC15752A-FCA3-CB49-8A03-37C2D855DD4C}" destId="{BF04A1D6-15CA-6E4A-A41F-81803AC28366}" srcOrd="0" destOrd="0" presId="urn:microsoft.com/office/officeart/2005/8/layout/pList1"/>
    <dgm:cxn modelId="{1D651729-9581-8845-A683-CD164A85B1CA}" type="presOf" srcId="{5B6984BC-E402-F841-B7D8-46AC09CCC398}" destId="{FC549C5F-6782-8A4D-9A98-524777C9A588}" srcOrd="0" destOrd="0" presId="urn:microsoft.com/office/officeart/2005/8/layout/pList1"/>
    <dgm:cxn modelId="{326807D1-16EC-E24C-AD8C-2F05EF6F8BF4}" srcId="{311A8DA7-E822-AC45-BE81-A1DF20D58DD3}" destId="{C1FA28D7-8486-0F4B-8BFC-547B4C871849}" srcOrd="0" destOrd="0" parTransId="{DED8FCAA-5987-4F45-9C01-7038A2C68C7F}" sibTransId="{7F289629-5C7B-FC4C-9728-DDA15D88D66C}"/>
    <dgm:cxn modelId="{BD89FF34-1346-1248-8CCB-C80402C059BA}" type="presOf" srcId="{1F42B753-8E10-A941-8390-7DEF5C6BCBBD}" destId="{1756CC1C-8296-B949-A03F-F5D16874ED2E}" srcOrd="0" destOrd="0" presId="urn:microsoft.com/office/officeart/2005/8/layout/pList1"/>
    <dgm:cxn modelId="{AF084AB8-0B0B-484C-8C27-F3AE87A3E772}" type="presParOf" srcId="{46BB01F9-4125-8E4B-9F3C-9D64AD92C3BA}" destId="{9FB799FB-3ACB-5747-AF9C-483A7E096704}" srcOrd="0" destOrd="0" presId="urn:microsoft.com/office/officeart/2005/8/layout/pList1"/>
    <dgm:cxn modelId="{58C7504F-D9FC-4543-BC5D-2E623D71C819}" type="presParOf" srcId="{9FB799FB-3ACB-5747-AF9C-483A7E096704}" destId="{DF23B4B6-2350-9348-AC2E-4EDC06A5DCC8}" srcOrd="0" destOrd="0" presId="urn:microsoft.com/office/officeart/2005/8/layout/pList1"/>
    <dgm:cxn modelId="{04C23FB5-1522-C74C-A797-1C7AF03923FA}" type="presParOf" srcId="{9FB799FB-3ACB-5747-AF9C-483A7E096704}" destId="{95715204-195E-0C47-A7FB-1C0CB50DB94E}" srcOrd="1" destOrd="0" presId="urn:microsoft.com/office/officeart/2005/8/layout/pList1"/>
    <dgm:cxn modelId="{BC2D6044-D36F-A145-BE38-0A8CC36A0248}" type="presParOf" srcId="{46BB01F9-4125-8E4B-9F3C-9D64AD92C3BA}" destId="{846E1708-E707-574E-BA71-790493CFAFBE}" srcOrd="1" destOrd="0" presId="urn:microsoft.com/office/officeart/2005/8/layout/pList1"/>
    <dgm:cxn modelId="{3C46ABB9-438B-EF48-8EE4-86F04D82323E}" type="presParOf" srcId="{46BB01F9-4125-8E4B-9F3C-9D64AD92C3BA}" destId="{3969B8B8-5BDA-ED46-BF3C-7B793E83C404}" srcOrd="2" destOrd="0" presId="urn:microsoft.com/office/officeart/2005/8/layout/pList1"/>
    <dgm:cxn modelId="{7B813B37-ADCB-3B4B-ADCE-B6928E481479}" type="presParOf" srcId="{3969B8B8-5BDA-ED46-BF3C-7B793E83C404}" destId="{78512C0B-8149-4447-ACF5-42DD31D98646}" srcOrd="0" destOrd="0" presId="urn:microsoft.com/office/officeart/2005/8/layout/pList1"/>
    <dgm:cxn modelId="{98270FBB-43F6-B74C-BF4E-3FFA85C2E2E6}" type="presParOf" srcId="{3969B8B8-5BDA-ED46-BF3C-7B793E83C404}" destId="{0C565952-0C9E-3C41-AA2C-2AA55DCC0C05}" srcOrd="1" destOrd="0" presId="urn:microsoft.com/office/officeart/2005/8/layout/pList1"/>
    <dgm:cxn modelId="{66ACF99F-D756-E84A-8D22-4F87C58A0620}" type="presParOf" srcId="{46BB01F9-4125-8E4B-9F3C-9D64AD92C3BA}" destId="{1756CC1C-8296-B949-A03F-F5D16874ED2E}" srcOrd="3" destOrd="0" presId="urn:microsoft.com/office/officeart/2005/8/layout/pList1"/>
    <dgm:cxn modelId="{E58E0B5C-F14C-8D4A-BAF7-A9BD61B0D45B}" type="presParOf" srcId="{46BB01F9-4125-8E4B-9F3C-9D64AD92C3BA}" destId="{D2DC99F4-B050-194E-AE60-3ED22099040C}" srcOrd="4" destOrd="0" presId="urn:microsoft.com/office/officeart/2005/8/layout/pList1"/>
    <dgm:cxn modelId="{80E474CD-6436-3D4F-9DE9-EACAD9A9C2DD}" type="presParOf" srcId="{D2DC99F4-B050-194E-AE60-3ED22099040C}" destId="{59C10D04-D3D7-6F45-8925-D65DE329E4C5}" srcOrd="0" destOrd="0" presId="urn:microsoft.com/office/officeart/2005/8/layout/pList1"/>
    <dgm:cxn modelId="{E0ED33DE-CC78-2141-95CE-7FCCE26478B0}" type="presParOf" srcId="{D2DC99F4-B050-194E-AE60-3ED22099040C}" destId="{FC549C5F-6782-8A4D-9A98-524777C9A588}" srcOrd="1" destOrd="0" presId="urn:microsoft.com/office/officeart/2005/8/layout/pList1"/>
    <dgm:cxn modelId="{0257D60D-985C-4245-9398-F6EA6DF075F7}" type="presParOf" srcId="{46BB01F9-4125-8E4B-9F3C-9D64AD92C3BA}" destId="{BF04A1D6-15CA-6E4A-A41F-81803AC28366}" srcOrd="5" destOrd="0" presId="urn:microsoft.com/office/officeart/2005/8/layout/pList1"/>
    <dgm:cxn modelId="{02329E32-01AC-C241-8D72-57FE0D8D4BF6}" type="presParOf" srcId="{46BB01F9-4125-8E4B-9F3C-9D64AD92C3BA}" destId="{A920E95E-EFCE-C345-BC68-0EE296C06A28}" srcOrd="6" destOrd="0" presId="urn:microsoft.com/office/officeart/2005/8/layout/pList1"/>
    <dgm:cxn modelId="{4F6E5303-8D61-7445-B48C-F27BA18A09DE}" type="presParOf" srcId="{A920E95E-EFCE-C345-BC68-0EE296C06A28}" destId="{B427DDF5-B57F-9E47-8BE0-D5A12EF33439}" srcOrd="0" destOrd="0" presId="urn:microsoft.com/office/officeart/2005/8/layout/pList1"/>
    <dgm:cxn modelId="{8AF89695-C00F-EA41-B800-2AC639C44123}" type="presParOf" srcId="{A920E95E-EFCE-C345-BC68-0EE296C06A28}" destId="{3DF24190-6DD0-A040-AF13-B679DD3F9F0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70AE29-0D46-F148-898B-98396F6EA221}" type="doc">
      <dgm:prSet loTypeId="urn:microsoft.com/office/officeart/2005/8/layout/p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1002C41-8605-E240-88B1-1D086B6B1DF7}">
      <dgm:prSet phldrT="[Tekst]"/>
      <dgm:spPr/>
      <dgm:t>
        <a:bodyPr/>
        <a:lstStyle/>
        <a:p>
          <a:r>
            <a:rPr lang="pl-PL" dirty="0" smtClean="0"/>
            <a:t> </a:t>
          </a:r>
          <a:endParaRPr lang="pl-PL" dirty="0"/>
        </a:p>
      </dgm:t>
    </dgm:pt>
    <dgm:pt modelId="{720DF30E-4DAB-3A49-B181-035BC8C74049}" type="parTrans" cxnId="{036E06E5-9054-2647-8EEB-6198DD63D3CB}">
      <dgm:prSet/>
      <dgm:spPr/>
      <dgm:t>
        <a:bodyPr/>
        <a:lstStyle/>
        <a:p>
          <a:endParaRPr lang="pl-PL"/>
        </a:p>
      </dgm:t>
    </dgm:pt>
    <dgm:pt modelId="{607AEE75-DA2F-5343-B24D-1D2A6A045808}" type="sibTrans" cxnId="{036E06E5-9054-2647-8EEB-6198DD63D3CB}">
      <dgm:prSet/>
      <dgm:spPr/>
      <dgm:t>
        <a:bodyPr/>
        <a:lstStyle/>
        <a:p>
          <a:endParaRPr lang="pl-PL"/>
        </a:p>
      </dgm:t>
    </dgm:pt>
    <dgm:pt modelId="{367C6051-24F2-A04C-92ED-0CA179B743EF}">
      <dgm:prSet phldrT="[Tekst]"/>
      <dgm:spPr/>
      <dgm:t>
        <a:bodyPr/>
        <a:lstStyle/>
        <a:p>
          <a:r>
            <a:rPr lang="pl-PL" dirty="0" smtClean="0"/>
            <a:t> </a:t>
          </a:r>
          <a:endParaRPr lang="pl-PL" dirty="0"/>
        </a:p>
      </dgm:t>
    </dgm:pt>
    <dgm:pt modelId="{44E67D20-8ECD-2443-9160-3075C61B7795}" type="parTrans" cxnId="{3AC7FBAE-EC93-4C45-B6B5-0CC7D82B8123}">
      <dgm:prSet/>
      <dgm:spPr/>
      <dgm:t>
        <a:bodyPr/>
        <a:lstStyle/>
        <a:p>
          <a:endParaRPr lang="pl-PL"/>
        </a:p>
      </dgm:t>
    </dgm:pt>
    <dgm:pt modelId="{E3F41B21-E044-1E43-B6AF-886F31318CAC}" type="sibTrans" cxnId="{3AC7FBAE-EC93-4C45-B6B5-0CC7D82B8123}">
      <dgm:prSet/>
      <dgm:spPr/>
      <dgm:t>
        <a:bodyPr/>
        <a:lstStyle/>
        <a:p>
          <a:endParaRPr lang="pl-PL"/>
        </a:p>
      </dgm:t>
    </dgm:pt>
    <dgm:pt modelId="{A499DC02-B1C2-844B-BE87-72997F93C622}">
      <dgm:prSet phldrT="[Tekst]"/>
      <dgm:spPr/>
      <dgm:t>
        <a:bodyPr/>
        <a:lstStyle/>
        <a:p>
          <a:r>
            <a:rPr lang="pl-PL" dirty="0" smtClean="0"/>
            <a:t> </a:t>
          </a:r>
          <a:endParaRPr lang="pl-PL" dirty="0"/>
        </a:p>
      </dgm:t>
    </dgm:pt>
    <dgm:pt modelId="{41606FD8-A98D-1348-B8B2-44E4AE4C59B0}" type="parTrans" cxnId="{E9C8B38A-8369-004F-A6F6-483D9435B148}">
      <dgm:prSet/>
      <dgm:spPr/>
      <dgm:t>
        <a:bodyPr/>
        <a:lstStyle/>
        <a:p>
          <a:endParaRPr lang="pl-PL"/>
        </a:p>
      </dgm:t>
    </dgm:pt>
    <dgm:pt modelId="{994ABA06-4493-EE45-AC30-0D4AED388185}" type="sibTrans" cxnId="{E9C8B38A-8369-004F-A6F6-483D9435B148}">
      <dgm:prSet/>
      <dgm:spPr/>
      <dgm:t>
        <a:bodyPr/>
        <a:lstStyle/>
        <a:p>
          <a:endParaRPr lang="pl-PL"/>
        </a:p>
      </dgm:t>
    </dgm:pt>
    <dgm:pt modelId="{F5E2AE4C-E215-9148-8C02-AD1EB85317C8}" type="pres">
      <dgm:prSet presAssocID="{7B70AE29-0D46-F148-898B-98396F6EA22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B54C3CC-476A-7946-8924-E91EA346E970}" type="pres">
      <dgm:prSet presAssocID="{41002C41-8605-E240-88B1-1D086B6B1DF7}" presName="compNode" presStyleCnt="0"/>
      <dgm:spPr/>
    </dgm:pt>
    <dgm:pt modelId="{C43ED5FF-7303-9E4D-8BCB-763E99604E29}" type="pres">
      <dgm:prSet presAssocID="{41002C41-8605-E240-88B1-1D086B6B1DF7}" presName="pictRect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8BA8CB2-A924-454D-82AD-AC3809CE4F69}" type="pres">
      <dgm:prSet presAssocID="{41002C41-8605-E240-88B1-1D086B6B1DF7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0B620C5-F784-3C4C-9BEC-382A680AB02F}" type="pres">
      <dgm:prSet presAssocID="{607AEE75-DA2F-5343-B24D-1D2A6A045808}" presName="sibTrans" presStyleLbl="sibTrans2D1" presStyleIdx="0" presStyleCnt="0"/>
      <dgm:spPr/>
      <dgm:t>
        <a:bodyPr/>
        <a:lstStyle/>
        <a:p>
          <a:endParaRPr lang="pl-PL"/>
        </a:p>
      </dgm:t>
    </dgm:pt>
    <dgm:pt modelId="{3B3F3136-35BB-4446-8837-D67084035C31}" type="pres">
      <dgm:prSet presAssocID="{367C6051-24F2-A04C-92ED-0CA179B743EF}" presName="compNode" presStyleCnt="0"/>
      <dgm:spPr/>
    </dgm:pt>
    <dgm:pt modelId="{D8919A6F-A473-7D4C-9D57-7F022ADFFD8C}" type="pres">
      <dgm:prSet presAssocID="{367C6051-24F2-A04C-92ED-0CA179B743EF}" presName="pictRect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D82FD5C-A45E-EB48-8B14-0857C8C8680B}" type="pres">
      <dgm:prSet presAssocID="{367C6051-24F2-A04C-92ED-0CA179B743EF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280E13B-6760-914D-94A4-978E7D453368}" type="pres">
      <dgm:prSet presAssocID="{E3F41B21-E044-1E43-B6AF-886F31318CAC}" presName="sibTrans" presStyleLbl="sibTrans2D1" presStyleIdx="0" presStyleCnt="0"/>
      <dgm:spPr/>
      <dgm:t>
        <a:bodyPr/>
        <a:lstStyle/>
        <a:p>
          <a:endParaRPr lang="pl-PL"/>
        </a:p>
      </dgm:t>
    </dgm:pt>
    <dgm:pt modelId="{90454E41-72E5-0B4A-98CB-2A218263C935}" type="pres">
      <dgm:prSet presAssocID="{A499DC02-B1C2-844B-BE87-72997F93C622}" presName="compNode" presStyleCnt="0"/>
      <dgm:spPr/>
    </dgm:pt>
    <dgm:pt modelId="{6DF0D634-71B2-6544-8204-0A2829DA5BBB}" type="pres">
      <dgm:prSet presAssocID="{A499DC02-B1C2-844B-BE87-72997F93C622}" presName="pictRect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8EF358A-7F0F-1A41-BFF9-CBF91FCE00B8}" type="pres">
      <dgm:prSet presAssocID="{A499DC02-B1C2-844B-BE87-72997F93C622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1D6415C-1008-F44B-B0CE-4459CB5CCDBB}" type="presOf" srcId="{367C6051-24F2-A04C-92ED-0CA179B743EF}" destId="{3D82FD5C-A45E-EB48-8B14-0857C8C8680B}" srcOrd="0" destOrd="0" presId="urn:microsoft.com/office/officeart/2005/8/layout/pList1"/>
    <dgm:cxn modelId="{3AC7FBAE-EC93-4C45-B6B5-0CC7D82B8123}" srcId="{7B70AE29-0D46-F148-898B-98396F6EA221}" destId="{367C6051-24F2-A04C-92ED-0CA179B743EF}" srcOrd="1" destOrd="0" parTransId="{44E67D20-8ECD-2443-9160-3075C61B7795}" sibTransId="{E3F41B21-E044-1E43-B6AF-886F31318CAC}"/>
    <dgm:cxn modelId="{E9C8B38A-8369-004F-A6F6-483D9435B148}" srcId="{7B70AE29-0D46-F148-898B-98396F6EA221}" destId="{A499DC02-B1C2-844B-BE87-72997F93C622}" srcOrd="2" destOrd="0" parTransId="{41606FD8-A98D-1348-B8B2-44E4AE4C59B0}" sibTransId="{994ABA06-4493-EE45-AC30-0D4AED388185}"/>
    <dgm:cxn modelId="{34BAD4A2-52F3-5947-9199-42E7CF40F093}" type="presOf" srcId="{607AEE75-DA2F-5343-B24D-1D2A6A045808}" destId="{B0B620C5-F784-3C4C-9BEC-382A680AB02F}" srcOrd="0" destOrd="0" presId="urn:microsoft.com/office/officeart/2005/8/layout/pList1"/>
    <dgm:cxn modelId="{8710F417-3B67-9A44-875F-B7F1F1D04CAF}" type="presOf" srcId="{41002C41-8605-E240-88B1-1D086B6B1DF7}" destId="{E8BA8CB2-A924-454D-82AD-AC3809CE4F69}" srcOrd="0" destOrd="0" presId="urn:microsoft.com/office/officeart/2005/8/layout/pList1"/>
    <dgm:cxn modelId="{DB9BEEAC-3128-DA43-9B81-590C3883CEC5}" type="presOf" srcId="{E3F41B21-E044-1E43-B6AF-886F31318CAC}" destId="{5280E13B-6760-914D-94A4-978E7D453368}" srcOrd="0" destOrd="0" presId="urn:microsoft.com/office/officeart/2005/8/layout/pList1"/>
    <dgm:cxn modelId="{6039316D-42B2-1041-A86A-B2383179C59C}" type="presOf" srcId="{7B70AE29-0D46-F148-898B-98396F6EA221}" destId="{F5E2AE4C-E215-9148-8C02-AD1EB85317C8}" srcOrd="0" destOrd="0" presId="urn:microsoft.com/office/officeart/2005/8/layout/pList1"/>
    <dgm:cxn modelId="{2465E471-0FEC-A046-9EF1-9B7EED28084B}" type="presOf" srcId="{A499DC02-B1C2-844B-BE87-72997F93C622}" destId="{A8EF358A-7F0F-1A41-BFF9-CBF91FCE00B8}" srcOrd="0" destOrd="0" presId="urn:microsoft.com/office/officeart/2005/8/layout/pList1"/>
    <dgm:cxn modelId="{036E06E5-9054-2647-8EEB-6198DD63D3CB}" srcId="{7B70AE29-0D46-F148-898B-98396F6EA221}" destId="{41002C41-8605-E240-88B1-1D086B6B1DF7}" srcOrd="0" destOrd="0" parTransId="{720DF30E-4DAB-3A49-B181-035BC8C74049}" sibTransId="{607AEE75-DA2F-5343-B24D-1D2A6A045808}"/>
    <dgm:cxn modelId="{072376A7-4321-344F-A0FF-C2E8B73869F2}" type="presParOf" srcId="{F5E2AE4C-E215-9148-8C02-AD1EB85317C8}" destId="{6B54C3CC-476A-7946-8924-E91EA346E970}" srcOrd="0" destOrd="0" presId="urn:microsoft.com/office/officeart/2005/8/layout/pList1"/>
    <dgm:cxn modelId="{0B79E907-BF65-A645-893D-3CE7500274F1}" type="presParOf" srcId="{6B54C3CC-476A-7946-8924-E91EA346E970}" destId="{C43ED5FF-7303-9E4D-8BCB-763E99604E29}" srcOrd="0" destOrd="0" presId="urn:microsoft.com/office/officeart/2005/8/layout/pList1"/>
    <dgm:cxn modelId="{BB5B8549-6F6A-9D48-9D9A-59D11456B665}" type="presParOf" srcId="{6B54C3CC-476A-7946-8924-E91EA346E970}" destId="{E8BA8CB2-A924-454D-82AD-AC3809CE4F69}" srcOrd="1" destOrd="0" presId="urn:microsoft.com/office/officeart/2005/8/layout/pList1"/>
    <dgm:cxn modelId="{E381F24A-4ECC-024C-A3E4-252A2B723C49}" type="presParOf" srcId="{F5E2AE4C-E215-9148-8C02-AD1EB85317C8}" destId="{B0B620C5-F784-3C4C-9BEC-382A680AB02F}" srcOrd="1" destOrd="0" presId="urn:microsoft.com/office/officeart/2005/8/layout/pList1"/>
    <dgm:cxn modelId="{7AF45D0A-F86A-F048-86BB-A4225D666E69}" type="presParOf" srcId="{F5E2AE4C-E215-9148-8C02-AD1EB85317C8}" destId="{3B3F3136-35BB-4446-8837-D67084035C31}" srcOrd="2" destOrd="0" presId="urn:microsoft.com/office/officeart/2005/8/layout/pList1"/>
    <dgm:cxn modelId="{B1E082CD-93D2-5C41-8B93-4C50CE24B021}" type="presParOf" srcId="{3B3F3136-35BB-4446-8837-D67084035C31}" destId="{D8919A6F-A473-7D4C-9D57-7F022ADFFD8C}" srcOrd="0" destOrd="0" presId="urn:microsoft.com/office/officeart/2005/8/layout/pList1"/>
    <dgm:cxn modelId="{640E92EE-3C33-7949-828A-D78616AACB48}" type="presParOf" srcId="{3B3F3136-35BB-4446-8837-D67084035C31}" destId="{3D82FD5C-A45E-EB48-8B14-0857C8C8680B}" srcOrd="1" destOrd="0" presId="urn:microsoft.com/office/officeart/2005/8/layout/pList1"/>
    <dgm:cxn modelId="{A862F158-91CB-F24E-8D52-1ED046F03CBE}" type="presParOf" srcId="{F5E2AE4C-E215-9148-8C02-AD1EB85317C8}" destId="{5280E13B-6760-914D-94A4-978E7D453368}" srcOrd="3" destOrd="0" presId="urn:microsoft.com/office/officeart/2005/8/layout/pList1"/>
    <dgm:cxn modelId="{37C7FD0C-F3D2-754F-9DB3-1667F84A5909}" type="presParOf" srcId="{F5E2AE4C-E215-9148-8C02-AD1EB85317C8}" destId="{90454E41-72E5-0B4A-98CB-2A218263C935}" srcOrd="4" destOrd="0" presId="urn:microsoft.com/office/officeart/2005/8/layout/pList1"/>
    <dgm:cxn modelId="{BAE3BB25-1D1A-6D45-8F3D-76F8CD853B7A}" type="presParOf" srcId="{90454E41-72E5-0B4A-98CB-2A218263C935}" destId="{6DF0D634-71B2-6544-8204-0A2829DA5BBB}" srcOrd="0" destOrd="0" presId="urn:microsoft.com/office/officeart/2005/8/layout/pList1"/>
    <dgm:cxn modelId="{D0679D82-B9C1-9242-B79C-652C407D4863}" type="presParOf" srcId="{90454E41-72E5-0B4A-98CB-2A218263C935}" destId="{A8EF358A-7F0F-1A41-BFF9-CBF91FCE00B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FAFCD2-E958-461A-9F0F-91537A36A53C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8B703CE-37CE-4501-A35B-31FCD7684D64}">
      <dgm:prSet phldrT="[Tekst]" custT="1"/>
      <dgm:spPr/>
      <dgm:t>
        <a:bodyPr/>
        <a:lstStyle/>
        <a:p>
          <a:pPr algn="l"/>
          <a:r>
            <a:rPr lang="en-GB" sz="2400" b="0" u="sng" noProof="0" dirty="0" smtClean="0"/>
            <a:t>Sky detection</a:t>
          </a:r>
          <a:r>
            <a:rPr lang="en-GB" sz="2400" b="0" noProof="0" dirty="0" smtClean="0"/>
            <a:t>:</a:t>
          </a:r>
        </a:p>
        <a:p>
          <a:pPr algn="l"/>
          <a:r>
            <a:rPr lang="en-GB" sz="2400" b="0" noProof="0" dirty="0" smtClean="0"/>
            <a:t>  - Thresholding,</a:t>
          </a:r>
        </a:p>
        <a:p>
          <a:pPr algn="l"/>
          <a:r>
            <a:rPr lang="en-GB" sz="2400" b="0" noProof="0" dirty="0" smtClean="0"/>
            <a:t>        - Binary morphology</a:t>
          </a:r>
        </a:p>
        <a:p>
          <a:pPr algn="l"/>
          <a:r>
            <a:rPr lang="en-GB" sz="2400" b="0" noProof="0" dirty="0" smtClean="0"/>
            <a:t>           - CLD (Colour Layout </a:t>
          </a:r>
          <a:br>
            <a:rPr lang="en-GB" sz="2400" b="0" noProof="0" dirty="0" smtClean="0"/>
          </a:br>
          <a:r>
            <a:rPr lang="en-GB" sz="2400" b="0" noProof="0" dirty="0" smtClean="0"/>
            <a:t>                 Descriptor)</a:t>
          </a:r>
        </a:p>
        <a:p>
          <a:pPr algn="l"/>
          <a:r>
            <a:rPr lang="en-GB" sz="2400" b="0" noProof="0" dirty="0" smtClean="0"/>
            <a:t>                      - etc.</a:t>
          </a:r>
          <a:endParaRPr lang="en-GB" sz="2400" b="0" noProof="0" dirty="0"/>
        </a:p>
      </dgm:t>
    </dgm:pt>
    <dgm:pt modelId="{F28E1F05-5B25-4181-9F19-3A7138519B39}" type="parTrans" cxnId="{12B92D5F-25C7-4BE2-B8C9-7441C4133F8A}">
      <dgm:prSet/>
      <dgm:spPr/>
      <dgm:t>
        <a:bodyPr/>
        <a:lstStyle/>
        <a:p>
          <a:endParaRPr lang="en-US"/>
        </a:p>
      </dgm:t>
    </dgm:pt>
    <dgm:pt modelId="{70F1A14F-3B93-43D1-A5AD-92B6220E019A}" type="sibTrans" cxnId="{12B92D5F-25C7-4BE2-B8C9-7441C4133F8A}">
      <dgm:prSet/>
      <dgm:spPr/>
      <dgm:t>
        <a:bodyPr/>
        <a:lstStyle/>
        <a:p>
          <a:endParaRPr lang="en-US"/>
        </a:p>
      </dgm:t>
    </dgm:pt>
    <dgm:pt modelId="{8EEDCB3D-430D-4028-BF93-AE86FF56BC1C}" type="pres">
      <dgm:prSet presAssocID="{C9FAFCD2-E958-461A-9F0F-91537A36A53C}" presName="arrowDiagram" presStyleCnt="0">
        <dgm:presLayoutVars>
          <dgm:chMax val="5"/>
          <dgm:dir/>
          <dgm:resizeHandles val="exact"/>
        </dgm:presLayoutVars>
      </dgm:prSet>
      <dgm:spPr/>
    </dgm:pt>
    <dgm:pt modelId="{4287A622-D7F7-4940-A52D-540D201C10AC}" type="pres">
      <dgm:prSet presAssocID="{C9FAFCD2-E958-461A-9F0F-91537A36A53C}" presName="arrow" presStyleLbl="bgShp" presStyleIdx="0" presStyleCnt="1" custAng="3549508" custScaleX="84808" custScaleY="61941" custLinFactNeighborX="15642" custLinFactNeighborY="20207"/>
      <dgm:spPr/>
      <dgm:t>
        <a:bodyPr/>
        <a:lstStyle/>
        <a:p>
          <a:endParaRPr lang="en-US"/>
        </a:p>
      </dgm:t>
    </dgm:pt>
    <dgm:pt modelId="{2AC708CC-6941-4109-9493-E8D982A9BCC2}" type="pres">
      <dgm:prSet presAssocID="{C9FAFCD2-E958-461A-9F0F-91537A36A53C}" presName="arrowDiagram1" presStyleCnt="0">
        <dgm:presLayoutVars>
          <dgm:bulletEnabled val="1"/>
        </dgm:presLayoutVars>
      </dgm:prSet>
      <dgm:spPr/>
    </dgm:pt>
    <dgm:pt modelId="{B51CD3BB-0EA6-43F0-8D97-858A24C5BBDE}" type="pres">
      <dgm:prSet presAssocID="{E8B703CE-37CE-4501-A35B-31FCD7684D64}" presName="bullet1" presStyleLbl="node1" presStyleIdx="0" presStyleCnt="1" custLinFactX="-43118" custLinFactY="63398" custLinFactNeighborX="-100000" custLinFactNeighborY="100000"/>
      <dgm:spPr/>
    </dgm:pt>
    <dgm:pt modelId="{94D9AD24-6B1A-4543-9DE9-26F8975BE35A}" type="pres">
      <dgm:prSet presAssocID="{E8B703CE-37CE-4501-A35B-31FCD7684D64}" presName="textBox1" presStyleLbl="revTx" presStyleIdx="0" presStyleCnt="1" custFlipHor="1" custScaleX="218722" custScaleY="54431" custLinFactX="15218" custLinFactNeighborX="100000" custLinFactNeighborY="-567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FE2012-02A3-484E-9C23-806C985AA9AF}" type="presOf" srcId="{E8B703CE-37CE-4501-A35B-31FCD7684D64}" destId="{94D9AD24-6B1A-4543-9DE9-26F8975BE35A}" srcOrd="0" destOrd="0" presId="urn:microsoft.com/office/officeart/2005/8/layout/arrow2"/>
    <dgm:cxn modelId="{068E7580-30C1-4BA0-8090-4AAC73451DD7}" type="presOf" srcId="{C9FAFCD2-E958-461A-9F0F-91537A36A53C}" destId="{8EEDCB3D-430D-4028-BF93-AE86FF56BC1C}" srcOrd="0" destOrd="0" presId="urn:microsoft.com/office/officeart/2005/8/layout/arrow2"/>
    <dgm:cxn modelId="{12B92D5F-25C7-4BE2-B8C9-7441C4133F8A}" srcId="{C9FAFCD2-E958-461A-9F0F-91537A36A53C}" destId="{E8B703CE-37CE-4501-A35B-31FCD7684D64}" srcOrd="0" destOrd="0" parTransId="{F28E1F05-5B25-4181-9F19-3A7138519B39}" sibTransId="{70F1A14F-3B93-43D1-A5AD-92B6220E019A}"/>
    <dgm:cxn modelId="{E22082A5-EE0A-496F-BC00-0D142C90F0D8}" type="presParOf" srcId="{8EEDCB3D-430D-4028-BF93-AE86FF56BC1C}" destId="{4287A622-D7F7-4940-A52D-540D201C10AC}" srcOrd="0" destOrd="0" presId="urn:microsoft.com/office/officeart/2005/8/layout/arrow2"/>
    <dgm:cxn modelId="{7A3FF128-32C8-4DA1-8443-D51C22FBCC96}" type="presParOf" srcId="{8EEDCB3D-430D-4028-BF93-AE86FF56BC1C}" destId="{2AC708CC-6941-4109-9493-E8D982A9BCC2}" srcOrd="1" destOrd="0" presId="urn:microsoft.com/office/officeart/2005/8/layout/arrow2"/>
    <dgm:cxn modelId="{C543CBB8-964E-4F9D-B299-9A4BE1B86182}" type="presParOf" srcId="{2AC708CC-6941-4109-9493-E8D982A9BCC2}" destId="{B51CD3BB-0EA6-43F0-8D97-858A24C5BBDE}" srcOrd="0" destOrd="0" presId="urn:microsoft.com/office/officeart/2005/8/layout/arrow2"/>
    <dgm:cxn modelId="{7F6752B0-0BC8-4A3A-9461-AB94A0703A4E}" type="presParOf" srcId="{2AC708CC-6941-4109-9493-E8D982A9BCC2}" destId="{94D9AD24-6B1A-4543-9DE9-26F8975BE35A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F1BC6E-6692-2547-B416-D3D51B266C77}">
      <dsp:nvSpPr>
        <dsp:cNvPr id="0" name=""/>
        <dsp:cNvSpPr/>
      </dsp:nvSpPr>
      <dsp:spPr>
        <a:xfrm>
          <a:off x="2660786" y="70108"/>
          <a:ext cx="3365226" cy="3365226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alpha val="5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alpha val="5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alpha val="5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kern="1200" noProof="0" dirty="0" smtClean="0">
              <a:hlinkClick xmlns:r="http://schemas.openxmlformats.org/officeDocument/2006/relationships" r:id="rId1"/>
            </a:rPr>
            <a:t>Outbrain</a:t>
          </a:r>
          <a:r>
            <a:rPr lang="en-GB" sz="3100" kern="1200" noProof="0" dirty="0" smtClean="0"/>
            <a:t> (content discovery)</a:t>
          </a:r>
          <a:endParaRPr lang="en-GB" sz="3100" kern="1200" noProof="0" dirty="0"/>
        </a:p>
      </dsp:txBody>
      <dsp:txXfrm>
        <a:off x="3109483" y="659023"/>
        <a:ext cx="2467832" cy="1514351"/>
      </dsp:txXfrm>
    </dsp:sp>
    <dsp:sp modelId="{812DF2F6-C509-DA43-9EED-85D9E015A7E4}">
      <dsp:nvSpPr>
        <dsp:cNvPr id="0" name=""/>
        <dsp:cNvSpPr/>
      </dsp:nvSpPr>
      <dsp:spPr>
        <a:xfrm>
          <a:off x="3875072" y="2173375"/>
          <a:ext cx="3365226" cy="3365226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3">
                <a:alpha val="5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3">
                <a:alpha val="5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3">
                <a:alpha val="5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kern="1200" noProof="0" dirty="0" smtClean="0">
              <a:hlinkClick xmlns:r="http://schemas.openxmlformats.org/officeDocument/2006/relationships" r:id="rId2"/>
            </a:rPr>
            <a:t>DataSift</a:t>
          </a:r>
          <a:r>
            <a:rPr lang="en-GB" sz="3100" kern="1200" noProof="0" dirty="0" smtClean="0"/>
            <a:t> (data enrichment)</a:t>
          </a:r>
          <a:endParaRPr lang="en-GB" sz="3100" kern="1200" noProof="0" dirty="0"/>
        </a:p>
      </dsp:txBody>
      <dsp:txXfrm>
        <a:off x="4904271" y="3042725"/>
        <a:ext cx="2019135" cy="1850874"/>
      </dsp:txXfrm>
    </dsp:sp>
    <dsp:sp modelId="{5F08873D-5BB3-A046-8CA2-2FB3D242A000}">
      <dsp:nvSpPr>
        <dsp:cNvPr id="0" name=""/>
        <dsp:cNvSpPr/>
      </dsp:nvSpPr>
      <dsp:spPr>
        <a:xfrm>
          <a:off x="1446500" y="2173375"/>
          <a:ext cx="3365226" cy="3365226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alpha val="5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alpha val="5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alpha val="5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kern="1200" noProof="0" dirty="0" smtClean="0">
              <a:hlinkClick xmlns:r="http://schemas.openxmlformats.org/officeDocument/2006/relationships" r:id="rId3"/>
            </a:rPr>
            <a:t>Orbeus</a:t>
          </a:r>
          <a:r>
            <a:rPr lang="en-GB" sz="3100" kern="1200" noProof="0" dirty="0" smtClean="0"/>
            <a:t> (multimedia labelling)</a:t>
          </a:r>
          <a:endParaRPr lang="en-GB" sz="3100" kern="1200" noProof="0" dirty="0"/>
        </a:p>
      </dsp:txBody>
      <dsp:txXfrm>
        <a:off x="1763392" y="3042725"/>
        <a:ext cx="2019135" cy="18508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B01BA-066C-3849-A856-9711C6A90B0E}">
      <dsp:nvSpPr>
        <dsp:cNvPr id="0" name=""/>
        <dsp:cNvSpPr/>
      </dsp:nvSpPr>
      <dsp:spPr>
        <a:xfrm>
          <a:off x="5041183" y="1162285"/>
          <a:ext cx="2201391" cy="2201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6500" kern="1200" dirty="0"/>
        </a:p>
      </dsp:txBody>
      <dsp:txXfrm>
        <a:off x="5041183" y="1162285"/>
        <a:ext cx="2201391" cy="2201391"/>
      </dsp:txXfrm>
    </dsp:sp>
    <dsp:sp modelId="{53D98136-F191-7E45-915D-9D8EC298B4C1}">
      <dsp:nvSpPr>
        <dsp:cNvPr id="0" name=""/>
        <dsp:cNvSpPr/>
      </dsp:nvSpPr>
      <dsp:spPr>
        <a:xfrm>
          <a:off x="2079877" y="-541"/>
          <a:ext cx="4527045" cy="4527045"/>
        </a:xfrm>
        <a:prstGeom prst="circularArrow">
          <a:avLst>
            <a:gd name="adj1" fmla="val 9482"/>
            <a:gd name="adj2" fmla="val 684917"/>
            <a:gd name="adj3" fmla="val 7850964"/>
            <a:gd name="adj4" fmla="val 2264120"/>
            <a:gd name="adj5" fmla="val 1106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perspectiveFront" fov="60000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84CFD8-25D1-6343-9CBF-9FB120B85C01}">
      <dsp:nvSpPr>
        <dsp:cNvPr id="0" name=""/>
        <dsp:cNvSpPr/>
      </dsp:nvSpPr>
      <dsp:spPr>
        <a:xfrm>
          <a:off x="1444225" y="1162285"/>
          <a:ext cx="2201391" cy="2201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6500" kern="1200" dirty="0"/>
        </a:p>
      </dsp:txBody>
      <dsp:txXfrm>
        <a:off x="1444225" y="1162285"/>
        <a:ext cx="2201391" cy="2201391"/>
      </dsp:txXfrm>
    </dsp:sp>
    <dsp:sp modelId="{6AD20520-EA2B-E04B-B38A-6406D61A4059}">
      <dsp:nvSpPr>
        <dsp:cNvPr id="0" name=""/>
        <dsp:cNvSpPr/>
      </dsp:nvSpPr>
      <dsp:spPr>
        <a:xfrm>
          <a:off x="2079877" y="-541"/>
          <a:ext cx="4527045" cy="4527045"/>
        </a:xfrm>
        <a:prstGeom prst="circularArrow">
          <a:avLst>
            <a:gd name="adj1" fmla="val 9482"/>
            <a:gd name="adj2" fmla="val 684917"/>
            <a:gd name="adj3" fmla="val 18650964"/>
            <a:gd name="adj4" fmla="val 13064120"/>
            <a:gd name="adj5" fmla="val 1106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perspectiveFront" fov="60000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23B4B6-2350-9348-AC2E-4EDC06A5DCC8}">
      <dsp:nvSpPr>
        <dsp:cNvPr id="0" name=""/>
        <dsp:cNvSpPr/>
      </dsp:nvSpPr>
      <dsp:spPr>
        <a:xfrm>
          <a:off x="1300" y="129710"/>
          <a:ext cx="1921865" cy="1324165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perspectiveFront" fov="60000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715204-195E-0C47-A7FB-1C0CB50DB94E}">
      <dsp:nvSpPr>
        <dsp:cNvPr id="0" name=""/>
        <dsp:cNvSpPr/>
      </dsp:nvSpPr>
      <dsp:spPr>
        <a:xfrm>
          <a:off x="1300" y="1453875"/>
          <a:ext cx="1921865" cy="713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0" numCol="1" spcCol="1270" anchor="t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500" kern="1200" dirty="0" smtClean="0"/>
            <a:t> </a:t>
          </a:r>
          <a:endParaRPr lang="pl-PL" sz="3500" kern="1200" dirty="0"/>
        </a:p>
      </dsp:txBody>
      <dsp:txXfrm>
        <a:off x="1300" y="1453875"/>
        <a:ext cx="1921865" cy="713012"/>
      </dsp:txXfrm>
    </dsp:sp>
    <dsp:sp modelId="{78512C0B-8149-4447-ACF5-42DD31D98646}">
      <dsp:nvSpPr>
        <dsp:cNvPr id="0" name=""/>
        <dsp:cNvSpPr/>
      </dsp:nvSpPr>
      <dsp:spPr>
        <a:xfrm>
          <a:off x="2115433" y="129710"/>
          <a:ext cx="1921865" cy="1324165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perspectiveFront" fov="60000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565952-0C9E-3C41-AA2C-2AA55DCC0C05}">
      <dsp:nvSpPr>
        <dsp:cNvPr id="0" name=""/>
        <dsp:cNvSpPr/>
      </dsp:nvSpPr>
      <dsp:spPr>
        <a:xfrm>
          <a:off x="2115433" y="1453875"/>
          <a:ext cx="1921865" cy="713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0" numCol="1" spcCol="1270" anchor="t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500" kern="1200" dirty="0" smtClean="0"/>
            <a:t> </a:t>
          </a:r>
          <a:endParaRPr lang="pl-PL" sz="3500" kern="1200" dirty="0"/>
        </a:p>
      </dsp:txBody>
      <dsp:txXfrm>
        <a:off x="2115433" y="1453875"/>
        <a:ext cx="1921865" cy="713012"/>
      </dsp:txXfrm>
    </dsp:sp>
    <dsp:sp modelId="{59C10D04-D3D7-6F45-8925-D65DE329E4C5}">
      <dsp:nvSpPr>
        <dsp:cNvPr id="0" name=""/>
        <dsp:cNvSpPr/>
      </dsp:nvSpPr>
      <dsp:spPr>
        <a:xfrm>
          <a:off x="1300" y="2359074"/>
          <a:ext cx="1921865" cy="1324165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perspectiveFront" fov="60000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549C5F-6782-8A4D-9A98-524777C9A588}">
      <dsp:nvSpPr>
        <dsp:cNvPr id="0" name=""/>
        <dsp:cNvSpPr/>
      </dsp:nvSpPr>
      <dsp:spPr>
        <a:xfrm>
          <a:off x="1300" y="3683240"/>
          <a:ext cx="1921865" cy="713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0" numCol="1" spcCol="1270" anchor="t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500" kern="1200" dirty="0" smtClean="0"/>
            <a:t> </a:t>
          </a:r>
          <a:endParaRPr lang="pl-PL" sz="3500" kern="1200" dirty="0"/>
        </a:p>
      </dsp:txBody>
      <dsp:txXfrm>
        <a:off x="1300" y="3683240"/>
        <a:ext cx="1921865" cy="713012"/>
      </dsp:txXfrm>
    </dsp:sp>
    <dsp:sp modelId="{B427DDF5-B57F-9E47-8BE0-D5A12EF33439}">
      <dsp:nvSpPr>
        <dsp:cNvPr id="0" name=""/>
        <dsp:cNvSpPr/>
      </dsp:nvSpPr>
      <dsp:spPr>
        <a:xfrm>
          <a:off x="2115433" y="2359074"/>
          <a:ext cx="1921865" cy="1324165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perspectiveFront" fov="60000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F24190-6DD0-A040-AF13-B679DD3F9F01}">
      <dsp:nvSpPr>
        <dsp:cNvPr id="0" name=""/>
        <dsp:cNvSpPr/>
      </dsp:nvSpPr>
      <dsp:spPr>
        <a:xfrm>
          <a:off x="2115433" y="3683240"/>
          <a:ext cx="1921865" cy="713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0" numCol="1" spcCol="1270" anchor="t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500" kern="1200" dirty="0"/>
        </a:p>
      </dsp:txBody>
      <dsp:txXfrm>
        <a:off x="2115433" y="3683240"/>
        <a:ext cx="1921865" cy="7130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3ED5FF-7303-9E4D-8BCB-763E99604E29}">
      <dsp:nvSpPr>
        <dsp:cNvPr id="0" name=""/>
        <dsp:cNvSpPr/>
      </dsp:nvSpPr>
      <dsp:spPr>
        <a:xfrm>
          <a:off x="1300" y="129710"/>
          <a:ext cx="1921865" cy="1324165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perspectiveFront" fov="60000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BA8CB2-A924-454D-82AD-AC3809CE4F69}">
      <dsp:nvSpPr>
        <dsp:cNvPr id="0" name=""/>
        <dsp:cNvSpPr/>
      </dsp:nvSpPr>
      <dsp:spPr>
        <a:xfrm>
          <a:off x="1300" y="1453875"/>
          <a:ext cx="1921865" cy="713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0" numCol="1" spcCol="1270" anchor="t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500" kern="1200" dirty="0" smtClean="0"/>
            <a:t> </a:t>
          </a:r>
          <a:endParaRPr lang="pl-PL" sz="3500" kern="1200" dirty="0"/>
        </a:p>
      </dsp:txBody>
      <dsp:txXfrm>
        <a:off x="1300" y="1453875"/>
        <a:ext cx="1921865" cy="713012"/>
      </dsp:txXfrm>
    </dsp:sp>
    <dsp:sp modelId="{D8919A6F-A473-7D4C-9D57-7F022ADFFD8C}">
      <dsp:nvSpPr>
        <dsp:cNvPr id="0" name=""/>
        <dsp:cNvSpPr/>
      </dsp:nvSpPr>
      <dsp:spPr>
        <a:xfrm>
          <a:off x="2115433" y="129710"/>
          <a:ext cx="1921865" cy="1324165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perspectiveFront" fov="60000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82FD5C-A45E-EB48-8B14-0857C8C8680B}">
      <dsp:nvSpPr>
        <dsp:cNvPr id="0" name=""/>
        <dsp:cNvSpPr/>
      </dsp:nvSpPr>
      <dsp:spPr>
        <a:xfrm>
          <a:off x="2115433" y="1453875"/>
          <a:ext cx="1921865" cy="713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0" numCol="1" spcCol="1270" anchor="t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500" kern="1200" dirty="0" smtClean="0"/>
            <a:t> </a:t>
          </a:r>
          <a:endParaRPr lang="pl-PL" sz="3500" kern="1200" dirty="0"/>
        </a:p>
      </dsp:txBody>
      <dsp:txXfrm>
        <a:off x="2115433" y="1453875"/>
        <a:ext cx="1921865" cy="713012"/>
      </dsp:txXfrm>
    </dsp:sp>
    <dsp:sp modelId="{6DF0D634-71B2-6544-8204-0A2829DA5BBB}">
      <dsp:nvSpPr>
        <dsp:cNvPr id="0" name=""/>
        <dsp:cNvSpPr/>
      </dsp:nvSpPr>
      <dsp:spPr>
        <a:xfrm>
          <a:off x="1058367" y="2359074"/>
          <a:ext cx="1921865" cy="1324165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perspectiveFront" fov="60000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EF358A-7F0F-1A41-BFF9-CBF91FCE00B8}">
      <dsp:nvSpPr>
        <dsp:cNvPr id="0" name=""/>
        <dsp:cNvSpPr/>
      </dsp:nvSpPr>
      <dsp:spPr>
        <a:xfrm>
          <a:off x="1058367" y="3683240"/>
          <a:ext cx="1921865" cy="713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0" numCol="1" spcCol="1270" anchor="t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500" kern="1200" dirty="0" smtClean="0"/>
            <a:t> </a:t>
          </a:r>
          <a:endParaRPr lang="pl-PL" sz="3500" kern="1200" dirty="0"/>
        </a:p>
      </dsp:txBody>
      <dsp:txXfrm>
        <a:off x="1058367" y="3683240"/>
        <a:ext cx="1921865" cy="7130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7A622-D7F7-4940-A52D-540D201C10AC}">
      <dsp:nvSpPr>
        <dsp:cNvPr id="0" name=""/>
        <dsp:cNvSpPr/>
      </dsp:nvSpPr>
      <dsp:spPr>
        <a:xfrm rot="3549508">
          <a:off x="2731295" y="503876"/>
          <a:ext cx="3814951" cy="174144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1CD3BB-0EA6-43F0-8D97-858A24C5BBDE}">
      <dsp:nvSpPr>
        <dsp:cNvPr id="0" name=""/>
        <dsp:cNvSpPr/>
      </dsp:nvSpPr>
      <dsp:spPr>
        <a:xfrm>
          <a:off x="4641797" y="1082948"/>
          <a:ext cx="332877" cy="3328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D9AD24-6B1A-4543-9DE9-26F8975BE35A}">
      <dsp:nvSpPr>
        <dsp:cNvPr id="0" name=""/>
        <dsp:cNvSpPr/>
      </dsp:nvSpPr>
      <dsp:spPr>
        <a:xfrm flipH="1">
          <a:off x="4444869" y="10"/>
          <a:ext cx="3935542" cy="1129366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6385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0" u="sng" kern="1200" noProof="0" dirty="0" smtClean="0"/>
            <a:t>Sky detection</a:t>
          </a:r>
          <a:r>
            <a:rPr lang="en-GB" sz="2400" b="0" kern="1200" noProof="0" dirty="0" smtClean="0"/>
            <a:t>: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0" kern="1200" noProof="0" dirty="0" smtClean="0"/>
            <a:t>  - Thresholding,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0" kern="1200" noProof="0" dirty="0" smtClean="0"/>
            <a:t>        - Binary morphology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0" kern="1200" noProof="0" dirty="0" smtClean="0"/>
            <a:t>           - CLD (Colour Layout </a:t>
          </a:r>
          <a:br>
            <a:rPr lang="en-GB" sz="2400" b="0" kern="1200" noProof="0" dirty="0" smtClean="0"/>
          </a:br>
          <a:r>
            <a:rPr lang="en-GB" sz="2400" b="0" kern="1200" noProof="0" dirty="0" smtClean="0"/>
            <a:t>                 Descriptor)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0" kern="1200" noProof="0" dirty="0" smtClean="0"/>
            <a:t>                      - etc.</a:t>
          </a:r>
          <a:endParaRPr lang="en-GB" sz="2400" b="0" kern="1200" noProof="0" dirty="0"/>
        </a:p>
      </dsp:txBody>
      <dsp:txXfrm>
        <a:off x="4500000" y="55141"/>
        <a:ext cx="3825280" cy="10191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5659" cy="496332"/>
          </a:xfrm>
          <a:prstGeom prst="rect">
            <a:avLst/>
          </a:prstGeom>
        </p:spPr>
        <p:txBody>
          <a:bodyPr vert="horz" lIns="95549" tIns="47774" rIns="95549" bIns="47774"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50445" y="1"/>
            <a:ext cx="2945659" cy="496332"/>
          </a:xfrm>
          <a:prstGeom prst="rect">
            <a:avLst/>
          </a:prstGeom>
        </p:spPr>
        <p:txBody>
          <a:bodyPr vert="horz" lIns="95549" tIns="47774" rIns="95549" bIns="47774"/>
          <a:lstStyle/>
          <a:p>
            <a:fld id="{03170175-C3ED-4C72-B085-79CCCD670CC9}" type="datetimeFigureOut">
              <a:rPr lang="en-US" smtClean="0"/>
              <a:pPr/>
              <a:t>3/1/16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3" y="9428586"/>
            <a:ext cx="2945659" cy="496332"/>
          </a:xfrm>
          <a:prstGeom prst="rect">
            <a:avLst/>
          </a:prstGeom>
        </p:spPr>
        <p:txBody>
          <a:bodyPr vert="horz" lIns="95549" tIns="47774" rIns="95549" bIns="47774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50445" y="9428586"/>
            <a:ext cx="2945659" cy="496332"/>
          </a:xfrm>
          <a:prstGeom prst="rect">
            <a:avLst/>
          </a:prstGeom>
        </p:spPr>
        <p:txBody>
          <a:bodyPr vert="horz" lIns="95549" tIns="47774" rIns="95549" bIns="47774"/>
          <a:lstStyle/>
          <a:p>
            <a:fld id="{92977F1F-E40B-4E53-8E11-28ED506983A2}" type="slidenum">
              <a:rPr lang="en-US" smtClean="0"/>
              <a:pPr/>
              <a:t>‹nr›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74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5659" cy="496332"/>
          </a:xfrm>
          <a:prstGeom prst="rect">
            <a:avLst/>
          </a:prstGeom>
        </p:spPr>
        <p:txBody>
          <a:bodyPr vert="horz" lIns="95549" tIns="47774" rIns="95549" bIns="47774"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6332"/>
          </a:xfrm>
          <a:prstGeom prst="rect">
            <a:avLst/>
          </a:prstGeom>
        </p:spPr>
        <p:txBody>
          <a:bodyPr vert="horz" lIns="95549" tIns="47774" rIns="95549" bIns="47774"/>
          <a:lstStyle/>
          <a:p>
            <a:fld id="{2D9FB51A-E05F-4494-ADA5-A77EAE266FCF}" type="datetimeFigureOut">
              <a:rPr lang="en-US" smtClean="0"/>
              <a:pPr/>
              <a:t>3/1/16</a:t>
            </a:fld>
            <a:endParaRPr lang="en-U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49" tIns="47774" rIns="95549" bIns="47774"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5549" tIns="47774" rIns="95549" bIns="47774">
            <a:normAutofit/>
          </a:bodyPr>
          <a:lstStyle/>
          <a:p>
            <a:pPr lvl="0"/>
            <a:r>
              <a:rPr lang="en-US" noProof="1" smtClean="0"/>
              <a:t>Click to edit Master text styles</a:t>
            </a:r>
            <a:endParaRPr lang="en-US"/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3" y="9428586"/>
            <a:ext cx="2945659" cy="496332"/>
          </a:xfrm>
          <a:prstGeom prst="rect">
            <a:avLst/>
          </a:prstGeom>
        </p:spPr>
        <p:txBody>
          <a:bodyPr vert="horz" lIns="95549" tIns="47774" rIns="95549" bIns="47774"/>
          <a:lstStyle/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50445" y="9428586"/>
            <a:ext cx="2945659" cy="496332"/>
          </a:xfrm>
          <a:prstGeom prst="rect">
            <a:avLst/>
          </a:prstGeom>
        </p:spPr>
        <p:txBody>
          <a:bodyPr vert="horz" lIns="95549" tIns="47774" rIns="95549" bIns="47774"/>
          <a:lstStyle/>
          <a:p>
            <a:fld id="{13CD1B0D-083E-4DA2-81AD-16B7E971189E}" type="slidenum">
              <a:rPr lang="en-US" smtClean="0"/>
              <a:pPr/>
              <a:t>‹nr›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4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Relationship Id="rId3" Type="http://schemas.openxmlformats.org/officeDocument/2006/relationships/hyperlink" Target="https://orbe.us/" TargetMode="Externa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Slajd </a:t>
            </a:r>
            <a:r>
              <a:rPr lang="pl-PL" dirty="0" err="1" smtClean="0"/>
              <a:t>tytulowy</a:t>
            </a:r>
            <a:r>
              <a:rPr lang="pl-PL" dirty="0" smtClean="0"/>
              <a:t> – w Twojej gestii</a:t>
            </a:r>
            <a:endParaRPr lang="en-US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3/1/16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64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ZOSTAWIAM, BO MOŻE COS WYKORZYSTASZ</a:t>
            </a:r>
          </a:p>
          <a:p>
            <a:endParaRPr lang="pl-PL" dirty="0" smtClean="0"/>
          </a:p>
          <a:p>
            <a:r>
              <a:rPr lang="en-US" dirty="0" smtClean="0"/>
              <a:t>The IMCOP Project is a </a:t>
            </a:r>
            <a:r>
              <a:rPr lang="en-US" noProof="0" dirty="0" smtClean="0"/>
              <a:t>joint, bilateral – Polish and Israeli - research and development project,</a:t>
            </a:r>
            <a:r>
              <a:rPr lang="en-US" baseline="0" noProof="0" dirty="0" smtClean="0"/>
              <a:t> which have been </a:t>
            </a:r>
            <a:r>
              <a:rPr lang="en-US" noProof="0" dirty="0" smtClean="0"/>
              <a:t>selected for funding in 2012.</a:t>
            </a:r>
          </a:p>
          <a:p>
            <a:r>
              <a:rPr lang="en-US" noProof="0" dirty="0" smtClean="0"/>
              <a:t>The project is financed in part by the National Centre for Research and Development (NCBR) from Poland </a:t>
            </a:r>
            <a:br>
              <a:rPr lang="en-US" noProof="0" dirty="0" smtClean="0"/>
            </a:br>
            <a:r>
              <a:rPr lang="en-US" noProof="0" dirty="0" smtClean="0"/>
              <a:t>and MATIMOP, the official National Agency for industrial R&amp;D cooperation in Israel.</a:t>
            </a:r>
          </a:p>
          <a:p>
            <a:r>
              <a:rPr lang="en-US" noProof="0" dirty="0" smtClean="0"/>
              <a:t>The IMCOP call, as well as other calls within this co-operation, were managed in line with the EUREKA Initiative procedures.</a:t>
            </a:r>
          </a:p>
          <a:p>
            <a:r>
              <a:rPr lang="en-US" noProof="0" dirty="0" smtClean="0"/>
              <a:t>The</a:t>
            </a:r>
            <a:r>
              <a:rPr lang="en-US" baseline="0" noProof="0" dirty="0" smtClean="0"/>
              <a:t> title of the project is …..</a:t>
            </a:r>
          </a:p>
          <a:p>
            <a:r>
              <a:rPr lang="en-US" noProof="0" dirty="0" smtClean="0"/>
              <a:t>The IMCOP</a:t>
            </a:r>
            <a:r>
              <a:rPr lang="en-US" baseline="0" noProof="0" dirty="0" smtClean="0"/>
              <a:t> consortium is consisted of </a:t>
            </a:r>
          </a:p>
          <a:p>
            <a:pPr>
              <a:buFontTx/>
              <a:buChar char="-"/>
            </a:pPr>
            <a:r>
              <a:rPr lang="en-US" baseline="0" noProof="0" dirty="0" smtClean="0"/>
              <a:t>two telecommunications companies – </a:t>
            </a:r>
            <a:r>
              <a:rPr lang="en-US" baseline="0" noProof="0" dirty="0" err="1" smtClean="0"/>
              <a:t>Viacess</a:t>
            </a:r>
            <a:r>
              <a:rPr lang="en-US" baseline="0" noProof="0" dirty="0" smtClean="0"/>
              <a:t> Orca from Israel and DGT from Poland,</a:t>
            </a:r>
          </a:p>
          <a:p>
            <a:pPr>
              <a:buFontTx/>
              <a:buChar char="-"/>
            </a:pPr>
            <a:r>
              <a:rPr lang="en-US" baseline="0" noProof="0" dirty="0" smtClean="0"/>
              <a:t>and two universities: AGH University of Science and Technology in Krakow and </a:t>
            </a:r>
            <a:r>
              <a:rPr lang="en-US" dirty="0" smtClean="0"/>
              <a:t>University of Computer Engineering and Telecommunications in Kielce.</a:t>
            </a:r>
            <a:endParaRPr lang="en-US" noProof="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60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noProof="0" dirty="0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1200" baseline="0" noProof="0" dirty="0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noProof="0" dirty="0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content discovery </a:t>
            </a:r>
            <a:r>
              <a:rPr lang="pl-PL" sz="1200" noProof="0" dirty="0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1200" noProof="0" dirty="0" err="1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latform</a:t>
            </a:r>
            <a:r>
              <a:rPr lang="en-US" sz="1200" noProof="0" dirty="0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200" noProof="0" dirty="0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1200" noProof="0" dirty="0" err="1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imilar</a:t>
            </a:r>
            <a:r>
              <a:rPr lang="en-US" sz="1200" noProof="0" dirty="0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n-US" sz="1200" noProof="0" dirty="0" err="1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Outbrain</a:t>
            </a:r>
            <a:r>
              <a:rPr lang="pl-PL" sz="1200" noProof="0" dirty="0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1200" noProof="0" dirty="0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 http://</a:t>
            </a:r>
            <a:r>
              <a:rPr lang="en-US" sz="1200" noProof="0" dirty="0" err="1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www.outbrain.com</a:t>
            </a:r>
            <a:r>
              <a:rPr lang="en-US" sz="1200" noProof="0" dirty="0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/</a:t>
            </a:r>
          </a:p>
          <a:p>
            <a:pPr lvl="0"/>
            <a:r>
              <a:rPr lang="en-US" sz="1200" noProof="0" dirty="0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- data enrichment platform similar to </a:t>
            </a:r>
            <a:r>
              <a:rPr lang="en-US" sz="1200" noProof="0" dirty="0" err="1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DataSift</a:t>
            </a:r>
            <a:r>
              <a:rPr lang="pl-PL" sz="1200" noProof="0" dirty="0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1200" noProof="0" dirty="0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 http://</a:t>
            </a:r>
            <a:r>
              <a:rPr lang="en-US" sz="1200" noProof="0" dirty="0" err="1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datasift.com</a:t>
            </a:r>
            <a:r>
              <a:rPr lang="en-US" sz="1200" noProof="0" dirty="0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/platform/data-enrichments/, </a:t>
            </a:r>
            <a:endParaRPr lang="en-GB" sz="1200" noProof="0" dirty="0" smtClean="0"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1200" noProof="0" dirty="0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- multimedia indexing (labeling) tool like </a:t>
            </a:r>
            <a:r>
              <a:rPr lang="en-US" sz="1200" noProof="0" dirty="0" err="1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Orbeus</a:t>
            </a:r>
            <a:r>
              <a:rPr lang="pl-PL" sz="1200" noProof="0" dirty="0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1200" noProof="0" dirty="0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https://orbe.us/</a:t>
            </a:r>
            <a:r>
              <a:rPr lang="en-US" sz="1200" noProof="0" dirty="0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 (already closed)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98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50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DOKŁADNIEJSZA</a:t>
            </a:r>
            <a:r>
              <a:rPr lang="pl-PL" baseline="0" dirty="0" smtClean="0"/>
              <a:t> ILUSTRACJA KILKU WYBRANYCH DETEKTORÓW, NP. </a:t>
            </a:r>
            <a:r>
              <a:rPr lang="pl-PL" baseline="0" dirty="0" err="1" smtClean="0"/>
              <a:t>Sky</a:t>
            </a:r>
            <a:r>
              <a:rPr lang="pl-PL" baseline="0" dirty="0" smtClean="0"/>
              <a:t> </a:t>
            </a:r>
            <a:r>
              <a:rPr lang="pl-PL" baseline="0" dirty="0" err="1" smtClean="0"/>
              <a:t>Indicator</a:t>
            </a:r>
            <a:r>
              <a:rPr lang="pl-PL" baseline="0" dirty="0" smtClean="0"/>
              <a:t> – CZY TAK MOŻE BYĆ?</a:t>
            </a:r>
          </a:p>
          <a:p>
            <a:r>
              <a:rPr lang="pl-PL" baseline="0" dirty="0" smtClean="0"/>
              <a:t>MOGĘ TAK PRZEDSTAWIĆ DOKŁADNIEJ JESZCZE JEDEN LUB DWA WYBRANE MESY – JAK MYŚLISZ?</a:t>
            </a:r>
          </a:p>
          <a:p>
            <a:endParaRPr lang="pl-PL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 smtClean="0"/>
              <a:t>można </a:t>
            </a:r>
            <a:r>
              <a:rPr lang="pl-PL" baseline="0" dirty="0" err="1" smtClean="0"/>
              <a:t>wyróznić</a:t>
            </a:r>
            <a:r>
              <a:rPr lang="pl-PL" baseline="0" dirty="0" smtClean="0"/>
              <a:t> dwie fazy: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l-PL" baseline="0" dirty="0" smtClean="0"/>
              <a:t> </a:t>
            </a:r>
            <a:r>
              <a:rPr lang="pl-PL" baseline="0" dirty="0" err="1" smtClean="0"/>
              <a:t>Sky</a:t>
            </a:r>
            <a:r>
              <a:rPr lang="pl-PL" baseline="0" dirty="0" smtClean="0"/>
              <a:t> </a:t>
            </a:r>
            <a:r>
              <a:rPr lang="pl-PL" baseline="0" dirty="0" err="1" smtClean="0"/>
              <a:t>detection</a:t>
            </a:r>
            <a:r>
              <a:rPr lang="pl-PL" baseline="0" dirty="0" smtClean="0"/>
              <a:t> – z użyciem operacji jak wyżej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l-PL" baseline="0" dirty="0" smtClean="0"/>
              <a:t> Dodatkowe założenia – co do położenia, ciągłości oraz rozmiaru nieba na obrazie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pl-PL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err="1" smtClean="0"/>
              <a:t>This</a:t>
            </a:r>
            <a:r>
              <a:rPr lang="pl-PL" dirty="0" smtClean="0"/>
              <a:t> </a:t>
            </a:r>
            <a:r>
              <a:rPr lang="pl-PL" dirty="0" err="1" smtClean="0"/>
              <a:t>way</a:t>
            </a:r>
            <a:r>
              <a:rPr lang="pl-PL" dirty="0" smtClean="0"/>
              <a:t> </a:t>
            </a:r>
            <a:r>
              <a:rPr lang="pl-PL" dirty="0" err="1" smtClean="0"/>
              <a:t>Sky</a:t>
            </a:r>
            <a:r>
              <a:rPr lang="pl-PL" dirty="0" smtClean="0"/>
              <a:t> </a:t>
            </a:r>
            <a:r>
              <a:rPr lang="pl-PL" dirty="0" err="1" smtClean="0"/>
              <a:t>Indicator</a:t>
            </a:r>
            <a:r>
              <a:rPr lang="en-US" sz="1200" dirty="0" smtClean="0"/>
              <a:t> can be used to </a:t>
            </a:r>
            <a:r>
              <a:rPr lang="pl-PL" sz="1200" dirty="0" err="1" smtClean="0"/>
              <a:t>detect</a:t>
            </a:r>
            <a:r>
              <a:rPr lang="en-US" sz="1200" baseline="0" dirty="0" smtClean="0"/>
              <a:t> </a:t>
            </a:r>
            <a:r>
              <a:rPr lang="pl-PL" sz="1200" baseline="0" dirty="0" err="1" smtClean="0"/>
              <a:t>these</a:t>
            </a:r>
            <a:r>
              <a:rPr lang="pl-PL" sz="1200" baseline="0" dirty="0" smtClean="0"/>
              <a:t> </a:t>
            </a:r>
            <a:r>
              <a:rPr lang="en-US" sz="1200" baseline="0" dirty="0" smtClean="0"/>
              <a:t>images where landscapes are presented,</a:t>
            </a:r>
          </a:p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06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noProof="0" dirty="0" smtClean="0"/>
              <a:t>DLA ZAINTERESOWANYCH</a:t>
            </a:r>
          </a:p>
          <a:p>
            <a:endParaRPr lang="pl-PL" noProof="0" dirty="0" smtClean="0"/>
          </a:p>
          <a:p>
            <a:r>
              <a:rPr lang="en-US" noProof="0" dirty="0" smtClean="0"/>
              <a:t>In </a:t>
            </a:r>
            <a:r>
              <a:rPr lang="pl-PL" noProof="0" dirty="0" err="1" smtClean="0"/>
              <a:t>final</a:t>
            </a:r>
            <a:r>
              <a:rPr lang="pl-PL" noProof="0" dirty="0" smtClean="0"/>
              <a:t> </a:t>
            </a:r>
            <a:r>
              <a:rPr lang="en-US" noProof="0" dirty="0" smtClean="0"/>
              <a:t>conclusion, I want to emphasize that </a:t>
            </a:r>
            <a:r>
              <a:rPr lang="en-US" dirty="0" smtClean="0"/>
              <a:t>the IMCOP system can serve as a content delivery platform for variety of end-users. </a:t>
            </a:r>
          </a:p>
          <a:p>
            <a:r>
              <a:rPr lang="en-US" dirty="0" smtClean="0"/>
              <a:t>With regard to the capabilities of its Web services within the scope of multimedia data analysis and metadata enhancement, the IMCOP system can be also </a:t>
            </a:r>
            <a:r>
              <a:rPr lang="en-US" dirty="0" err="1" smtClean="0"/>
              <a:t>cosidered</a:t>
            </a:r>
            <a:r>
              <a:rPr lang="en-US" dirty="0" smtClean="0"/>
              <a:t> as a data enrichment and content discovery platform.</a:t>
            </a:r>
          </a:p>
          <a:p>
            <a:pPr>
              <a:buFontTx/>
              <a:buNone/>
            </a:pPr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34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noProof="0" dirty="0" smtClean="0"/>
              <a:t>DLA ZAINTERESOWANYCH</a:t>
            </a:r>
          </a:p>
          <a:p>
            <a:endParaRPr lang="pl-PL" noProof="0" dirty="0" smtClean="0"/>
          </a:p>
          <a:p>
            <a:r>
              <a:rPr lang="en-US" noProof="0" dirty="0" smtClean="0"/>
              <a:t>In </a:t>
            </a:r>
            <a:r>
              <a:rPr lang="pl-PL" noProof="0" dirty="0" err="1" smtClean="0"/>
              <a:t>final</a:t>
            </a:r>
            <a:r>
              <a:rPr lang="pl-PL" noProof="0" dirty="0" smtClean="0"/>
              <a:t> </a:t>
            </a:r>
            <a:r>
              <a:rPr lang="en-US" noProof="0" dirty="0" smtClean="0"/>
              <a:t>conclusion, I want to emphasize that </a:t>
            </a:r>
            <a:r>
              <a:rPr lang="en-US" dirty="0" smtClean="0"/>
              <a:t>the IMCOP system can serve as a content delivery platform for variety of end-users. </a:t>
            </a:r>
          </a:p>
          <a:p>
            <a:r>
              <a:rPr lang="en-US" dirty="0" smtClean="0"/>
              <a:t>With regard to the capabilities of its Web services within the scope of multimedia data analysis and metadata enhancement, the IMCOP system can be also </a:t>
            </a:r>
            <a:r>
              <a:rPr lang="en-US" dirty="0" err="1" smtClean="0"/>
              <a:t>cosidered</a:t>
            </a:r>
            <a:r>
              <a:rPr lang="en-US" dirty="0" smtClean="0"/>
              <a:t> as a data enrichment and content discovery platform.</a:t>
            </a:r>
          </a:p>
          <a:p>
            <a:pPr>
              <a:buFontTx/>
              <a:buNone/>
            </a:pPr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55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ZOSTAWIAM, BO MOŻE COS WYKORZYSTASZ</a:t>
            </a:r>
          </a:p>
          <a:p>
            <a:endParaRPr lang="pl-PL" dirty="0" smtClean="0"/>
          </a:p>
          <a:p>
            <a:r>
              <a:rPr lang="en-US" dirty="0" smtClean="0"/>
              <a:t>The IMCOP Project is a </a:t>
            </a:r>
            <a:r>
              <a:rPr lang="en-US" noProof="0" dirty="0" smtClean="0"/>
              <a:t>joint, bilateral – Polish and Israeli - research and development project,</a:t>
            </a:r>
            <a:r>
              <a:rPr lang="en-US" baseline="0" noProof="0" dirty="0" smtClean="0"/>
              <a:t> which have been </a:t>
            </a:r>
            <a:r>
              <a:rPr lang="en-US" noProof="0" dirty="0" smtClean="0"/>
              <a:t>selected for funding in 2012.</a:t>
            </a:r>
          </a:p>
          <a:p>
            <a:r>
              <a:rPr lang="en-US" noProof="0" dirty="0" smtClean="0"/>
              <a:t>The project is financed in part by the National Centre for Research and Development (NCBR) from Poland </a:t>
            </a:r>
            <a:br>
              <a:rPr lang="en-US" noProof="0" dirty="0" smtClean="0"/>
            </a:br>
            <a:r>
              <a:rPr lang="en-US" noProof="0" dirty="0" smtClean="0"/>
              <a:t>and MATIMOP, the official National Agency for industrial R&amp;D cooperation in Israel.</a:t>
            </a:r>
          </a:p>
          <a:p>
            <a:r>
              <a:rPr lang="en-US" noProof="0" dirty="0" smtClean="0"/>
              <a:t>The IMCOP call, as well as other calls within this co-operation, were managed in line with the EUREKA Initiative procedures.</a:t>
            </a:r>
          </a:p>
          <a:p>
            <a:r>
              <a:rPr lang="en-US" noProof="0" dirty="0" smtClean="0"/>
              <a:t>The</a:t>
            </a:r>
            <a:r>
              <a:rPr lang="en-US" baseline="0" noProof="0" dirty="0" smtClean="0"/>
              <a:t> title of the project is …..</a:t>
            </a:r>
          </a:p>
          <a:p>
            <a:r>
              <a:rPr lang="en-US" noProof="0" dirty="0" smtClean="0"/>
              <a:t>The IMCOP</a:t>
            </a:r>
            <a:r>
              <a:rPr lang="en-US" baseline="0" noProof="0" dirty="0" smtClean="0"/>
              <a:t> consortium is consisted of </a:t>
            </a:r>
          </a:p>
          <a:p>
            <a:pPr>
              <a:buFontTx/>
              <a:buChar char="-"/>
            </a:pPr>
            <a:r>
              <a:rPr lang="en-US" baseline="0" noProof="0" dirty="0" smtClean="0"/>
              <a:t>two telecommunications companies – </a:t>
            </a:r>
            <a:r>
              <a:rPr lang="en-US" baseline="0" noProof="0" dirty="0" err="1" smtClean="0"/>
              <a:t>Viacess</a:t>
            </a:r>
            <a:r>
              <a:rPr lang="en-US" baseline="0" noProof="0" dirty="0" smtClean="0"/>
              <a:t> Orca from Israel and DGT from Poland,</a:t>
            </a:r>
          </a:p>
          <a:p>
            <a:pPr>
              <a:buFontTx/>
              <a:buChar char="-"/>
            </a:pPr>
            <a:r>
              <a:rPr lang="en-US" baseline="0" noProof="0" dirty="0" smtClean="0"/>
              <a:t>and two universities: AGH University of Science and Technology in Krakow and </a:t>
            </a:r>
            <a:r>
              <a:rPr lang="en-US" dirty="0" smtClean="0"/>
              <a:t>University of Computer Engineering and Telecommunications in Kielce.</a:t>
            </a:r>
            <a:endParaRPr lang="en-US" noProof="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43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80CE1-C469-374E-845E-E816E8E86CF3}" type="datetime1">
              <a:rPr lang="pl-PL" smtClean="0"/>
              <a:t>01.03.2016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CSCI'15, Las Vegas, December 7-9, 2015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F7A2BDD-D331-44F0-96AA-4FB4ED497064}" type="slidenum">
              <a:rPr lang="en-US" smtClean="0"/>
              <a:pPr/>
              <a:t>‹nr›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38CDD-7CB1-834F-8DD9-1C7C9941CA2D}" type="datetime1">
              <a:rPr lang="pl-PL" smtClean="0"/>
              <a:t>01.03.2016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r>
              <a:rPr lang="es-ES" smtClean="0"/>
              <a:t>CSCI'15, Las Vegas, December 7-9, 2015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F7A2BDD-D331-44F0-96AA-4FB4ED497064}" type="slidenum">
              <a:rPr lang="en-US" smtClean="0"/>
              <a:pPr/>
              <a:t>‹nr›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925D-E1E2-4F4D-86F2-92E7DB6EE10A}" type="datetime1">
              <a:rPr lang="pl-PL" smtClean="0"/>
              <a:t>01.03.2016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CSCI'15, Las Vegas, December 7-9,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104D-25AB-DB48-96A8-7427526482E2}" type="datetime1">
              <a:rPr lang="pl-PL" smtClean="0"/>
              <a:t>01.03.2016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CSCI'15, Las Vegas, December 7-9,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 noProof="1" smtClean="0"/>
              <a:t>Kliknij, aby edytować styl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 noProof="1" smtClean="0"/>
              <a:t>Kliknij, aby edytować style wzorca tekstu</a:t>
            </a:r>
          </a:p>
          <a:p>
            <a:pPr lvl="1"/>
            <a:r>
              <a:rPr lang="pl-PL" noProof="1" smtClean="0"/>
              <a:t>Drugi poziom</a:t>
            </a:r>
          </a:p>
          <a:p>
            <a:pPr lvl="2"/>
            <a:r>
              <a:rPr lang="pl-PL" noProof="1" smtClean="0"/>
              <a:t>Trzeci poziom</a:t>
            </a:r>
          </a:p>
          <a:p>
            <a:pPr lvl="3"/>
            <a:r>
              <a:rPr lang="pl-PL" noProof="1" smtClean="0"/>
              <a:t>Czwarty poziom</a:t>
            </a:r>
          </a:p>
          <a:p>
            <a:pPr lvl="4"/>
            <a:r>
              <a:rPr lang="pl-PL" noProof="1" smtClean="0"/>
              <a:t>Piąty poziom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l-PL" noProof="1" smtClean="0"/>
              <a:t>Kliknij, aby edytować style wzorca tekstu</a:t>
            </a:r>
          </a:p>
          <a:p>
            <a:pPr lvl="1"/>
            <a:r>
              <a:rPr lang="pl-PL" noProof="1" smtClean="0"/>
              <a:t>Drugi poziom</a:t>
            </a:r>
          </a:p>
          <a:p>
            <a:pPr lvl="2"/>
            <a:r>
              <a:rPr lang="pl-PL" noProof="1" smtClean="0"/>
              <a:t>Trzeci poziom</a:t>
            </a:r>
          </a:p>
          <a:p>
            <a:pPr lvl="3"/>
            <a:r>
              <a:rPr lang="pl-PL" noProof="1" smtClean="0"/>
              <a:t>Czwarty poziom</a:t>
            </a:r>
          </a:p>
          <a:p>
            <a:pPr lvl="4"/>
            <a:r>
              <a:rPr lang="pl-PL" noProof="1" smtClean="0"/>
              <a:t>Piąty poziom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A40A-4819-764E-8854-34B2558D01C4}" type="datetime1">
              <a:rPr lang="pl-PL" smtClean="0"/>
              <a:t>01.03.2016</a:t>
            </a:fld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CSCI'15, Las Vegas, December 7-9, 2015</a:t>
            </a:r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C974-5669-4F4D-B5F7-AEFAF0EB8F68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ytuł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 noProof="1" smtClean="0"/>
              <a:t>Kliknij, aby edytować styl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l-PL" noProof="1" smtClean="0"/>
              <a:t>Kliknij, aby edytować style wzorca tekstu</a:t>
            </a:r>
          </a:p>
          <a:p>
            <a:pPr lvl="1"/>
            <a:r>
              <a:rPr lang="pl-PL" noProof="1" smtClean="0"/>
              <a:t>Drugi poziom</a:t>
            </a:r>
          </a:p>
          <a:p>
            <a:pPr lvl="2"/>
            <a:r>
              <a:rPr lang="pl-PL" noProof="1" smtClean="0"/>
              <a:t>Trzeci poziom</a:t>
            </a:r>
          </a:p>
          <a:p>
            <a:pPr lvl="3"/>
            <a:r>
              <a:rPr lang="pl-PL" noProof="1" smtClean="0"/>
              <a:t>Czwarty poziom</a:t>
            </a:r>
          </a:p>
          <a:p>
            <a:pPr lvl="4"/>
            <a:r>
              <a:rPr lang="pl-PL" noProof="1" smtClean="0"/>
              <a:t>Piąty poziom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0C480-88FC-F343-80D5-89B62C385836}" type="datetime1">
              <a:rPr lang="pl-PL" smtClean="0"/>
              <a:t>01.03.2016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CSCI'15, Las Vegas, December 7-9, 2015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C974-5669-4F4D-B5F7-AEFAF0EB8F68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ytuł i tekst 2-kolum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 noProof="1" smtClean="0"/>
              <a:t>Kliknij, aby edytować styl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 noProof="1" smtClean="0"/>
              <a:t>Kliknij, aby edytować style wzorca tekstu</a:t>
            </a:r>
          </a:p>
          <a:p>
            <a:pPr lvl="1"/>
            <a:r>
              <a:rPr lang="pl-PL" noProof="1" smtClean="0"/>
              <a:t>Drugi poziom</a:t>
            </a:r>
          </a:p>
          <a:p>
            <a:pPr lvl="2"/>
            <a:r>
              <a:rPr lang="pl-PL" noProof="1" smtClean="0"/>
              <a:t>Trzeci poziom</a:t>
            </a:r>
          </a:p>
          <a:p>
            <a:pPr lvl="3"/>
            <a:r>
              <a:rPr lang="pl-PL" noProof="1" smtClean="0"/>
              <a:t>Czwarty poziom</a:t>
            </a:r>
          </a:p>
          <a:p>
            <a:pPr lvl="4"/>
            <a:r>
              <a:rPr lang="pl-PL" noProof="1" smtClean="0"/>
              <a:t>Piąty poziom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l-PL" noProof="1" smtClean="0"/>
              <a:t>Kliknij, aby edytować style wzorca tekstu</a:t>
            </a:r>
          </a:p>
          <a:p>
            <a:pPr lvl="1"/>
            <a:r>
              <a:rPr lang="pl-PL" noProof="1" smtClean="0"/>
              <a:t>Drugi poziom</a:t>
            </a:r>
          </a:p>
          <a:p>
            <a:pPr lvl="2"/>
            <a:r>
              <a:rPr lang="pl-PL" noProof="1" smtClean="0"/>
              <a:t>Trzeci poziom</a:t>
            </a:r>
          </a:p>
          <a:p>
            <a:pPr lvl="3"/>
            <a:r>
              <a:rPr lang="pl-PL" noProof="1" smtClean="0"/>
              <a:t>Czwarty poziom</a:t>
            </a:r>
          </a:p>
          <a:p>
            <a:pPr lvl="4"/>
            <a:r>
              <a:rPr lang="pl-PL" noProof="1" smtClean="0"/>
              <a:t>Piąty poziom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F1298-1095-E54E-AFC9-1EB9B68E380C}" type="datetime1">
              <a:rPr lang="pl-PL" smtClean="0"/>
              <a:t>01.03.2016</a:t>
            </a:fld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CSCI'15, Las Vegas, December 7-9, 2015</a:t>
            </a:r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C974-5669-4F4D-B5F7-AEFAF0EB8F68}" type="slidenum">
              <a:rPr lang="en-US" smtClean="0"/>
              <a:pPr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>
              <a:defRPr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/>
            <a:fld id="{19132620-283D-CA4A-B651-C12C71B0C142}" type="datetime1">
              <a:rPr lang="pl-PL" smtClean="0"/>
              <a:t>01.03.2016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/>
            <a:r>
              <a:rPr lang="es-ES" smtClean="0">
                <a:solidFill>
                  <a:schemeClr val="accent1">
                    <a:shade val="75000"/>
                  </a:schemeClr>
                </a:solidFill>
              </a:rPr>
              <a:t>CSCI'15, Las Vegas, December 7-9, 2015</a:t>
            </a:r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F7A2BDD-D331-44F0-96AA-4FB4ED497064}" type="slidenum">
              <a:rPr lang="en-US" smtClean="0">
                <a:solidFill>
                  <a:schemeClr val="accent1">
                    <a:shade val="75000"/>
                  </a:schemeClr>
                </a:solidFill>
              </a:rPr>
              <a:pPr/>
              <a:t>‹nr›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emf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tiff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tiff"/><Relationship Id="rId3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tiff"/><Relationship Id="rId3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tiff"/><Relationship Id="rId3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tiff"/><Relationship Id="rId3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tiff"/><Relationship Id="rId3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tiff"/><Relationship Id="rId3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3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diagramData" Target="../diagrams/data5.xml"/><Relationship Id="rId6" Type="http://schemas.openxmlformats.org/officeDocument/2006/relationships/diagramLayout" Target="../diagrams/layout5.xml"/><Relationship Id="rId7" Type="http://schemas.openxmlformats.org/officeDocument/2006/relationships/diagramQuickStyle" Target="../diagrams/quickStyle5.xml"/><Relationship Id="rId8" Type="http://schemas.openxmlformats.org/officeDocument/2006/relationships/diagramColors" Target="../diagrams/colors5.xml"/><Relationship Id="rId9" Type="http://schemas.microsoft.com/office/2007/relationships/diagramDrawing" Target="../diagrams/drawing5.xml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tiff"/><Relationship Id="rId3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tiff"/><Relationship Id="rId3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tiff"/><Relationship Id="rId3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tiff"/><Relationship Id="rId3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american-cse.org/csci2015/data/9795a143.pdf" TargetMode="External"/><Relationship Id="rId4" Type="http://schemas.openxmlformats.org/officeDocument/2006/relationships/hyperlink" Target="http://doi.org/10.1007/978-3-319-26404-2_1" TargetMode="External"/><Relationship Id="rId5" Type="http://schemas.openxmlformats.org/officeDocument/2006/relationships/hyperlink" Target="http://doi.org/10.1007/978-3-319-07569-3_6" TargetMode="External"/><Relationship Id="rId6" Type="http://schemas.openxmlformats.org/officeDocument/2006/relationships/hyperlink" Target="http://doi.org/10.1007/978-3-319-26404-2_11" TargetMode="External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5.wmf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1007/978-3-642-38559-9_18" TargetMode="External"/><Relationship Id="rId4" Type="http://schemas.openxmlformats.org/officeDocument/2006/relationships/hyperlink" Target="http://doi.org/10.1007/s11042-014-2114-z" TargetMode="External"/><Relationship Id="rId5" Type="http://schemas.openxmlformats.org/officeDocument/2006/relationships/hyperlink" Target="http://doi.org/10.1007/978-3-642-21512-4_17" TargetMode="External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6.png"/><Relationship Id="rId8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tiff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tiff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Automatic labelling of images from the VIME Flickr Group</a:t>
            </a:r>
            <a:endParaRPr lang="en-GB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Remigiusz Baran, WSTKT University of Computer Engineering and Telecommunications in Kielce</a:t>
            </a:r>
            <a:br>
              <a:rPr lang="en-GB" dirty="0" smtClean="0"/>
            </a:br>
            <a:r>
              <a:rPr lang="en-GB" b="1" u="sng" dirty="0" smtClean="0"/>
              <a:t>Mikołaj Leszczuk</a:t>
            </a:r>
            <a:r>
              <a:rPr lang="en-GB" dirty="0" smtClean="0"/>
              <a:t>, AGH University of Science and Technology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708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6571456" cy="83820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Watermarks Detection/Recognition</a:t>
            </a:r>
            <a:endParaRPr lang="en-GB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Extra requirement: pattern </a:t>
            </a:r>
            <a:r>
              <a:rPr lang="en-GB" dirty="0" smtClean="0"/>
              <a:t>database</a:t>
            </a:r>
          </a:p>
          <a:p>
            <a:r>
              <a:rPr lang="en-GB" dirty="0" smtClean="0"/>
              <a:t>Based on MPEG-7 Edge </a:t>
            </a:r>
            <a:r>
              <a:rPr lang="en-GB" smtClean="0"/>
              <a:t>Histogram Descriptor</a:t>
            </a:r>
            <a:endParaRPr lang="en-GB" dirty="0"/>
          </a:p>
          <a:p>
            <a:r>
              <a:rPr lang="en-GB" dirty="0"/>
              <a:t>Output: recognised </a:t>
            </a:r>
            <a:r>
              <a:rPr lang="en-GB" dirty="0" smtClean="0"/>
              <a:t>pattern</a:t>
            </a:r>
          </a:p>
          <a:p>
            <a:r>
              <a:rPr lang="en-GB" dirty="0" smtClean="0"/>
              <a:t>Service </a:t>
            </a:r>
            <a:r>
              <a:rPr lang="en-GB" dirty="0"/>
              <a:t>status: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launched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2349457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9568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6571456" cy="838200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Dominant Colour of Clothes (Dresses)</a:t>
            </a:r>
            <a:endParaRPr lang="en-GB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Detecting actress dress colours</a:t>
            </a:r>
          </a:p>
          <a:p>
            <a:r>
              <a:rPr lang="en-GB" dirty="0" smtClean="0"/>
              <a:t>Designed for red-carpet pictures</a:t>
            </a:r>
          </a:p>
          <a:p>
            <a:r>
              <a:rPr lang="en-GB" dirty="0" smtClean="0"/>
              <a:t>Output:</a:t>
            </a:r>
          </a:p>
          <a:p>
            <a:pPr lvl="1"/>
            <a:r>
              <a:rPr lang="en-GB" dirty="0" smtClean="0"/>
              <a:t>1 of 8 – basic colours (quantized) </a:t>
            </a:r>
          </a:p>
          <a:p>
            <a:pPr lvl="1"/>
            <a:r>
              <a:rPr lang="en-GB" dirty="0" smtClean="0"/>
              <a:t>9 – colourful</a:t>
            </a:r>
          </a:p>
          <a:p>
            <a:r>
              <a:rPr lang="en-GB" dirty="0" smtClean="0"/>
              <a:t>Service status: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launched</a:t>
            </a:r>
          </a:p>
        </p:txBody>
      </p:sp>
      <p:pic>
        <p:nvPicPr>
          <p:cNvPr id="25" name="Symbol zastępczy zawartości 2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884470"/>
            <a:ext cx="4038600" cy="3957422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174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6571456" cy="83820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Near-Duplicates (Image Similarity)</a:t>
            </a:r>
            <a:endParaRPr lang="en-GB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Extra requirement: </a:t>
            </a:r>
            <a:r>
              <a:rPr lang="en-GB" dirty="0" smtClean="0"/>
              <a:t> 2</a:t>
            </a:r>
            <a:r>
              <a:rPr lang="en-GB" baseline="30000" dirty="0" smtClean="0"/>
              <a:t>nd</a:t>
            </a:r>
            <a:r>
              <a:rPr lang="en-GB" dirty="0" smtClean="0"/>
              <a:t> image</a:t>
            </a:r>
          </a:p>
          <a:p>
            <a:r>
              <a:rPr lang="en-GB" dirty="0" smtClean="0"/>
              <a:t>Goal: to cluster similar pictures</a:t>
            </a:r>
            <a:endParaRPr lang="en-GB" dirty="0"/>
          </a:p>
          <a:p>
            <a:r>
              <a:rPr lang="en-GB" dirty="0"/>
              <a:t>Output: </a:t>
            </a:r>
            <a:r>
              <a:rPr lang="en-GB" dirty="0" smtClean="0"/>
              <a:t>% similarity</a:t>
            </a:r>
            <a:endParaRPr lang="en-GB" dirty="0"/>
          </a:p>
          <a:p>
            <a:r>
              <a:rPr lang="en-GB" dirty="0"/>
              <a:t>Service status: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launched</a:t>
            </a:r>
            <a:endParaRPr lang="en-GB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343929"/>
            <a:ext cx="4038600" cy="3038505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143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Bokeh Effect </a:t>
            </a:r>
            <a:r>
              <a:rPr lang="en-GB" dirty="0"/>
              <a:t>D</a:t>
            </a:r>
            <a:r>
              <a:rPr lang="en-GB" dirty="0" smtClean="0"/>
              <a:t>etector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Aesthetic blur in out-of-focus image parts</a:t>
            </a:r>
          </a:p>
          <a:p>
            <a:r>
              <a:rPr lang="en-GB" dirty="0" smtClean="0"/>
              <a:t>Produced </a:t>
            </a:r>
            <a:r>
              <a:rPr lang="en-GB" dirty="0"/>
              <a:t>by </a:t>
            </a:r>
            <a:r>
              <a:rPr lang="en-GB" dirty="0" smtClean="0"/>
              <a:t>lens</a:t>
            </a:r>
          </a:p>
          <a:p>
            <a:r>
              <a:rPr lang="en-GB" dirty="0"/>
              <a:t>Face </a:t>
            </a:r>
            <a:r>
              <a:rPr lang="en-GB" dirty="0" smtClean="0"/>
              <a:t>detected </a:t>
            </a:r>
            <a:r>
              <a:rPr lang="en-GB" dirty="0"/>
              <a:t>on </a:t>
            </a:r>
            <a:r>
              <a:rPr lang="en-GB" dirty="0" smtClean="0"/>
              <a:t>blurred background</a:t>
            </a:r>
            <a:endParaRPr lang="en-GB" dirty="0"/>
          </a:p>
          <a:p>
            <a:r>
              <a:rPr lang="en-GB" dirty="0" smtClean="0"/>
              <a:t>Output</a:t>
            </a:r>
            <a:r>
              <a:rPr lang="en-GB" dirty="0"/>
              <a:t>:</a:t>
            </a:r>
          </a:p>
          <a:p>
            <a:pPr lvl="1"/>
            <a:r>
              <a:rPr lang="en-GB" dirty="0" smtClean="0"/>
              <a:t>Binary (Bokeh effect, no Bokeh effect)</a:t>
            </a:r>
          </a:p>
          <a:p>
            <a:pPr lvl="1"/>
            <a:r>
              <a:rPr lang="en-GB" dirty="0" smtClean="0"/>
              <a:t>Probability</a:t>
            </a:r>
          </a:p>
          <a:p>
            <a:r>
              <a:rPr lang="en-GB" dirty="0"/>
              <a:t>Service status: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launched</a:t>
            </a:r>
            <a:endParaRPr lang="en-GB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29150" y="2562821"/>
            <a:ext cx="3886200" cy="2590800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251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6571456" cy="83820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Profile/En face Classification</a:t>
            </a:r>
            <a:endParaRPr lang="en-GB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Based on:</a:t>
            </a:r>
          </a:p>
          <a:p>
            <a:pPr lvl="1"/>
            <a:r>
              <a:rPr lang="en-GB" dirty="0" smtClean="0"/>
              <a:t>Support Vector Machines (SVM)</a:t>
            </a:r>
          </a:p>
          <a:p>
            <a:pPr lvl="1"/>
            <a:r>
              <a:rPr lang="en-GB" dirty="0" smtClean="0"/>
              <a:t>Local Binary Patterns (</a:t>
            </a:r>
            <a:r>
              <a:rPr lang="pl-PL" dirty="0" smtClean="0"/>
              <a:t>LBP)</a:t>
            </a:r>
            <a:endParaRPr lang="en-GB" dirty="0" smtClean="0"/>
          </a:p>
          <a:p>
            <a:r>
              <a:rPr lang="en-GB" dirty="0" smtClean="0"/>
              <a:t>Output</a:t>
            </a:r>
            <a:r>
              <a:rPr lang="pl-PL" dirty="0" smtClean="0"/>
              <a:t>:</a:t>
            </a:r>
          </a:p>
          <a:p>
            <a:pPr lvl="1"/>
            <a:r>
              <a:rPr lang="pl-PL" dirty="0" smtClean="0"/>
              <a:t>Class </a:t>
            </a:r>
            <a:r>
              <a:rPr lang="en-GB" dirty="0" smtClean="0"/>
              <a:t>(left, right, frontal)</a:t>
            </a:r>
          </a:p>
          <a:p>
            <a:pPr lvl="1"/>
            <a:r>
              <a:rPr lang="en-GB" dirty="0" smtClean="0"/>
              <a:t>Probability</a:t>
            </a:r>
          </a:p>
          <a:p>
            <a:r>
              <a:rPr lang="en-GB" dirty="0"/>
              <a:t>Service status: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launched</a:t>
            </a:r>
            <a:endParaRPr lang="en-GB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29150" y="2383084"/>
            <a:ext cx="3886200" cy="2950274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783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Smile </a:t>
            </a:r>
            <a:r>
              <a:rPr lang="en-GB" dirty="0"/>
              <a:t>D</a:t>
            </a:r>
            <a:r>
              <a:rPr lang="en-GB" dirty="0" smtClean="0"/>
              <a:t>etection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Classifier </a:t>
            </a:r>
            <a:r>
              <a:rPr lang="en-GB" dirty="0"/>
              <a:t>based </a:t>
            </a:r>
            <a:r>
              <a:rPr lang="en-GB" dirty="0" smtClean="0"/>
              <a:t>on: </a:t>
            </a:r>
          </a:p>
          <a:p>
            <a:pPr lvl="1"/>
            <a:r>
              <a:rPr lang="en-GB" dirty="0" smtClean="0"/>
              <a:t>SVM</a:t>
            </a:r>
          </a:p>
          <a:p>
            <a:pPr lvl="1"/>
            <a:r>
              <a:rPr lang="en-GB" dirty="0" smtClean="0"/>
              <a:t>Haar </a:t>
            </a:r>
            <a:r>
              <a:rPr lang="en-GB" dirty="0"/>
              <a:t>Wavelets</a:t>
            </a:r>
          </a:p>
          <a:p>
            <a:r>
              <a:rPr lang="en-GB" dirty="0" smtClean="0"/>
              <a:t>Output:</a:t>
            </a:r>
          </a:p>
          <a:p>
            <a:pPr lvl="1"/>
            <a:r>
              <a:rPr lang="en-GB" dirty="0" smtClean="0"/>
              <a:t>Binary (smile, non-smile)</a:t>
            </a:r>
          </a:p>
          <a:p>
            <a:pPr lvl="1"/>
            <a:r>
              <a:rPr lang="en-GB" dirty="0" smtClean="0"/>
              <a:t>Probability</a:t>
            </a:r>
          </a:p>
          <a:p>
            <a:r>
              <a:rPr lang="en-GB" dirty="0"/>
              <a:t>Service status: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launched</a:t>
            </a:r>
            <a:endParaRPr lang="en-GB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29150" y="2562821"/>
            <a:ext cx="3886200" cy="2590800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00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Unshaved Faces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Based </a:t>
            </a:r>
            <a:r>
              <a:rPr lang="en-GB" dirty="0"/>
              <a:t>on skin colour probability and </a:t>
            </a:r>
            <a:r>
              <a:rPr lang="en-GB" dirty="0" smtClean="0"/>
              <a:t>SVM</a:t>
            </a:r>
          </a:p>
          <a:p>
            <a:r>
              <a:rPr lang="en-GB" dirty="0" smtClean="0"/>
              <a:t>Moderate accuracy</a:t>
            </a:r>
          </a:p>
          <a:p>
            <a:pPr lvl="0"/>
            <a:r>
              <a:rPr lang="en-GB" dirty="0" smtClean="0"/>
              <a:t>Output:</a:t>
            </a:r>
          </a:p>
          <a:p>
            <a:pPr lvl="1"/>
            <a:r>
              <a:rPr lang="en-GB" dirty="0" smtClean="0"/>
              <a:t>Binary </a:t>
            </a:r>
            <a:r>
              <a:rPr lang="en-GB" dirty="0"/>
              <a:t>(shaved, </a:t>
            </a:r>
            <a:r>
              <a:rPr lang="en-GB" dirty="0" smtClean="0"/>
              <a:t>unshaved)</a:t>
            </a:r>
          </a:p>
          <a:p>
            <a:pPr lvl="1"/>
            <a:r>
              <a:rPr lang="en-GB" dirty="0" smtClean="0"/>
              <a:t>Probability</a:t>
            </a:r>
          </a:p>
          <a:p>
            <a:r>
              <a:rPr lang="en-GB" dirty="0"/>
              <a:t>Service status: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launched</a:t>
            </a:r>
            <a:endParaRPr lang="en-GB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37673" y="2226469"/>
            <a:ext cx="2269154" cy="3263504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631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Red </a:t>
            </a:r>
            <a:r>
              <a:rPr lang="en-GB" dirty="0" smtClean="0"/>
              <a:t>Eyes</a:t>
            </a:r>
            <a:r>
              <a:rPr lang="pl-PL" dirty="0" smtClean="0"/>
              <a:t> </a:t>
            </a:r>
            <a:r>
              <a:rPr lang="en-GB" dirty="0" smtClean="0"/>
              <a:t>Detection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Algorithm: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Finding pupils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Red </a:t>
            </a:r>
            <a:r>
              <a:rPr lang="en-GB" dirty="0"/>
              <a:t>colour </a:t>
            </a:r>
            <a:r>
              <a:rPr lang="en-GB" dirty="0" smtClean="0"/>
              <a:t>% calculated</a:t>
            </a:r>
          </a:p>
          <a:p>
            <a:r>
              <a:rPr lang="en-GB" dirty="0" smtClean="0"/>
              <a:t>Output: weighted </a:t>
            </a:r>
            <a:r>
              <a:rPr lang="en-GB" dirty="0"/>
              <a:t>redness </a:t>
            </a:r>
            <a:r>
              <a:rPr lang="en-GB" dirty="0" smtClean="0"/>
              <a:t>probability</a:t>
            </a:r>
          </a:p>
          <a:p>
            <a:r>
              <a:rPr lang="en-GB" dirty="0" smtClean="0"/>
              <a:t>Service </a:t>
            </a:r>
            <a:r>
              <a:rPr lang="en-GB" dirty="0"/>
              <a:t>status: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launched</a:t>
            </a:r>
            <a:endParaRPr lang="en-GB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29150" y="2396086"/>
            <a:ext cx="3886200" cy="2924269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95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Nudity Identification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Checking if image contains nudity or not</a:t>
            </a:r>
          </a:p>
          <a:p>
            <a:r>
              <a:rPr lang="en-GB" dirty="0" smtClean="0"/>
              <a:t>Based on colour and shape information</a:t>
            </a:r>
          </a:p>
          <a:p>
            <a:r>
              <a:rPr lang="en-GB" dirty="0" smtClean="0"/>
              <a:t>Output: % that image containing nudity</a:t>
            </a:r>
          </a:p>
          <a:p>
            <a:r>
              <a:rPr lang="en-GB" dirty="0"/>
              <a:t>Service status: </a:t>
            </a:r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in preparation</a:t>
            </a:r>
            <a:endParaRPr lang="en-GB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28040" y="2226469"/>
            <a:ext cx="2488421" cy="3263504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70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6571456" cy="83820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MOAVI Image Quality Indicators</a:t>
            </a:r>
            <a:endParaRPr lang="en-GB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Quality indicators:</a:t>
            </a:r>
          </a:p>
          <a:p>
            <a:pPr lvl="1"/>
            <a:r>
              <a:rPr lang="en-GB" dirty="0"/>
              <a:t>Blackout </a:t>
            </a:r>
          </a:p>
          <a:p>
            <a:pPr lvl="1"/>
            <a:r>
              <a:rPr lang="en-GB" dirty="0"/>
              <a:t>Blockiness </a:t>
            </a:r>
          </a:p>
          <a:p>
            <a:pPr lvl="1"/>
            <a:r>
              <a:rPr lang="en-GB" dirty="0"/>
              <a:t>Block Loss </a:t>
            </a:r>
          </a:p>
          <a:p>
            <a:pPr lvl="1"/>
            <a:r>
              <a:rPr lang="en-GB" dirty="0"/>
              <a:t>Blur </a:t>
            </a:r>
          </a:p>
          <a:p>
            <a:pPr lvl="1"/>
            <a:r>
              <a:rPr lang="en-GB" dirty="0"/>
              <a:t>Contrast </a:t>
            </a:r>
          </a:p>
          <a:p>
            <a:pPr lvl="1"/>
            <a:r>
              <a:rPr lang="en-GB" dirty="0"/>
              <a:t>Exposure </a:t>
            </a:r>
          </a:p>
          <a:p>
            <a:pPr lvl="1"/>
            <a:r>
              <a:rPr lang="en-GB" dirty="0" smtClean="0"/>
              <a:t>Interlacing </a:t>
            </a:r>
          </a:p>
          <a:p>
            <a:pPr lvl="1"/>
            <a:r>
              <a:rPr lang="en-GB" dirty="0" smtClean="0"/>
              <a:t>Letter-boxing</a:t>
            </a:r>
          </a:p>
          <a:p>
            <a:pPr lvl="1"/>
            <a:r>
              <a:rPr lang="en-GB" dirty="0" smtClean="0"/>
              <a:t>Noise</a:t>
            </a:r>
          </a:p>
          <a:p>
            <a:endParaRPr lang="en-GB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Quality indicators (cont’d): </a:t>
            </a:r>
            <a:endParaRPr lang="en-GB" dirty="0"/>
          </a:p>
          <a:p>
            <a:pPr lvl="1"/>
            <a:r>
              <a:rPr lang="en-GB" dirty="0" smtClean="0"/>
              <a:t>Pillar-boxing </a:t>
            </a:r>
          </a:p>
          <a:p>
            <a:pPr lvl="1"/>
            <a:r>
              <a:rPr lang="en-GB" dirty="0" smtClean="0"/>
              <a:t>Slicing </a:t>
            </a:r>
          </a:p>
          <a:p>
            <a:r>
              <a:rPr lang="en-GB" dirty="0" smtClean="0"/>
              <a:t>Spatial activity (image characteristics)</a:t>
            </a:r>
          </a:p>
          <a:p>
            <a:r>
              <a:rPr lang="en-GB" dirty="0" smtClean="0"/>
              <a:t>Output:</a:t>
            </a:r>
          </a:p>
          <a:p>
            <a:pPr lvl="1"/>
            <a:r>
              <a:rPr lang="en-GB" dirty="0" smtClean="0"/>
              <a:t>Vector of indicators</a:t>
            </a:r>
          </a:p>
          <a:p>
            <a:pPr lvl="1"/>
            <a:r>
              <a:rPr lang="en-GB" dirty="0" smtClean="0"/>
              <a:t>Selected thresholds</a:t>
            </a:r>
          </a:p>
          <a:p>
            <a:r>
              <a:rPr lang="en-GB" dirty="0" smtClean="0"/>
              <a:t>Service status: </a:t>
            </a:r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in preparation</a:t>
            </a:r>
            <a:endParaRPr lang="en-GB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6978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Need for more Flickr Machine Tags</a:t>
            </a:r>
            <a:endParaRPr lang="en-GB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9282"/>
            <a:ext cx="4038600" cy="268779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2885281"/>
            <a:ext cx="2857500" cy="1955800"/>
          </a:xfrm>
        </p:spPr>
      </p:pic>
    </p:spTree>
    <p:extLst>
      <p:ext uri="{BB962C8B-B14F-4D97-AF65-F5344CB8AC3E}">
        <p14:creationId xmlns:p14="http://schemas.microsoft.com/office/powerpoint/2010/main" val="98441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Dominant Colour Counter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Dominant image colours</a:t>
            </a:r>
          </a:p>
          <a:p>
            <a:r>
              <a:rPr lang="en-GB" dirty="0" smtClean="0"/>
              <a:t>Output – MPEG-7:</a:t>
            </a:r>
          </a:p>
          <a:p>
            <a:pPr lvl="1"/>
            <a:r>
              <a:rPr lang="en-GB" i="1" dirty="0" smtClean="0"/>
              <a:t>N – # </a:t>
            </a:r>
            <a:r>
              <a:rPr lang="en-GB" dirty="0" smtClean="0"/>
              <a:t>of dominant colours</a:t>
            </a:r>
          </a:p>
          <a:p>
            <a:pPr lvl="1"/>
            <a:r>
              <a:rPr lang="en-GB" i="1" dirty="0" smtClean="0"/>
              <a:t>c – </a:t>
            </a:r>
            <a:r>
              <a:rPr lang="en-GB" dirty="0" smtClean="0"/>
              <a:t>RGB values</a:t>
            </a:r>
          </a:p>
          <a:p>
            <a:pPr lvl="1"/>
            <a:r>
              <a:rPr lang="en-GB" i="1" dirty="0" smtClean="0"/>
              <a:t>p – </a:t>
            </a:r>
            <a:r>
              <a:rPr lang="en-GB" dirty="0" smtClean="0"/>
              <a:t>% of given colour</a:t>
            </a:r>
          </a:p>
          <a:p>
            <a:pPr lvl="1"/>
            <a:r>
              <a:rPr lang="en-GB" i="1" dirty="0" smtClean="0"/>
              <a:t>v – </a:t>
            </a:r>
            <a:r>
              <a:rPr lang="en-GB" dirty="0" smtClean="0"/>
              <a:t>colour variance (n/a)</a:t>
            </a:r>
            <a:endParaRPr lang="en-GB" i="1" dirty="0" smtClean="0"/>
          </a:p>
          <a:p>
            <a:pPr lvl="1"/>
            <a:r>
              <a:rPr lang="en-GB" dirty="0" smtClean="0"/>
              <a:t>s </a:t>
            </a:r>
            <a:r>
              <a:rPr lang="en-GB" i="1" dirty="0" smtClean="0"/>
              <a:t>–</a:t>
            </a:r>
            <a:r>
              <a:rPr lang="en-GB" dirty="0" smtClean="0"/>
              <a:t> spatial coherency</a:t>
            </a:r>
          </a:p>
          <a:p>
            <a:r>
              <a:rPr lang="en-GB" dirty="0" smtClean="0"/>
              <a:t>Service status: </a:t>
            </a:r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in preparation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6350" y="3696296"/>
            <a:ext cx="2971800" cy="323850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916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Landmark Object Recognition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Extra requirement: </a:t>
            </a:r>
            <a:r>
              <a:rPr lang="en-GB" dirty="0" smtClean="0"/>
              <a:t>landmark object pattern </a:t>
            </a:r>
            <a:r>
              <a:rPr lang="en-GB" dirty="0"/>
              <a:t>database </a:t>
            </a:r>
          </a:p>
          <a:p>
            <a:r>
              <a:rPr lang="en-GB" dirty="0" smtClean="0"/>
              <a:t>Output</a:t>
            </a:r>
            <a:r>
              <a:rPr lang="en-GB" dirty="0"/>
              <a:t>: recognised </a:t>
            </a:r>
            <a:r>
              <a:rPr lang="en-GB" dirty="0" smtClean="0"/>
              <a:t>landmark object pattern</a:t>
            </a:r>
            <a:endParaRPr lang="en-GB" dirty="0"/>
          </a:p>
          <a:p>
            <a:r>
              <a:rPr lang="en-GB" dirty="0"/>
              <a:t>Service status: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launched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43500" y="1761331"/>
            <a:ext cx="30480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87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05064"/>
            <a:ext cx="4331818" cy="2554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40768"/>
            <a:ext cx="4344093" cy="258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Sky(line) detection</a:t>
            </a:r>
            <a:endParaRPr lang="en-GB" dirty="0"/>
          </a:p>
        </p:txBody>
      </p:sp>
      <p:graphicFrame>
        <p:nvGraphicFramePr>
          <p:cNvPr id="8" name="Symbol zastępczy zawartości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48011389"/>
              </p:ext>
            </p:extLst>
          </p:nvPr>
        </p:nvGraphicFramePr>
        <p:xfrm>
          <a:off x="763588" y="1554163"/>
          <a:ext cx="8380412" cy="2811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Symbol zastępczy zawartości 2"/>
          <p:cNvSpPr txBox="1">
            <a:spLocks/>
          </p:cNvSpPr>
          <p:nvPr/>
        </p:nvSpPr>
        <p:spPr>
          <a:xfrm>
            <a:off x="457200" y="3928517"/>
            <a:ext cx="4038600" cy="21976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smtClean="0"/>
              <a:t>Service status: </a:t>
            </a:r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in preparation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Emotion Detection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Emotions detected:</a:t>
            </a:r>
          </a:p>
          <a:p>
            <a:pPr lvl="1"/>
            <a:r>
              <a:rPr lang="en-GB" dirty="0" smtClean="0"/>
              <a:t>Happiness</a:t>
            </a:r>
          </a:p>
          <a:p>
            <a:pPr lvl="1"/>
            <a:r>
              <a:rPr lang="en-GB" dirty="0" smtClean="0"/>
              <a:t>Surprise</a:t>
            </a:r>
          </a:p>
          <a:p>
            <a:pPr lvl="1"/>
            <a:r>
              <a:rPr lang="en-GB" dirty="0" smtClean="0"/>
              <a:t>Threat</a:t>
            </a:r>
          </a:p>
          <a:p>
            <a:pPr lvl="1"/>
            <a:r>
              <a:rPr lang="en-GB" dirty="0" smtClean="0"/>
              <a:t>Sadness</a:t>
            </a:r>
          </a:p>
          <a:p>
            <a:pPr lvl="1"/>
            <a:r>
              <a:rPr lang="en-GB" dirty="0" smtClean="0"/>
              <a:t>Anger</a:t>
            </a:r>
          </a:p>
          <a:p>
            <a:r>
              <a:rPr lang="en-GB" dirty="0" smtClean="0"/>
              <a:t>Output: emotion probabilities</a:t>
            </a:r>
          </a:p>
          <a:p>
            <a:r>
              <a:rPr lang="en-GB" dirty="0" smtClean="0"/>
              <a:t>Service status: </a:t>
            </a:r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in preparation</a:t>
            </a:r>
            <a:endParaRPr lang="en-GB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153" t="3591" r="3551" b="3012"/>
          <a:stretch/>
        </p:blipFill>
        <p:spPr>
          <a:xfrm>
            <a:off x="4648200" y="1750727"/>
            <a:ext cx="4038600" cy="4224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9014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 Classifier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Classify if face &lt;18&lt; years old</a:t>
            </a:r>
          </a:p>
          <a:p>
            <a:r>
              <a:rPr lang="en-GB" dirty="0" smtClean="0"/>
              <a:t>Age re-trainable</a:t>
            </a:r>
          </a:p>
          <a:p>
            <a:r>
              <a:rPr lang="en-GB" dirty="0" smtClean="0"/>
              <a:t>Output: probability than face &gt;18</a:t>
            </a:r>
          </a:p>
          <a:p>
            <a:r>
              <a:rPr lang="en-GB" dirty="0" smtClean="0"/>
              <a:t>Service status: </a:t>
            </a: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planned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391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Indoor/Outdoor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Recognising: </a:t>
            </a:r>
          </a:p>
          <a:p>
            <a:pPr lvl="1"/>
            <a:r>
              <a:rPr lang="en-GB" dirty="0" smtClean="0"/>
              <a:t>Indoor scenes</a:t>
            </a:r>
          </a:p>
          <a:p>
            <a:pPr lvl="1"/>
            <a:r>
              <a:rPr lang="en-GB" dirty="0" smtClean="0"/>
              <a:t>Outdoor scenes</a:t>
            </a:r>
          </a:p>
          <a:p>
            <a:r>
              <a:rPr lang="en-GB" dirty="0" smtClean="0"/>
              <a:t>Service status: </a:t>
            </a: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planned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529155"/>
            <a:ext cx="4038600" cy="2668053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0611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Day/Night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Recognising: </a:t>
            </a:r>
          </a:p>
          <a:p>
            <a:pPr lvl="1"/>
            <a:r>
              <a:rPr lang="en-GB" dirty="0" smtClean="0"/>
              <a:t>Day scenes</a:t>
            </a:r>
            <a:endParaRPr lang="en-GB" dirty="0"/>
          </a:p>
          <a:p>
            <a:pPr lvl="1"/>
            <a:r>
              <a:rPr lang="en-GB" dirty="0"/>
              <a:t>N</a:t>
            </a:r>
            <a:r>
              <a:rPr lang="en-GB" dirty="0" smtClean="0"/>
              <a:t>ight scenes</a:t>
            </a:r>
            <a:endParaRPr lang="en-GB" dirty="0"/>
          </a:p>
          <a:p>
            <a:r>
              <a:rPr lang="en-GB" dirty="0"/>
              <a:t>Service status: </a:t>
            </a: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planned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601119"/>
            <a:ext cx="4038600" cy="2524125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2939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6571456" cy="838200"/>
          </a:xfrm>
        </p:spPr>
        <p:txBody>
          <a:bodyPr>
            <a:normAutofit/>
          </a:bodyPr>
          <a:lstStyle/>
          <a:p>
            <a:r>
              <a:rPr lang="en-GB" dirty="0" smtClean="0"/>
              <a:t>Proceeding until June 2016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All “</a:t>
            </a:r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in preparation</a:t>
            </a:r>
            <a:r>
              <a:rPr lang="en-GB" dirty="0" smtClean="0"/>
              <a:t>” services to become “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launched</a:t>
            </a:r>
            <a:r>
              <a:rPr lang="en-GB" dirty="0" smtClean="0"/>
              <a:t>”</a:t>
            </a:r>
            <a:endParaRPr lang="en-GB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dirty="0" smtClean="0"/>
              <a:t>IMCOP server maintenance ensured by WSTKT University</a:t>
            </a:r>
          </a:p>
          <a:p>
            <a:r>
              <a:rPr lang="en-GB" dirty="0" smtClean="0"/>
              <a:t>Exact technical ways of collaboration to be agreed – who is active party:</a:t>
            </a:r>
          </a:p>
          <a:p>
            <a:pPr lvl="1"/>
            <a:r>
              <a:rPr lang="en-GB" dirty="0"/>
              <a:t>VIME?</a:t>
            </a:r>
          </a:p>
          <a:p>
            <a:pPr lvl="1"/>
            <a:r>
              <a:rPr lang="en-GB" dirty="0" smtClean="0"/>
              <a:t>IMCOP</a:t>
            </a:r>
            <a:r>
              <a:rPr lang="en-GB" dirty="0" smtClean="0"/>
              <a:t>?</a:t>
            </a:r>
          </a:p>
          <a:p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</a:rPr>
              <a:t>Action point: discussion needed!</a:t>
            </a:r>
            <a:endParaRPr lang="en-GB" b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1239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6571456" cy="838200"/>
          </a:xfrm>
        </p:spPr>
        <p:txBody>
          <a:bodyPr>
            <a:normAutofit/>
          </a:bodyPr>
          <a:lstStyle/>
          <a:p>
            <a:r>
              <a:rPr lang="en-GB" dirty="0"/>
              <a:t>Proceeding </a:t>
            </a:r>
            <a:r>
              <a:rPr lang="en-GB" dirty="0" smtClean="0"/>
              <a:t>after June </a:t>
            </a:r>
            <a:r>
              <a:rPr lang="en-GB" dirty="0"/>
              <a:t>2016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IMCOP server running mainly due to “inertia”:</a:t>
            </a:r>
          </a:p>
          <a:p>
            <a:pPr lvl="1"/>
            <a:r>
              <a:rPr lang="en-GB" dirty="0" smtClean="0"/>
              <a:t>Simple maintenance tasks (e.g. reboots) still possible</a:t>
            </a:r>
          </a:p>
          <a:p>
            <a:pPr lvl="1"/>
            <a:r>
              <a:rPr lang="en-GB" dirty="0" smtClean="0"/>
              <a:t>No new features or significant fixes possible</a:t>
            </a:r>
          </a:p>
          <a:p>
            <a:r>
              <a:rPr lang="en-GB" dirty="0" smtClean="0"/>
              <a:t>“</a:t>
            </a: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Planned</a:t>
            </a:r>
            <a:r>
              <a:rPr lang="en-GB" dirty="0" smtClean="0"/>
              <a:t>” </a:t>
            </a:r>
            <a:r>
              <a:rPr lang="en-GB" dirty="0"/>
              <a:t>services to </a:t>
            </a:r>
            <a:r>
              <a:rPr lang="en-GB" dirty="0" smtClean="0"/>
              <a:t>be developed and implemented but:</a:t>
            </a:r>
          </a:p>
          <a:p>
            <a:pPr lvl="1"/>
            <a:r>
              <a:rPr lang="en-GB" dirty="0" smtClean="0"/>
              <a:t>On slow schedule</a:t>
            </a:r>
          </a:p>
          <a:p>
            <a:pPr lvl="1"/>
            <a:r>
              <a:rPr lang="en-GB" dirty="0" smtClean="0"/>
              <a:t>Without easy ways to get integrated with IMCOP </a:t>
            </a:r>
            <a:r>
              <a:rPr lang="en-GB" dirty="0" smtClean="0"/>
              <a:t>server</a:t>
            </a:r>
          </a:p>
          <a:p>
            <a:r>
              <a:rPr lang="en-GB" b="1" dirty="0">
                <a:solidFill>
                  <a:schemeClr val="accent4">
                    <a:lumMod val="75000"/>
                  </a:schemeClr>
                </a:solidFill>
              </a:rPr>
              <a:t>Action point: discussion needed</a:t>
            </a:r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</a:rPr>
              <a:t>!</a:t>
            </a:r>
            <a:endParaRPr lang="en-GB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2014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References</a:t>
            </a:r>
            <a:endParaRPr lang="en-US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General:</a:t>
            </a:r>
          </a:p>
          <a:p>
            <a:pPr lvl="1"/>
            <a:r>
              <a:rPr lang="en-GB" dirty="0" smtClean="0">
                <a:hlinkClick r:id="rId3"/>
              </a:rPr>
              <a:t>http://american-cse.org/csci2015/data/9795a143.pdf</a:t>
            </a:r>
            <a:endParaRPr lang="en-GB" dirty="0" smtClean="0"/>
          </a:p>
          <a:p>
            <a:pPr lvl="1"/>
            <a:r>
              <a:rPr lang="en-GB" dirty="0" smtClean="0">
                <a:hlinkClick r:id="rId4"/>
              </a:rPr>
              <a:t>http://doi.org/10.1007/978-3-319-26404-2_1</a:t>
            </a:r>
            <a:endParaRPr lang="en-GB" dirty="0" smtClean="0"/>
          </a:p>
          <a:p>
            <a:r>
              <a:rPr lang="en-GB" dirty="0"/>
              <a:t>Dominant colour of clothes (dresses):</a:t>
            </a:r>
          </a:p>
          <a:p>
            <a:pPr lvl="1"/>
            <a:r>
              <a:rPr lang="en-GB" dirty="0"/>
              <a:t>M. Grega, “Method for Automated Identification of Celebrity Dress Colour”, to appear soon</a:t>
            </a:r>
          </a:p>
          <a:p>
            <a:r>
              <a:rPr lang="en-GB" dirty="0"/>
              <a:t>Near-Duplicates (image similarity):</a:t>
            </a:r>
          </a:p>
          <a:p>
            <a:pPr lvl="1"/>
            <a:r>
              <a:rPr lang="en-US" dirty="0">
                <a:hlinkClick r:id="rId5"/>
              </a:rPr>
              <a:t>http://doi.org/10.1007/978-3-319-07569-3_6</a:t>
            </a:r>
            <a:endParaRPr lang="en-GB" dirty="0"/>
          </a:p>
          <a:p>
            <a:pPr lvl="1"/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doi.org/10.1007/978-3-319-26404-2_11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596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IMCOP SYSTEM</a:t>
            </a:r>
            <a:endParaRPr lang="en-GB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upa 15"/>
          <p:cNvGrpSpPr/>
          <p:nvPr/>
        </p:nvGrpSpPr>
        <p:grpSpPr>
          <a:xfrm>
            <a:off x="539552" y="1249288"/>
            <a:ext cx="7952028" cy="3619872"/>
            <a:chOff x="2163970" y="819518"/>
            <a:chExt cx="7952028" cy="1055555"/>
          </a:xfrm>
        </p:grpSpPr>
        <p:sp>
          <p:nvSpPr>
            <p:cNvPr id="17" name="Prostokąt 16"/>
            <p:cNvSpPr/>
            <p:nvPr/>
          </p:nvSpPr>
          <p:spPr>
            <a:xfrm>
              <a:off x="2163970" y="819518"/>
              <a:ext cx="7952028" cy="105555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Prostokąt 17"/>
            <p:cNvSpPr/>
            <p:nvPr/>
          </p:nvSpPr>
          <p:spPr>
            <a:xfrm>
              <a:off x="2379994" y="819518"/>
              <a:ext cx="7632848" cy="1055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70688" rIns="0" bIns="17068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dirty="0" smtClean="0">
                  <a:effectLst>
                    <a:outerShdw blurRad="50800" dist="50800" dir="2700000" algn="tl" rotWithShape="0">
                      <a:srgbClr val="000000">
                        <a:alpha val="43137"/>
                      </a:srgbClr>
                    </a:outerShdw>
                  </a:effectLst>
                </a:rPr>
                <a:t>Intelligent Multimedia System </a:t>
              </a:r>
              <a:r>
                <a:rPr lang="pl-PL" sz="3600" dirty="0" smtClean="0">
                  <a:effectLst>
                    <a:outerShdw blurRad="50800" dist="50800" dir="2700000" algn="tl" rotWithShape="0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pl-PL" sz="3600" dirty="0" smtClean="0">
                  <a:effectLst>
                    <a:outerShdw blurRad="50800" dist="50800" dir="2700000" algn="tl" rotWithShape="0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3600" dirty="0" smtClean="0">
                  <a:effectLst>
                    <a:outerShdw blurRad="50800" dist="50800" dir="2700000" algn="tl" rotWithShape="0">
                      <a:srgbClr val="000000">
                        <a:alpha val="43137"/>
                      </a:srgbClr>
                    </a:outerShdw>
                  </a:effectLst>
                </a:rPr>
                <a:t>for Web and IPTV Archiving – Digital Multimedia Content Analysis and Documentation</a:t>
              </a:r>
              <a:endParaRPr lang="en-US" sz="3600" kern="1200" noProof="0" dirty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19" name="Obi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44897"/>
              </p:ext>
            </p:extLst>
          </p:nvPr>
        </p:nvGraphicFramePr>
        <p:xfrm>
          <a:off x="4827886" y="5532662"/>
          <a:ext cx="1184274" cy="920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63" name="CorelDRAW CMX" r:id="rId5" imgW="1475232" imgH="1149096" progId="CorelDRAW.CMX.14">
                  <p:embed/>
                </p:oleObj>
              </mc:Choice>
              <mc:Fallback>
                <p:oleObj name="CorelDRAW CMX" r:id="rId5" imgW="1475232" imgH="1149096" progId="CorelDRAW.CMX.1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7886" y="5532662"/>
                        <a:ext cx="1184274" cy="9206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4471" y="5805264"/>
            <a:ext cx="937249" cy="50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2126" y="5856698"/>
            <a:ext cx="925818" cy="308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288" y="5661248"/>
            <a:ext cx="29317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Łącznik prosty ze strzałką 3"/>
          <p:cNvCxnSpPr>
            <a:stCxn id="20" idx="0"/>
            <a:endCxn id="17" idx="2"/>
          </p:cNvCxnSpPr>
          <p:nvPr/>
        </p:nvCxnSpPr>
        <p:spPr>
          <a:xfrm flipV="1">
            <a:off x="1583096" y="4869160"/>
            <a:ext cx="2932470" cy="93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ze strzałką 5"/>
          <p:cNvCxnSpPr>
            <a:stCxn id="21" idx="0"/>
            <a:endCxn id="17" idx="2"/>
          </p:cNvCxnSpPr>
          <p:nvPr/>
        </p:nvCxnSpPr>
        <p:spPr>
          <a:xfrm flipV="1">
            <a:off x="3605035" y="4869160"/>
            <a:ext cx="910531" cy="987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>
            <a:endCxn id="17" idx="2"/>
          </p:cNvCxnSpPr>
          <p:nvPr/>
        </p:nvCxnSpPr>
        <p:spPr>
          <a:xfrm flipH="1" flipV="1">
            <a:off x="4515566" y="4869160"/>
            <a:ext cx="848522" cy="64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>
            <a:stCxn id="22" idx="0"/>
            <a:endCxn id="17" idx="2"/>
          </p:cNvCxnSpPr>
          <p:nvPr/>
        </p:nvCxnSpPr>
        <p:spPr>
          <a:xfrm flipH="1" flipV="1">
            <a:off x="4515566" y="4869160"/>
            <a:ext cx="2795310" cy="792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References</a:t>
            </a:r>
            <a:endParaRPr lang="en-US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Bokeh effect </a:t>
            </a:r>
            <a:r>
              <a:rPr lang="en-GB" dirty="0" smtClean="0"/>
              <a:t>detector, smile detection, age classifier, nudity identification, face detection </a:t>
            </a:r>
            <a:r>
              <a:rPr lang="en-GB" dirty="0"/>
              <a:t>&amp; </a:t>
            </a:r>
            <a:r>
              <a:rPr lang="en-GB" dirty="0" smtClean="0"/>
              <a:t>people head-counting, </a:t>
            </a:r>
            <a:r>
              <a:rPr lang="is-IS" dirty="0" smtClean="0"/>
              <a:t>red </a:t>
            </a:r>
            <a:r>
              <a:rPr lang="is-IS" dirty="0"/>
              <a:t>eyes </a:t>
            </a:r>
            <a:r>
              <a:rPr lang="is-IS" dirty="0" smtClean="0"/>
              <a:t>detection as well as </a:t>
            </a:r>
            <a:r>
              <a:rPr lang="en-GB" dirty="0" smtClean="0"/>
              <a:t>unshaved faces:</a:t>
            </a:r>
            <a:endParaRPr lang="en-GB" dirty="0"/>
          </a:p>
          <a:p>
            <a:pPr lvl="1"/>
            <a:r>
              <a:rPr lang="en-US" dirty="0">
                <a:hlinkClick r:id="rId3"/>
              </a:rPr>
              <a:t>http://doi.org/10.1007/978-3-642-38559-9_18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http://doi.org/10.1007/s11042-014-2114-z</a:t>
            </a:r>
            <a:endParaRPr lang="en-US" dirty="0"/>
          </a:p>
          <a:p>
            <a:r>
              <a:rPr lang="en-US" dirty="0" smtClean="0"/>
              <a:t>Profile/en face classification: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doi.org/10.1007/978-3-642-21512-4_17</a:t>
            </a:r>
            <a:endParaRPr lang="en-GB" dirty="0" smtClean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147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upa 5"/>
          <p:cNvGrpSpPr/>
          <p:nvPr/>
        </p:nvGrpSpPr>
        <p:grpSpPr>
          <a:xfrm>
            <a:off x="683568" y="4687146"/>
            <a:ext cx="8012757" cy="2170854"/>
            <a:chOff x="683568" y="1196752"/>
            <a:chExt cx="8012757" cy="2170854"/>
          </a:xfrm>
        </p:grpSpPr>
        <p:pic>
          <p:nvPicPr>
            <p:cNvPr id="4915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63888" y="2564904"/>
              <a:ext cx="2161728" cy="802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915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3568" y="1628800"/>
              <a:ext cx="3691111" cy="1068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9158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 t="5559"/>
            <a:stretch>
              <a:fillRect/>
            </a:stretch>
          </p:blipFill>
          <p:spPr bwMode="auto">
            <a:xfrm>
              <a:off x="4572000" y="1196752"/>
              <a:ext cx="4124325" cy="1223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6" name="Grupa 15"/>
          <p:cNvGrpSpPr/>
          <p:nvPr/>
        </p:nvGrpSpPr>
        <p:grpSpPr>
          <a:xfrm>
            <a:off x="539552" y="2901223"/>
            <a:ext cx="7952028" cy="1055555"/>
            <a:chOff x="2163970" y="819518"/>
            <a:chExt cx="7952028" cy="1055555"/>
          </a:xfrm>
        </p:grpSpPr>
        <p:sp>
          <p:nvSpPr>
            <p:cNvPr id="17" name="Prostokąt 16"/>
            <p:cNvSpPr/>
            <p:nvPr/>
          </p:nvSpPr>
          <p:spPr>
            <a:xfrm>
              <a:off x="2163970" y="819518"/>
              <a:ext cx="7952028" cy="105555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Prostokąt 17"/>
            <p:cNvSpPr/>
            <p:nvPr/>
          </p:nvSpPr>
          <p:spPr>
            <a:xfrm>
              <a:off x="2379994" y="819518"/>
              <a:ext cx="7632848" cy="1055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70688" rIns="0" bIns="170688" numCol="1" spcCol="1270" anchor="t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dirty="0" smtClean="0">
                  <a:effectLst>
                    <a:outerShdw blurRad="50800" dist="50800" dir="2700000" algn="tl" rotWithShape="0">
                      <a:srgbClr val="000000">
                        <a:alpha val="43137"/>
                      </a:srgbClr>
                    </a:outerShdw>
                  </a:effectLst>
                </a:rPr>
                <a:t>Thank you for your attention!</a:t>
              </a:r>
              <a:endParaRPr lang="en-GB" sz="3600" kern="1200" dirty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88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IMCOP?</a:t>
            </a:r>
            <a:endParaRPr lang="en-GB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4177144"/>
              </p:ext>
            </p:extLst>
          </p:nvPr>
        </p:nvGraphicFramePr>
        <p:xfrm>
          <a:off x="304800" y="1249288"/>
          <a:ext cx="8686800" cy="5608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771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System Architecture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2155308"/>
              </p:ext>
            </p:extLst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69016" y="3421101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3421101"/>
            <a:ext cx="2609841" cy="792087"/>
          </a:xfrm>
          <a:prstGeom prst="rect">
            <a:avLst/>
          </a:prstGeom>
        </p:spPr>
      </p:pic>
      <p:sp>
        <p:nvSpPr>
          <p:cNvPr id="10" name="PoleTekstowe 9"/>
          <p:cNvSpPr txBox="1"/>
          <p:nvPr/>
        </p:nvSpPr>
        <p:spPr>
          <a:xfrm>
            <a:off x="3131840" y="1772816"/>
            <a:ext cx="3024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tx2"/>
                </a:solidFill>
              </a:rPr>
              <a:t>Images</a:t>
            </a:r>
            <a:endParaRPr lang="en-GB" sz="3000" dirty="0">
              <a:solidFill>
                <a:schemeClr val="tx2"/>
              </a:solidFill>
            </a:endParaRPr>
          </a:p>
        </p:txBody>
      </p:sp>
      <p:sp>
        <p:nvSpPr>
          <p:cNvPr id="11" name="PoleTekstowe 10"/>
          <p:cNvSpPr txBox="1"/>
          <p:nvPr/>
        </p:nvSpPr>
        <p:spPr>
          <a:xfrm>
            <a:off x="3131840" y="5251266"/>
            <a:ext cx="3024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tx2"/>
                </a:solidFill>
              </a:rPr>
              <a:t>Tags</a:t>
            </a:r>
            <a:endParaRPr lang="en-GB" sz="3000" dirty="0">
              <a:solidFill>
                <a:schemeClr val="tx2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684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6571456" cy="838200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Face Detection &amp; People </a:t>
            </a:r>
            <a:r>
              <a:rPr lang="en-GB" sz="2800" dirty="0" smtClean="0"/>
              <a:t>Head-counting</a:t>
            </a:r>
            <a:endParaRPr lang="en-GB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Counting # of en-face faces in image</a:t>
            </a:r>
          </a:p>
          <a:p>
            <a:r>
              <a:rPr lang="en-GB" dirty="0" smtClean="0"/>
              <a:t>Based on Haar cascade</a:t>
            </a:r>
          </a:p>
          <a:p>
            <a:r>
              <a:rPr lang="en-GB" dirty="0" smtClean="0"/>
              <a:t>Output: people count</a:t>
            </a:r>
          </a:p>
          <a:p>
            <a:r>
              <a:rPr lang="en-GB" dirty="0" smtClean="0"/>
              <a:t>Service status: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launched</a:t>
            </a:r>
          </a:p>
          <a:p>
            <a:r>
              <a:rPr lang="en-GB" dirty="0" smtClean="0"/>
              <a:t>“Talking heads” scenes recognition </a:t>
            </a: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planned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GB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2" descr="https://www.skybiometry.com/Content/Slideshow/facedetec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400896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863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Face Recognition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Extra requirement: pattern database </a:t>
            </a:r>
            <a:endParaRPr lang="en-GB" dirty="0"/>
          </a:p>
          <a:p>
            <a:r>
              <a:rPr lang="en-GB" dirty="0" smtClean="0"/>
              <a:t>Output: recognised pattern</a:t>
            </a:r>
            <a:endParaRPr lang="en-GB" dirty="0"/>
          </a:p>
          <a:p>
            <a:r>
              <a:rPr lang="en-GB" dirty="0"/>
              <a:t>Service status</a:t>
            </a:r>
            <a:r>
              <a:rPr lang="en-GB" dirty="0" smtClean="0"/>
              <a:t>: (nearly)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launched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512775"/>
            <a:ext cx="4038600" cy="2700813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4696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6571456" cy="83820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Text Detection and Recognition</a:t>
            </a:r>
            <a:endParaRPr lang="en-GB" sz="3200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278078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Symbol zastępczy zawartości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Text: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Detection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Recognition (OCR)</a:t>
            </a:r>
          </a:p>
          <a:p>
            <a:r>
              <a:rPr lang="en-GB" dirty="0" smtClean="0"/>
              <a:t>Output: recognised text</a:t>
            </a:r>
          </a:p>
          <a:p>
            <a:r>
              <a:rPr lang="en-GB" dirty="0" smtClean="0"/>
              <a:t>Service status: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launched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9522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6571456" cy="83820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Logo Detection and Recognition</a:t>
            </a:r>
            <a:endParaRPr lang="en-GB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Extra requirement: </a:t>
            </a:r>
            <a:r>
              <a:rPr lang="en-GB" dirty="0" smtClean="0"/>
              <a:t>logo pattern </a:t>
            </a:r>
            <a:r>
              <a:rPr lang="en-GB" dirty="0"/>
              <a:t>database </a:t>
            </a:r>
          </a:p>
          <a:p>
            <a:r>
              <a:rPr lang="en-GB" dirty="0" smtClean="0"/>
              <a:t>Logo:</a:t>
            </a:r>
            <a:endParaRPr lang="en-GB" dirty="0"/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Detection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Recognition</a:t>
            </a:r>
            <a:endParaRPr lang="en-GB" dirty="0"/>
          </a:p>
          <a:p>
            <a:r>
              <a:rPr lang="en-GB" dirty="0"/>
              <a:t>Output: recognised </a:t>
            </a:r>
            <a:r>
              <a:rPr lang="en-GB" dirty="0" smtClean="0"/>
              <a:t>logo pattern</a:t>
            </a:r>
          </a:p>
          <a:p>
            <a:r>
              <a:rPr lang="en-GB" dirty="0" smtClean="0"/>
              <a:t>Service </a:t>
            </a:r>
            <a:r>
              <a:rPr lang="en-GB" dirty="0"/>
              <a:t>status: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launched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3017423"/>
            <a:ext cx="4038600" cy="16915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21225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24432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rojectOverviewPresentation">
  <a:themeElements>
    <a:clrScheme name="Niestandardowe 1">
      <a:dk1>
        <a:srgbClr val="000000"/>
      </a:dk1>
      <a:lt1>
        <a:srgbClr val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0432FF"/>
      </a:hlink>
      <a:folHlink>
        <a:srgbClr val="969696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perspectiveFront" fov="6000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JhengHei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PMingLiu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inorFont>
    </a:fontScheme>
    <a:fmtScheme name="Office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40000">
              <a:schemeClr val="phClr">
                <a:shade val="70000"/>
                <a:satMod val="145000"/>
              </a:schemeClr>
            </a:gs>
            <a:gs pos="100000">
              <a:schemeClr val="phClr">
                <a:tint val="85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JhengHei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PMingLiu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inorFont>
    </a:fontScheme>
    <a:fmtScheme name="Office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40000">
              <a:schemeClr val="phClr">
                <a:shade val="70000"/>
                <a:satMod val="145000"/>
              </a:schemeClr>
            </a:gs>
            <a:gs pos="100000">
              <a:schemeClr val="phClr">
                <a:tint val="85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72B2C4B-BB34-4F8F-B800-39197E57EF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ProjectOverviewPresentation</Template>
  <TotalTime>0</TotalTime>
  <Words>1139</Words>
  <Application>Microsoft Macintosh PowerPoint</Application>
  <PresentationFormat>Pokaz na ekranie (4:3)</PresentationFormat>
  <Paragraphs>256</Paragraphs>
  <Slides>31</Slides>
  <Notes>8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7" baseType="lpstr">
      <vt:lpstr>Calibri</vt:lpstr>
      <vt:lpstr>Franklin Gothic Book</vt:lpstr>
      <vt:lpstr>Franklin Gothic Medium</vt:lpstr>
      <vt:lpstr>Wingdings 2</vt:lpstr>
      <vt:lpstr>ProjectOverviewPresentation</vt:lpstr>
      <vt:lpstr>CorelDRAW CMX</vt:lpstr>
      <vt:lpstr>Automatic labelling of images from the VIME Flickr Group</vt:lpstr>
      <vt:lpstr>Need for more Flickr Machine Tags</vt:lpstr>
      <vt:lpstr>IMCOP SYSTEM</vt:lpstr>
      <vt:lpstr>WHAT Is IMCOP?</vt:lpstr>
      <vt:lpstr>System Architecture</vt:lpstr>
      <vt:lpstr>Face Detection &amp; People Head-counting</vt:lpstr>
      <vt:lpstr>Face Recognition</vt:lpstr>
      <vt:lpstr>Text Detection and Recognition</vt:lpstr>
      <vt:lpstr>Logo Detection and Recognition</vt:lpstr>
      <vt:lpstr>Watermarks Detection/Recognition</vt:lpstr>
      <vt:lpstr>Dominant Colour of Clothes (Dresses)</vt:lpstr>
      <vt:lpstr>Near-Duplicates (Image Similarity)</vt:lpstr>
      <vt:lpstr>Bokeh Effect Detector</vt:lpstr>
      <vt:lpstr>Profile/En face Classification</vt:lpstr>
      <vt:lpstr>Smile Detection</vt:lpstr>
      <vt:lpstr>Unshaved Faces</vt:lpstr>
      <vt:lpstr>Red Eyes Detection</vt:lpstr>
      <vt:lpstr>Nudity Identification</vt:lpstr>
      <vt:lpstr>MOAVI Image Quality Indicators</vt:lpstr>
      <vt:lpstr>Dominant Colour Counter</vt:lpstr>
      <vt:lpstr>Landmark Object Recognition</vt:lpstr>
      <vt:lpstr>Sky(line) detection</vt:lpstr>
      <vt:lpstr>Emotion Detection</vt:lpstr>
      <vt:lpstr>Age Classifier</vt:lpstr>
      <vt:lpstr>Indoor/Outdoor</vt:lpstr>
      <vt:lpstr>Day/Night</vt:lpstr>
      <vt:lpstr>Proceeding until June 2016</vt:lpstr>
      <vt:lpstr>Proceeding after June 2016</vt:lpstr>
      <vt:lpstr>References</vt:lpstr>
      <vt:lpstr>References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2013-02-19T21:50:39Z</dcterms:created>
  <dcterms:modified xsi:type="dcterms:W3CDTF">2016-03-02T00:27:02Z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TC100851999990</vt:lpwstr>
  </property>
</Properties>
</file>