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9" r:id="rId6"/>
    <p:sldId id="271" r:id="rId7"/>
    <p:sldId id="276" r:id="rId8"/>
    <p:sldId id="277" r:id="rId9"/>
    <p:sldId id="278" r:id="rId10"/>
    <p:sldId id="280" r:id="rId11"/>
    <p:sldId id="279" r:id="rId12"/>
    <p:sldId id="270" r:id="rId13"/>
    <p:sldId id="285" r:id="rId14"/>
    <p:sldId id="286" r:id="rId15"/>
    <p:sldId id="281" r:id="rId16"/>
    <p:sldId id="28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2" autoAdjust="0"/>
    <p:restoredTop sz="95401" autoAdjust="0"/>
  </p:normalViewPr>
  <p:slideViewPr>
    <p:cSldViewPr snapToGrid="0">
      <p:cViewPr varScale="1">
        <p:scale>
          <a:sx n="71" d="100"/>
          <a:sy n="71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vigier-t2\Documents\MATLAB\exp_1504_Pair_Comp_HDvsUHD_v1\101_Analyse_Toinon\resulta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Pourcentage of UHD</a:t>
            </a:r>
            <a:r>
              <a:rPr lang="fr-FR" baseline="0"/>
              <a:t> preference for each source</a:t>
            </a:r>
            <a:endParaRPr lang="fr-FR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lanczos!$A$2:$A$70</c:f>
              <c:numCache>
                <c:formatCode>General</c:formatCode>
                <c:ptCount val="6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</c:numCache>
            </c:numRef>
          </c:cat>
          <c:val>
            <c:numRef>
              <c:f>lanczos!$T$2:$T$70</c:f>
              <c:numCache>
                <c:formatCode>General</c:formatCode>
                <c:ptCount val="69"/>
                <c:pt idx="0">
                  <c:v>0.57500000000000007</c:v>
                </c:pt>
                <c:pt idx="1">
                  <c:v>0.47500000000000003</c:v>
                </c:pt>
                <c:pt idx="2">
                  <c:v>0.85000000000000009</c:v>
                </c:pt>
                <c:pt idx="3">
                  <c:v>0.47500000000000003</c:v>
                </c:pt>
                <c:pt idx="4">
                  <c:v>0.72500000000000009</c:v>
                </c:pt>
                <c:pt idx="5">
                  <c:v>0.57500000000000007</c:v>
                </c:pt>
                <c:pt idx="6">
                  <c:v>0.4</c:v>
                </c:pt>
                <c:pt idx="7">
                  <c:v>0.55000000000000004</c:v>
                </c:pt>
                <c:pt idx="8">
                  <c:v>0.60000000000000009</c:v>
                </c:pt>
                <c:pt idx="9">
                  <c:v>0.57500000000000007</c:v>
                </c:pt>
                <c:pt idx="10">
                  <c:v>0.45</c:v>
                </c:pt>
                <c:pt idx="11">
                  <c:v>0.60000000000000009</c:v>
                </c:pt>
                <c:pt idx="12">
                  <c:v>0.57500000000000007</c:v>
                </c:pt>
                <c:pt idx="13">
                  <c:v>0.72500000000000009</c:v>
                </c:pt>
                <c:pt idx="14">
                  <c:v>0.47500000000000003</c:v>
                </c:pt>
                <c:pt idx="15">
                  <c:v>0.5</c:v>
                </c:pt>
                <c:pt idx="16">
                  <c:v>0.60000000000000009</c:v>
                </c:pt>
                <c:pt idx="17">
                  <c:v>0.55000000000000004</c:v>
                </c:pt>
                <c:pt idx="18">
                  <c:v>0.70000000000000007</c:v>
                </c:pt>
                <c:pt idx="19">
                  <c:v>0.4250000000000001</c:v>
                </c:pt>
                <c:pt idx="20">
                  <c:v>0.67500000000000016</c:v>
                </c:pt>
                <c:pt idx="21">
                  <c:v>0.52500000000000002</c:v>
                </c:pt>
                <c:pt idx="22">
                  <c:v>0.60000000000000009</c:v>
                </c:pt>
                <c:pt idx="23">
                  <c:v>0.45</c:v>
                </c:pt>
                <c:pt idx="24">
                  <c:v>0.67500000000000016</c:v>
                </c:pt>
                <c:pt idx="25">
                  <c:v>0.62500000000000011</c:v>
                </c:pt>
                <c:pt idx="26">
                  <c:v>0.5</c:v>
                </c:pt>
                <c:pt idx="27">
                  <c:v>0.57500000000000007</c:v>
                </c:pt>
                <c:pt idx="28">
                  <c:v>0.47500000000000003</c:v>
                </c:pt>
                <c:pt idx="29">
                  <c:v>0.5</c:v>
                </c:pt>
                <c:pt idx="30">
                  <c:v>0.37500000000000006</c:v>
                </c:pt>
                <c:pt idx="31">
                  <c:v>0.5</c:v>
                </c:pt>
                <c:pt idx="32">
                  <c:v>0.4250000000000001</c:v>
                </c:pt>
                <c:pt idx="33">
                  <c:v>0.77500000000000013</c:v>
                </c:pt>
                <c:pt idx="34">
                  <c:v>0.37500000000000006</c:v>
                </c:pt>
                <c:pt idx="35">
                  <c:v>0.57500000000000007</c:v>
                </c:pt>
                <c:pt idx="36">
                  <c:v>0.4250000000000001</c:v>
                </c:pt>
                <c:pt idx="37">
                  <c:v>0.5</c:v>
                </c:pt>
                <c:pt idx="38">
                  <c:v>0.60000000000000009</c:v>
                </c:pt>
                <c:pt idx="39">
                  <c:v>0.47500000000000003</c:v>
                </c:pt>
                <c:pt idx="40">
                  <c:v>0.65000000000000013</c:v>
                </c:pt>
                <c:pt idx="41">
                  <c:v>0.55000000000000004</c:v>
                </c:pt>
                <c:pt idx="42">
                  <c:v>0.52500000000000002</c:v>
                </c:pt>
                <c:pt idx="43">
                  <c:v>0.52500000000000002</c:v>
                </c:pt>
                <c:pt idx="44">
                  <c:v>0.8</c:v>
                </c:pt>
                <c:pt idx="45">
                  <c:v>0.60000000000000009</c:v>
                </c:pt>
                <c:pt idx="46">
                  <c:v>0.60000000000000009</c:v>
                </c:pt>
                <c:pt idx="47">
                  <c:v>0.70000000000000007</c:v>
                </c:pt>
                <c:pt idx="48">
                  <c:v>0.57500000000000007</c:v>
                </c:pt>
                <c:pt idx="49">
                  <c:v>0.75000000000000011</c:v>
                </c:pt>
                <c:pt idx="50">
                  <c:v>0.70000000000000007</c:v>
                </c:pt>
                <c:pt idx="51">
                  <c:v>0.57500000000000007</c:v>
                </c:pt>
                <c:pt idx="52">
                  <c:v>0.65000000000000013</c:v>
                </c:pt>
                <c:pt idx="53">
                  <c:v>0.60000000000000009</c:v>
                </c:pt>
                <c:pt idx="54">
                  <c:v>0.4250000000000001</c:v>
                </c:pt>
                <c:pt idx="55">
                  <c:v>0.35000000000000003</c:v>
                </c:pt>
                <c:pt idx="56">
                  <c:v>0.4</c:v>
                </c:pt>
                <c:pt idx="57">
                  <c:v>0.62500000000000011</c:v>
                </c:pt>
                <c:pt idx="58">
                  <c:v>0.60000000000000009</c:v>
                </c:pt>
                <c:pt idx="59">
                  <c:v>0.65000000000000013</c:v>
                </c:pt>
                <c:pt idx="60">
                  <c:v>0.60000000000000009</c:v>
                </c:pt>
                <c:pt idx="61">
                  <c:v>0.67500000000000016</c:v>
                </c:pt>
                <c:pt idx="62">
                  <c:v>0.57500000000000007</c:v>
                </c:pt>
                <c:pt idx="63">
                  <c:v>0.60000000000000009</c:v>
                </c:pt>
                <c:pt idx="64">
                  <c:v>0.4250000000000001</c:v>
                </c:pt>
                <c:pt idx="65">
                  <c:v>0.67500000000000016</c:v>
                </c:pt>
                <c:pt idx="66">
                  <c:v>0.70000000000000007</c:v>
                </c:pt>
                <c:pt idx="67">
                  <c:v>0.52500000000000002</c:v>
                </c:pt>
                <c:pt idx="68">
                  <c:v>0.77500000000000013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13-4FC5-A456-A9FF80D4F25F}"/>
            </c:ext>
          </c:extLst>
        </c:ser>
        <c:dLbls/>
        <c:axId val="217096192"/>
        <c:axId val="217098112"/>
      </c:barChart>
      <c:lineChart>
        <c:grouping val="standard"/>
        <c:ser>
          <c:idx val="1"/>
          <c:order val="1"/>
          <c:tx>
            <c:v>pref UHD &gt; 50%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lanczos!$AS$2:$AS$70</c:f>
              <c:numCache>
                <c:formatCode>0%</c:formatCode>
                <c:ptCount val="69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13-4FC5-A456-A9FF80D4F25F}"/>
            </c:ext>
          </c:extLst>
        </c:ser>
        <c:ser>
          <c:idx val="2"/>
          <c:order val="2"/>
          <c:tx>
            <c:v>Pref UHD significant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lanczos!$AT$2:$AT$70</c:f>
              <c:numCache>
                <c:formatCode>0.00%</c:formatCode>
                <c:ptCount val="69"/>
                <c:pt idx="0">
                  <c:v>0.67500000000000016</c:v>
                </c:pt>
                <c:pt idx="1">
                  <c:v>0.67500000000000016</c:v>
                </c:pt>
                <c:pt idx="2">
                  <c:v>0.67500000000000016</c:v>
                </c:pt>
                <c:pt idx="3">
                  <c:v>0.67500000000000016</c:v>
                </c:pt>
                <c:pt idx="4">
                  <c:v>0.67500000000000016</c:v>
                </c:pt>
                <c:pt idx="5">
                  <c:v>0.67500000000000016</c:v>
                </c:pt>
                <c:pt idx="6">
                  <c:v>0.67500000000000016</c:v>
                </c:pt>
                <c:pt idx="7">
                  <c:v>0.67500000000000016</c:v>
                </c:pt>
                <c:pt idx="8">
                  <c:v>0.67500000000000016</c:v>
                </c:pt>
                <c:pt idx="9">
                  <c:v>0.67500000000000016</c:v>
                </c:pt>
                <c:pt idx="10">
                  <c:v>0.67500000000000016</c:v>
                </c:pt>
                <c:pt idx="11">
                  <c:v>0.67500000000000016</c:v>
                </c:pt>
                <c:pt idx="12">
                  <c:v>0.67500000000000016</c:v>
                </c:pt>
                <c:pt idx="13">
                  <c:v>0.67500000000000016</c:v>
                </c:pt>
                <c:pt idx="14">
                  <c:v>0.67500000000000016</c:v>
                </c:pt>
                <c:pt idx="15">
                  <c:v>0.67500000000000016</c:v>
                </c:pt>
                <c:pt idx="16">
                  <c:v>0.67500000000000016</c:v>
                </c:pt>
                <c:pt idx="17">
                  <c:v>0.67500000000000016</c:v>
                </c:pt>
                <c:pt idx="18">
                  <c:v>0.67500000000000016</c:v>
                </c:pt>
                <c:pt idx="19">
                  <c:v>0.67500000000000016</c:v>
                </c:pt>
                <c:pt idx="20">
                  <c:v>0.67500000000000016</c:v>
                </c:pt>
                <c:pt idx="21">
                  <c:v>0.67500000000000016</c:v>
                </c:pt>
                <c:pt idx="22">
                  <c:v>0.67500000000000016</c:v>
                </c:pt>
                <c:pt idx="23">
                  <c:v>0.67500000000000016</c:v>
                </c:pt>
                <c:pt idx="24">
                  <c:v>0.67500000000000016</c:v>
                </c:pt>
                <c:pt idx="25">
                  <c:v>0.67500000000000016</c:v>
                </c:pt>
                <c:pt idx="26">
                  <c:v>0.67500000000000016</c:v>
                </c:pt>
                <c:pt idx="27">
                  <c:v>0.67500000000000016</c:v>
                </c:pt>
                <c:pt idx="28">
                  <c:v>0.67500000000000016</c:v>
                </c:pt>
                <c:pt idx="29">
                  <c:v>0.67500000000000016</c:v>
                </c:pt>
                <c:pt idx="30">
                  <c:v>0.67500000000000016</c:v>
                </c:pt>
                <c:pt idx="31">
                  <c:v>0.67500000000000016</c:v>
                </c:pt>
                <c:pt idx="32">
                  <c:v>0.67500000000000016</c:v>
                </c:pt>
                <c:pt idx="33">
                  <c:v>0.67500000000000016</c:v>
                </c:pt>
                <c:pt idx="34">
                  <c:v>0.67500000000000016</c:v>
                </c:pt>
                <c:pt idx="35">
                  <c:v>0.67500000000000016</c:v>
                </c:pt>
                <c:pt idx="36">
                  <c:v>0.67500000000000016</c:v>
                </c:pt>
                <c:pt idx="37">
                  <c:v>0.67500000000000016</c:v>
                </c:pt>
                <c:pt idx="38">
                  <c:v>0.67500000000000016</c:v>
                </c:pt>
                <c:pt idx="39">
                  <c:v>0.67500000000000016</c:v>
                </c:pt>
                <c:pt idx="40">
                  <c:v>0.67500000000000016</c:v>
                </c:pt>
                <c:pt idx="41">
                  <c:v>0.67500000000000016</c:v>
                </c:pt>
                <c:pt idx="42">
                  <c:v>0.67500000000000016</c:v>
                </c:pt>
                <c:pt idx="43">
                  <c:v>0.67500000000000016</c:v>
                </c:pt>
                <c:pt idx="44">
                  <c:v>0.67500000000000016</c:v>
                </c:pt>
                <c:pt idx="45">
                  <c:v>0.67500000000000016</c:v>
                </c:pt>
                <c:pt idx="46">
                  <c:v>0.67500000000000016</c:v>
                </c:pt>
                <c:pt idx="47">
                  <c:v>0.67500000000000016</c:v>
                </c:pt>
                <c:pt idx="48">
                  <c:v>0.67500000000000016</c:v>
                </c:pt>
                <c:pt idx="49">
                  <c:v>0.67500000000000016</c:v>
                </c:pt>
                <c:pt idx="50">
                  <c:v>0.67500000000000016</c:v>
                </c:pt>
                <c:pt idx="51">
                  <c:v>0.67500000000000016</c:v>
                </c:pt>
                <c:pt idx="52">
                  <c:v>0.67500000000000016</c:v>
                </c:pt>
                <c:pt idx="53">
                  <c:v>0.67500000000000016</c:v>
                </c:pt>
                <c:pt idx="54">
                  <c:v>0.67500000000000016</c:v>
                </c:pt>
                <c:pt idx="55">
                  <c:v>0.67500000000000016</c:v>
                </c:pt>
                <c:pt idx="56">
                  <c:v>0.67500000000000016</c:v>
                </c:pt>
                <c:pt idx="57">
                  <c:v>0.67500000000000016</c:v>
                </c:pt>
                <c:pt idx="58">
                  <c:v>0.67500000000000016</c:v>
                </c:pt>
                <c:pt idx="59">
                  <c:v>0.67500000000000016</c:v>
                </c:pt>
                <c:pt idx="60">
                  <c:v>0.67500000000000016</c:v>
                </c:pt>
                <c:pt idx="61">
                  <c:v>0.67500000000000016</c:v>
                </c:pt>
                <c:pt idx="62">
                  <c:v>0.67500000000000016</c:v>
                </c:pt>
                <c:pt idx="63">
                  <c:v>0.67500000000000016</c:v>
                </c:pt>
                <c:pt idx="64">
                  <c:v>0.67500000000000016</c:v>
                </c:pt>
                <c:pt idx="65">
                  <c:v>0.67500000000000016</c:v>
                </c:pt>
                <c:pt idx="66">
                  <c:v>0.67500000000000016</c:v>
                </c:pt>
                <c:pt idx="67">
                  <c:v>0.67500000000000016</c:v>
                </c:pt>
                <c:pt idx="68">
                  <c:v>0.67500000000000016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13-4FC5-A456-A9FF80D4F25F}"/>
            </c:ext>
          </c:extLst>
        </c:ser>
        <c:dLbls/>
        <c:marker val="1"/>
        <c:axId val="217096192"/>
        <c:axId val="217098112"/>
      </c:lineChart>
      <c:catAx>
        <c:axId val="2170961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7098112"/>
        <c:crosses val="autoZero"/>
        <c:auto val="1"/>
        <c:lblAlgn val="ctr"/>
        <c:lblOffset val="100"/>
      </c:catAx>
      <c:valAx>
        <c:axId val="2170981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7096192"/>
        <c:crosses val="autoZero"/>
        <c:crossBetween val="between"/>
      </c:valAx>
      <c:spPr>
        <a:noFill/>
        <a:ln>
          <a:solidFill>
            <a:schemeClr val="tx1">
              <a:alpha val="97000"/>
            </a:schemeClr>
          </a:solidFill>
        </a:ln>
        <a:effectLst/>
      </c:spPr>
    </c:plotArea>
    <c:legend>
      <c:legendPos val="r"/>
      <c:legendEntry>
        <c:idx val="0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791711438754724"/>
          <c:y val="9.5272601830632311E-2"/>
          <c:w val="0.74141356491512367"/>
          <c:h val="0.74315715472446253"/>
        </c:manualLayout>
      </c:layout>
      <c:scatterChart>
        <c:scatterStyle val="lineMarker"/>
        <c:ser>
          <c:idx val="0"/>
          <c:order val="0"/>
          <c:tx>
            <c:v>non-significant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(lanczos!$AP$2:$AP$3,lanczos!$AP$5,lanczos!$AP$7:$AP$14,lanczos!$AP$16:$AP$19,lanczos!$AP$21,lanczos!$AP$23:$AP$25,lanczos!$AP$27:$AP$34,lanczos!$AP$36:$AP$45,lanczos!$AP$47:$AP$48,lanczos!$AP$50,lanczos!$AP$53:$AP$62,lanczos!$AP$64:$AP$66,lanczos!$AP$69)</c:f>
              <c:numCache>
                <c:formatCode>General</c:formatCode>
                <c:ptCount val="54"/>
                <c:pt idx="0">
                  <c:v>4.4019000000000004</c:v>
                </c:pt>
                <c:pt idx="1">
                  <c:v>6.1044999999999989</c:v>
                </c:pt>
                <c:pt idx="2">
                  <c:v>2.1501999999999999</c:v>
                </c:pt>
                <c:pt idx="3">
                  <c:v>1.5717999999999999</c:v>
                </c:pt>
                <c:pt idx="4">
                  <c:v>1.9685999999999999</c:v>
                </c:pt>
                <c:pt idx="5">
                  <c:v>2.5419</c:v>
                </c:pt>
                <c:pt idx="6">
                  <c:v>2.9087000000000001</c:v>
                </c:pt>
                <c:pt idx="7">
                  <c:v>1.2423999999999997</c:v>
                </c:pt>
                <c:pt idx="8">
                  <c:v>3.8907999999999996</c:v>
                </c:pt>
                <c:pt idx="9">
                  <c:v>2.1707000000000001</c:v>
                </c:pt>
                <c:pt idx="10">
                  <c:v>1.7277999999999998</c:v>
                </c:pt>
                <c:pt idx="11">
                  <c:v>3.6097999999999999</c:v>
                </c:pt>
                <c:pt idx="12">
                  <c:v>2.7824</c:v>
                </c:pt>
                <c:pt idx="13">
                  <c:v>5.9713000000000012</c:v>
                </c:pt>
                <c:pt idx="14">
                  <c:v>3.6507999999999998</c:v>
                </c:pt>
                <c:pt idx="15">
                  <c:v>2.2606000000000002</c:v>
                </c:pt>
                <c:pt idx="16">
                  <c:v>3.9897999999999998</c:v>
                </c:pt>
                <c:pt idx="17">
                  <c:v>6.5366000000000009</c:v>
                </c:pt>
                <c:pt idx="18">
                  <c:v>9.4765000000000033</c:v>
                </c:pt>
                <c:pt idx="19">
                  <c:v>3.0688</c:v>
                </c:pt>
                <c:pt idx="20">
                  <c:v>1.2393999999999998</c:v>
                </c:pt>
                <c:pt idx="21">
                  <c:v>0.76140000000000008</c:v>
                </c:pt>
                <c:pt idx="22">
                  <c:v>1.0466</c:v>
                </c:pt>
                <c:pt idx="23">
                  <c:v>0.32590000000000008</c:v>
                </c:pt>
                <c:pt idx="24">
                  <c:v>2.8108999999999997</c:v>
                </c:pt>
                <c:pt idx="25">
                  <c:v>5.1456</c:v>
                </c:pt>
                <c:pt idx="26">
                  <c:v>2.5560999999999994</c:v>
                </c:pt>
                <c:pt idx="27">
                  <c:v>5.0983999999999998</c:v>
                </c:pt>
                <c:pt idx="28">
                  <c:v>5.3844999999999992</c:v>
                </c:pt>
                <c:pt idx="29">
                  <c:v>6.2237</c:v>
                </c:pt>
                <c:pt idx="30">
                  <c:v>8.2160999999999991</c:v>
                </c:pt>
                <c:pt idx="31">
                  <c:v>0.8711000000000001</c:v>
                </c:pt>
                <c:pt idx="32">
                  <c:v>2.9766999999999997</c:v>
                </c:pt>
                <c:pt idx="33">
                  <c:v>6.1449999999999987</c:v>
                </c:pt>
                <c:pt idx="34">
                  <c:v>6.9036000000000008</c:v>
                </c:pt>
                <c:pt idx="35">
                  <c:v>3.2995999999999999</c:v>
                </c:pt>
                <c:pt idx="36">
                  <c:v>4.6402000000000001</c:v>
                </c:pt>
                <c:pt idx="37">
                  <c:v>0.96919999999999995</c:v>
                </c:pt>
                <c:pt idx="38">
                  <c:v>1.6194999999999997</c:v>
                </c:pt>
                <c:pt idx="39">
                  <c:v>2.4437000000000002</c:v>
                </c:pt>
                <c:pt idx="40">
                  <c:v>1.1786000000000001</c:v>
                </c:pt>
                <c:pt idx="41">
                  <c:v>1.1302000000000001</c:v>
                </c:pt>
                <c:pt idx="42">
                  <c:v>1.6778999999999997</c:v>
                </c:pt>
                <c:pt idx="43">
                  <c:v>1.6440999999999999</c:v>
                </c:pt>
                <c:pt idx="44">
                  <c:v>1.4681999999999997</c:v>
                </c:pt>
                <c:pt idx="45">
                  <c:v>1.7252999999999998</c:v>
                </c:pt>
                <c:pt idx="46">
                  <c:v>1.6107</c:v>
                </c:pt>
                <c:pt idx="47">
                  <c:v>0.95390000000000008</c:v>
                </c:pt>
                <c:pt idx="48">
                  <c:v>2.3628999999999993</c:v>
                </c:pt>
                <c:pt idx="49">
                  <c:v>2.6415999999999999</c:v>
                </c:pt>
                <c:pt idx="50">
                  <c:v>1.6300000000000001</c:v>
                </c:pt>
                <c:pt idx="51">
                  <c:v>1.0207999999999997</c:v>
                </c:pt>
                <c:pt idx="52">
                  <c:v>1.6279999999999997</c:v>
                </c:pt>
                <c:pt idx="53">
                  <c:v>7.1327999999999996</c:v>
                </c:pt>
              </c:numCache>
            </c:numRef>
          </c:xVal>
          <c:yVal>
            <c:numRef>
              <c:f>(lanczos!$T$2:$T$3,lanczos!$T$5,lanczos!$T$7:$T$14,lanczos!$T$16:$T$19,lanczos!$T$21,lanczos!$T$23:$T$25,lanczos!$T$27:$T$34,lanczos!$T$36:$T$45,lanczos!$T$47:$T$48,lanczos!$T$50,lanczos!$T$53:$T$62,lanczos!$T$64:$T$66,lanczos!$T$69)</c:f>
              <c:numCache>
                <c:formatCode>0.00%</c:formatCode>
                <c:ptCount val="54"/>
                <c:pt idx="0">
                  <c:v>0.57500000000000007</c:v>
                </c:pt>
                <c:pt idx="1">
                  <c:v>0.47500000000000003</c:v>
                </c:pt>
                <c:pt idx="2">
                  <c:v>0.47500000000000003</c:v>
                </c:pt>
                <c:pt idx="3">
                  <c:v>0.57500000000000007</c:v>
                </c:pt>
                <c:pt idx="4">
                  <c:v>0.4</c:v>
                </c:pt>
                <c:pt idx="5">
                  <c:v>0.55000000000000004</c:v>
                </c:pt>
                <c:pt idx="6">
                  <c:v>0.60000000000000009</c:v>
                </c:pt>
                <c:pt idx="7">
                  <c:v>0.57500000000000007</c:v>
                </c:pt>
                <c:pt idx="8">
                  <c:v>0.45</c:v>
                </c:pt>
                <c:pt idx="9">
                  <c:v>0.60000000000000009</c:v>
                </c:pt>
                <c:pt idx="10">
                  <c:v>0.57500000000000007</c:v>
                </c:pt>
                <c:pt idx="11">
                  <c:v>0.47500000000000003</c:v>
                </c:pt>
                <c:pt idx="12">
                  <c:v>0.5</c:v>
                </c:pt>
                <c:pt idx="13">
                  <c:v>0.60000000000000009</c:v>
                </c:pt>
                <c:pt idx="14">
                  <c:v>0.55000000000000004</c:v>
                </c:pt>
                <c:pt idx="15">
                  <c:v>0.4250000000000001</c:v>
                </c:pt>
                <c:pt idx="16">
                  <c:v>0.52500000000000002</c:v>
                </c:pt>
                <c:pt idx="17">
                  <c:v>0.60000000000000009</c:v>
                </c:pt>
                <c:pt idx="18">
                  <c:v>0.45</c:v>
                </c:pt>
                <c:pt idx="19">
                  <c:v>0.62500000000000011</c:v>
                </c:pt>
                <c:pt idx="20">
                  <c:v>0.5</c:v>
                </c:pt>
                <c:pt idx="21">
                  <c:v>0.57500000000000007</c:v>
                </c:pt>
                <c:pt idx="22">
                  <c:v>0.47500000000000003</c:v>
                </c:pt>
                <c:pt idx="23">
                  <c:v>0.5</c:v>
                </c:pt>
                <c:pt idx="24">
                  <c:v>0.37500000000000006</c:v>
                </c:pt>
                <c:pt idx="25">
                  <c:v>0.5</c:v>
                </c:pt>
                <c:pt idx="26">
                  <c:v>0.4250000000000001</c:v>
                </c:pt>
                <c:pt idx="27">
                  <c:v>0.37500000000000006</c:v>
                </c:pt>
                <c:pt idx="28">
                  <c:v>0.57500000000000007</c:v>
                </c:pt>
                <c:pt idx="29">
                  <c:v>0.4250000000000001</c:v>
                </c:pt>
                <c:pt idx="30">
                  <c:v>0.5</c:v>
                </c:pt>
                <c:pt idx="31">
                  <c:v>0.60000000000000009</c:v>
                </c:pt>
                <c:pt idx="32">
                  <c:v>0.47500000000000003</c:v>
                </c:pt>
                <c:pt idx="33">
                  <c:v>0.65000000000000013</c:v>
                </c:pt>
                <c:pt idx="34">
                  <c:v>0.55000000000000004</c:v>
                </c:pt>
                <c:pt idx="35">
                  <c:v>0.52500000000000002</c:v>
                </c:pt>
                <c:pt idx="36">
                  <c:v>0.52500000000000002</c:v>
                </c:pt>
                <c:pt idx="37">
                  <c:v>0.60000000000000009</c:v>
                </c:pt>
                <c:pt idx="38">
                  <c:v>0.60000000000000009</c:v>
                </c:pt>
                <c:pt idx="39">
                  <c:v>0.57500000000000007</c:v>
                </c:pt>
                <c:pt idx="40">
                  <c:v>0.57500000000000007</c:v>
                </c:pt>
                <c:pt idx="41">
                  <c:v>0.65000000000000013</c:v>
                </c:pt>
                <c:pt idx="42">
                  <c:v>0.60000000000000009</c:v>
                </c:pt>
                <c:pt idx="43">
                  <c:v>0.4250000000000001</c:v>
                </c:pt>
                <c:pt idx="44">
                  <c:v>0.35000000000000003</c:v>
                </c:pt>
                <c:pt idx="45">
                  <c:v>0.4</c:v>
                </c:pt>
                <c:pt idx="46">
                  <c:v>0.62500000000000011</c:v>
                </c:pt>
                <c:pt idx="47">
                  <c:v>0.60000000000000009</c:v>
                </c:pt>
                <c:pt idx="48">
                  <c:v>0.65000000000000013</c:v>
                </c:pt>
                <c:pt idx="49">
                  <c:v>0.60000000000000009</c:v>
                </c:pt>
                <c:pt idx="50">
                  <c:v>0.57500000000000007</c:v>
                </c:pt>
                <c:pt idx="51">
                  <c:v>0.60000000000000009</c:v>
                </c:pt>
                <c:pt idx="52">
                  <c:v>0.4250000000000001</c:v>
                </c:pt>
                <c:pt idx="53">
                  <c:v>0.52500000000000002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9402-4334-9BCD-7CA7B5C96D7D}"/>
            </c:ext>
          </c:extLst>
        </c:ser>
        <c:ser>
          <c:idx val="1"/>
          <c:order val="1"/>
          <c:tx>
            <c:v>significant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(lanczos!$AP$4,lanczos!$AP$6,lanczos!$AP$15,lanczos!$AP$20,lanczos!$AP$22,lanczos!$AP$26,lanczos!$AP$35,lanczos!$AP$46,lanczos!$AP$49,lanczos!$AP$51:$AP$52,lanczos!$AP$63,lanczos!$AP$67:$AP$68,lanczos!$AP$70)</c:f>
              <c:numCache>
                <c:formatCode>General</c:formatCode>
                <c:ptCount val="15"/>
                <c:pt idx="0">
                  <c:v>8.3019000000000016</c:v>
                </c:pt>
                <c:pt idx="1">
                  <c:v>4.5858999999999996</c:v>
                </c:pt>
                <c:pt idx="2">
                  <c:v>1.8475999999999997</c:v>
                </c:pt>
                <c:pt idx="3">
                  <c:v>5.5814000000000004</c:v>
                </c:pt>
                <c:pt idx="4">
                  <c:v>2.3483999999999998</c:v>
                </c:pt>
                <c:pt idx="5">
                  <c:v>4.2533000000000003</c:v>
                </c:pt>
                <c:pt idx="6">
                  <c:v>3.7397</c:v>
                </c:pt>
                <c:pt idx="7">
                  <c:v>3.2262</c:v>
                </c:pt>
                <c:pt idx="8">
                  <c:v>6.7801</c:v>
                </c:pt>
                <c:pt idx="9">
                  <c:v>4.4359999999999999</c:v>
                </c:pt>
                <c:pt idx="10">
                  <c:v>3.7915999999999999</c:v>
                </c:pt>
                <c:pt idx="11">
                  <c:v>5.1960999999999995</c:v>
                </c:pt>
                <c:pt idx="12">
                  <c:v>1.6134999999999997</c:v>
                </c:pt>
                <c:pt idx="13">
                  <c:v>1.7288999999999999</c:v>
                </c:pt>
                <c:pt idx="14">
                  <c:v>7.8088999999999995</c:v>
                </c:pt>
              </c:numCache>
            </c:numRef>
          </c:xVal>
          <c:yVal>
            <c:numRef>
              <c:f>(lanczos!$T$4,lanczos!$T$6,lanczos!$T$15,lanczos!$T$20,lanczos!$T$22,lanczos!$T$26,lanczos!$T$35,lanczos!$T$46,lanczos!$T$49,lanczos!$T$51:$T$52,lanczos!$T$63,lanczos!$T$67:$T$68,lanczos!$T$70)</c:f>
              <c:numCache>
                <c:formatCode>0.00%</c:formatCode>
                <c:ptCount val="15"/>
                <c:pt idx="0">
                  <c:v>0.85000000000000009</c:v>
                </c:pt>
                <c:pt idx="1">
                  <c:v>0.72500000000000009</c:v>
                </c:pt>
                <c:pt idx="2">
                  <c:v>0.72500000000000009</c:v>
                </c:pt>
                <c:pt idx="3">
                  <c:v>0.70000000000000007</c:v>
                </c:pt>
                <c:pt idx="4">
                  <c:v>0.67500000000000016</c:v>
                </c:pt>
                <c:pt idx="5">
                  <c:v>0.67500000000000016</c:v>
                </c:pt>
                <c:pt idx="6">
                  <c:v>0.77500000000000013</c:v>
                </c:pt>
                <c:pt idx="7">
                  <c:v>0.8</c:v>
                </c:pt>
                <c:pt idx="8">
                  <c:v>0.70000000000000007</c:v>
                </c:pt>
                <c:pt idx="9">
                  <c:v>0.75000000000000011</c:v>
                </c:pt>
                <c:pt idx="10">
                  <c:v>0.70000000000000007</c:v>
                </c:pt>
                <c:pt idx="11">
                  <c:v>0.67500000000000016</c:v>
                </c:pt>
                <c:pt idx="12">
                  <c:v>0.67500000000000016</c:v>
                </c:pt>
                <c:pt idx="13">
                  <c:v>0.70000000000000007</c:v>
                </c:pt>
                <c:pt idx="14">
                  <c:v>0.77500000000000013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9402-4334-9BCD-7CA7B5C96D7D}"/>
            </c:ext>
          </c:extLst>
        </c:ser>
        <c:dLbls/>
        <c:axId val="213401600"/>
        <c:axId val="213403136"/>
      </c:scatterChart>
      <c:valAx>
        <c:axId val="213401600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/>
                  <a:t>Sharpness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403136"/>
        <c:crosses val="autoZero"/>
        <c:crossBetween val="midCat"/>
      </c:valAx>
      <c:valAx>
        <c:axId val="2134031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/>
                  <a:t>%UHD pref</a:t>
                </a:r>
              </a:p>
            </c:rich>
          </c:tx>
          <c:layout>
            <c:manualLayout>
              <c:xMode val="edge"/>
              <c:yMode val="edge"/>
              <c:x val="1.8900971940890365E-2"/>
              <c:y val="0.32210196332495128"/>
            </c:manualLayout>
          </c:layout>
          <c:spPr>
            <a:noFill/>
            <a:ln>
              <a:noFill/>
            </a:ln>
            <a:effectLst/>
          </c:spPr>
        </c:title>
        <c:numFmt formatCode="0%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401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875844206126163"/>
          <c:y val="0.62630712135115163"/>
          <c:w val="0.21719178293697325"/>
          <c:h val="0.16280580682448009"/>
        </c:manualLayout>
      </c:layout>
      <c:spPr>
        <a:solidFill>
          <a:sysClr val="window" lastClr="FFFFFF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A0914-DA6A-4E13-9E01-C4C461003D0E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9E9EB-C0B2-461D-8900-6115C27B75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5451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7118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5420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2880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66235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6413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538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8423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5817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0208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6536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3615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3F415-2CB2-4222-8DEB-2B770BCC70F0}" type="datetimeFigureOut">
              <a:rPr lang="fr-FR" smtClean="0"/>
              <a:pPr/>
              <a:t>01/03/2016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A81D-9F62-4603-B0F3-38C4D926BA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925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ivc.univ-nantes.fr/en/databases/HD%20UHD%20Eyetracking%20Video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UHD vs HD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Patrick Le </a:t>
            </a:r>
            <a:r>
              <a:rPr lang="fr-FR" dirty="0" err="1" smtClean="0"/>
              <a:t>Callet</a:t>
            </a:r>
            <a:r>
              <a:rPr lang="fr-FR" dirty="0" smtClean="0"/>
              <a:t> &amp; Toinon Vigier</a:t>
            </a:r>
          </a:p>
          <a:p>
            <a:r>
              <a:rPr lang="fr-FR" dirty="0" smtClean="0"/>
              <a:t>VQEG – San Diego meeting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94194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new </a:t>
            </a:r>
            <a:r>
              <a:rPr lang="fr-FR" dirty="0" err="1"/>
              <a:t>eye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HD and UHD </a:t>
            </a:r>
            <a:r>
              <a:rPr lang="fr-FR" dirty="0" err="1"/>
              <a:t>dataset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102" y="1690689"/>
            <a:ext cx="8795795" cy="466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11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3346" y="1214530"/>
            <a:ext cx="7160654" cy="546471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new </a:t>
            </a:r>
            <a:r>
              <a:rPr lang="fr-FR" dirty="0" err="1"/>
              <a:t>eye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HD and UHD </a:t>
            </a:r>
            <a:r>
              <a:rPr lang="fr-FR" dirty="0" err="1"/>
              <a:t>dataset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96116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Visual attention of logos and </a:t>
            </a:r>
            <a:r>
              <a:rPr lang="fr-FR" dirty="0" err="1"/>
              <a:t>subtitles</a:t>
            </a:r>
            <a:r>
              <a:rPr lang="fr-FR" dirty="0"/>
              <a:t> display in UHD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Visual attention as a dimension of </a:t>
            </a:r>
            <a:r>
              <a:rPr lang="fr-FR" dirty="0" err="1"/>
              <a:t>QoE</a:t>
            </a:r>
            <a:r>
              <a:rPr lang="fr-FR" dirty="0"/>
              <a:t> for</a:t>
            </a:r>
          </a:p>
          <a:p>
            <a:pPr lvl="1"/>
            <a:r>
              <a:rPr lang="fr-FR" dirty="0"/>
              <a:t>Logos</a:t>
            </a:r>
          </a:p>
          <a:p>
            <a:pPr lvl="1"/>
            <a:r>
              <a:rPr lang="fr-FR" dirty="0" err="1"/>
              <a:t>Subtitles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Objective: </a:t>
            </a:r>
            <a:r>
              <a:rPr lang="fr-FR" dirty="0" err="1"/>
              <a:t>provide</a:t>
            </a:r>
            <a:r>
              <a:rPr lang="fr-FR" dirty="0"/>
              <a:t> guidelines for UHD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79474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Visual attention of </a:t>
            </a:r>
            <a:r>
              <a:rPr lang="fr-FR" dirty="0" err="1"/>
              <a:t>subtitles</a:t>
            </a:r>
            <a:r>
              <a:rPr lang="fr-FR" dirty="0"/>
              <a:t> in UHD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"/>
              </a:spcBef>
            </a:pPr>
            <a:r>
              <a:rPr lang="en-US" dirty="0"/>
              <a:t>Same vertical visual angle as in HD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742" y="2345585"/>
            <a:ext cx="4872961" cy="27475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1039" y="4001294"/>
            <a:ext cx="4872961" cy="27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960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Visual attention of </a:t>
            </a:r>
            <a:r>
              <a:rPr lang="fr-FR" dirty="0" err="1"/>
              <a:t>subtitles</a:t>
            </a:r>
            <a:r>
              <a:rPr lang="fr-FR" dirty="0"/>
              <a:t> in UHD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"/>
              </a:spcBef>
            </a:pPr>
            <a:r>
              <a:rPr lang="en-US" dirty="0"/>
              <a:t>Same vertical visual angle as in HD, one line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7742" y="2345585"/>
            <a:ext cx="4872961" cy="27475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71039" y="4011042"/>
            <a:ext cx="4872961" cy="27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1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Visual attention of </a:t>
            </a:r>
            <a:r>
              <a:rPr lang="fr-FR" dirty="0" err="1"/>
              <a:t>subtitles</a:t>
            </a:r>
            <a:r>
              <a:rPr lang="fr-FR" dirty="0"/>
              <a:t> in UHD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"/>
              </a:spcBef>
            </a:pPr>
            <a:r>
              <a:rPr lang="en-US" dirty="0"/>
              <a:t>Same vertical visual angle ratio as in HD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7742" y="2345585"/>
            <a:ext cx="4872961" cy="27475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71038" y="4001294"/>
            <a:ext cx="4872961" cy="27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330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Visual attention of logos in UHD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Impact of logo appearance (size, dynamism, color, SI, TI)</a:t>
            </a:r>
          </a:p>
          <a:p>
            <a:r>
              <a:rPr lang="en-US" sz="2400" dirty="0"/>
              <a:t>Impact of logo saliency (with respect to the background)</a:t>
            </a:r>
          </a:p>
          <a:p>
            <a:r>
              <a:rPr lang="en-US" sz="2400" dirty="0"/>
              <a:t>Impact of logo position</a:t>
            </a:r>
          </a:p>
          <a:p>
            <a:r>
              <a:rPr lang="en-US" sz="2400" dirty="0"/>
              <a:t>Impact of video content</a:t>
            </a:r>
          </a:p>
          <a:p>
            <a:pPr marL="0" indent="0">
              <a:buNone/>
            </a:pPr>
            <a:endParaRPr lang="en-US" sz="2400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18760" y="3668233"/>
            <a:ext cx="5480692" cy="30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108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Pair comparison UHD vs </a:t>
            </a:r>
            <a:r>
              <a:rPr lang="en-US" sz="2400" dirty="0" err="1"/>
              <a:t>upscaled</a:t>
            </a:r>
            <a:r>
              <a:rPr lang="en-US" sz="2400" dirty="0"/>
              <a:t> HD (Lanczos3) 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000" dirty="0"/>
              <a:t>69 reference sequences (300 frames, 10 sec)</a:t>
            </a:r>
          </a:p>
          <a:p>
            <a:pPr lvl="1"/>
            <a:r>
              <a:rPr lang="en-US" sz="2000" dirty="0"/>
              <a:t>40 observers</a:t>
            </a:r>
          </a:p>
          <a:p>
            <a:pPr lvl="1"/>
            <a:r>
              <a:rPr lang="en-US" sz="2000" dirty="0"/>
              <a:t>Screens : 55’’ </a:t>
            </a:r>
            <a:r>
              <a:rPr lang="en-US" sz="2000" dirty="0" err="1"/>
              <a:t>Grundig</a:t>
            </a:r>
            <a:r>
              <a:rPr lang="en-US" sz="2000" dirty="0"/>
              <a:t> (FINE ARTS 55 FLX 9492 SL)</a:t>
            </a:r>
          </a:p>
          <a:p>
            <a:pPr lvl="1"/>
            <a:r>
              <a:rPr lang="en-US" sz="2000" dirty="0"/>
              <a:t>Viewing distance : 1.5H (103 cm)</a:t>
            </a:r>
          </a:p>
          <a:p>
            <a:pPr lvl="1"/>
            <a:r>
              <a:rPr lang="en-US" sz="2000" dirty="0"/>
              <a:t>Test environment ITU-R BT.500</a:t>
            </a:r>
          </a:p>
          <a:p>
            <a:pPr lvl="1"/>
            <a:r>
              <a:rPr lang="en-US" sz="2000" dirty="0"/>
              <a:t>Test duration about 40 min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Randomization of pairs for each observer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0192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err="1"/>
              <a:t>Mean</a:t>
            </a:r>
            <a:r>
              <a:rPr lang="fr-FR" sz="2000" dirty="0"/>
              <a:t> </a:t>
            </a:r>
            <a:r>
              <a:rPr lang="fr-FR" sz="2000" dirty="0" err="1"/>
              <a:t>preference</a:t>
            </a:r>
            <a:r>
              <a:rPr lang="fr-FR" sz="2000" dirty="0"/>
              <a:t> ratio of UHD : 57.14% (SD=11.10%)</a:t>
            </a:r>
          </a:p>
          <a:p>
            <a:r>
              <a:rPr lang="en-US" sz="2000" dirty="0"/>
              <a:t>11 sequences significantly preferred in UHD  (p&lt;0.05) + 4 (p&lt;0.07)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3938954"/>
              </p:ext>
            </p:extLst>
          </p:nvPr>
        </p:nvGraphicFramePr>
        <p:xfrm>
          <a:off x="254004" y="2958945"/>
          <a:ext cx="8889996" cy="3218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02669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of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Estimation of sharpness using the gradient magnitude (sum of all gradient norms / number of pixels) for each frame + mean over all frames</a:t>
            </a:r>
          </a:p>
          <a:p>
            <a:r>
              <a:rPr lang="en-GB" sz="1800" dirty="0"/>
              <a:t>No correlation Preference/Sharpness</a:t>
            </a:r>
          </a:p>
          <a:p>
            <a:pPr marL="457200" lvl="1" indent="0">
              <a:buNone/>
            </a:pPr>
            <a:r>
              <a:rPr lang="en-GB" sz="1600" dirty="0"/>
              <a:t>Pearson: R = 0.155 ; p = 0.204</a:t>
            </a:r>
          </a:p>
          <a:p>
            <a:pPr marL="457200" lvl="1" indent="0">
              <a:buNone/>
            </a:pPr>
            <a:r>
              <a:rPr lang="en-GB" sz="1600" dirty="0"/>
              <a:t>Spearman: R = 0.102 ; p = 0.406</a:t>
            </a:r>
          </a:p>
          <a:p>
            <a:pPr marL="457200" lvl="1" indent="0">
              <a:buNone/>
            </a:pPr>
            <a:endParaRPr lang="en-GB" sz="1600" dirty="0"/>
          </a:p>
          <a:p>
            <a:pPr marL="457200" lvl="1" indent="0">
              <a:buNone/>
            </a:pPr>
            <a:endParaRPr lang="en-GB" sz="1600" dirty="0"/>
          </a:p>
          <a:p>
            <a:pPr marL="457200" lvl="1" indent="0">
              <a:buNone/>
            </a:pPr>
            <a:endParaRPr lang="en-GB" sz="1600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2193799"/>
              </p:ext>
            </p:extLst>
          </p:nvPr>
        </p:nvGraphicFramePr>
        <p:xfrm>
          <a:off x="1857114" y="3537373"/>
          <a:ext cx="5537599" cy="3038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97041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Visual attention in UHD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4800" dirty="0" smtClean="0"/>
              <a:t>As a component of </a:t>
            </a:r>
            <a:r>
              <a:rPr lang="fr-FR" sz="4800" dirty="0" err="1" smtClean="0"/>
              <a:t>QoE</a:t>
            </a:r>
            <a:endParaRPr lang="fr-FR" sz="4800" dirty="0" smtClean="0"/>
          </a:p>
          <a:p>
            <a:r>
              <a:rPr lang="fr-FR" dirty="0" smtClean="0"/>
              <a:t>Patrick LE CALLET, Matthieu </a:t>
            </a:r>
            <a:r>
              <a:rPr lang="fr-FR" dirty="0" err="1" smtClean="0"/>
              <a:t>Perreira</a:t>
            </a:r>
            <a:r>
              <a:rPr lang="fr-FR" dirty="0" smtClean="0"/>
              <a:t> Da Silva, Toinon </a:t>
            </a:r>
            <a:r>
              <a:rPr lang="fr-FR" dirty="0" err="1" smtClean="0"/>
              <a:t>ViGIER</a:t>
            </a:r>
            <a:endParaRPr lang="fr-FR" dirty="0" smtClean="0"/>
          </a:p>
          <a:p>
            <a:r>
              <a:rPr lang="fr-FR" dirty="0" smtClean="0"/>
              <a:t>VQEG-San </a:t>
            </a:r>
            <a:r>
              <a:rPr lang="fr-FR" dirty="0" err="1" smtClean="0"/>
              <a:t>diego</a:t>
            </a:r>
            <a:r>
              <a:rPr lang="fr-FR" dirty="0" smtClean="0"/>
              <a:t> meeting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xmlns="" val="166288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Viewing</a:t>
            </a:r>
            <a:r>
              <a:rPr lang="fr-FR" dirty="0"/>
              <a:t> angle </a:t>
            </a:r>
            <a:r>
              <a:rPr lang="fr-FR" dirty="0" err="1"/>
              <a:t>from</a:t>
            </a:r>
            <a:r>
              <a:rPr lang="fr-FR" dirty="0"/>
              <a:t> SD to UHD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Impact on </a:t>
            </a:r>
            <a:r>
              <a:rPr lang="fr-FR" dirty="0" err="1"/>
              <a:t>visual</a:t>
            </a:r>
            <a:r>
              <a:rPr lang="fr-FR" dirty="0"/>
              <a:t> attention and </a:t>
            </a:r>
            <a:r>
              <a:rPr lang="fr-FR" dirty="0" err="1"/>
              <a:t>viewing</a:t>
            </a:r>
            <a:r>
              <a:rPr lang="fr-FR" dirty="0"/>
              <a:t> </a:t>
            </a:r>
            <a:r>
              <a:rPr lang="fr-FR" dirty="0" err="1"/>
              <a:t>behavior</a:t>
            </a:r>
            <a:r>
              <a:rPr lang="fr-FR" dirty="0"/>
              <a:t>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35" y="1825625"/>
            <a:ext cx="8738329" cy="25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135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new </a:t>
            </a:r>
            <a:r>
              <a:rPr lang="fr-FR" dirty="0" err="1"/>
              <a:t>eye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setup for UHD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The Eye Head </a:t>
            </a:r>
            <a:r>
              <a:rPr lang="fr-FR" sz="2400" dirty="0" err="1"/>
              <a:t>Tracker</a:t>
            </a:r>
            <a:r>
              <a:rPr lang="fr-FR" sz="2400" dirty="0"/>
              <a:t> = SMI </a:t>
            </a:r>
            <a:r>
              <a:rPr lang="fr-FR" sz="2400" dirty="0" err="1"/>
              <a:t>eye</a:t>
            </a:r>
            <a:r>
              <a:rPr lang="fr-FR" sz="2400" dirty="0"/>
              <a:t> </a:t>
            </a:r>
            <a:r>
              <a:rPr lang="fr-FR" sz="2400" dirty="0" err="1"/>
              <a:t>tracking</a:t>
            </a:r>
            <a:r>
              <a:rPr lang="fr-FR" sz="2400" dirty="0"/>
              <a:t> glasses + </a:t>
            </a:r>
            <a:r>
              <a:rPr lang="fr-FR" sz="2400" dirty="0" err="1"/>
              <a:t>OptiTrack</a:t>
            </a:r>
            <a:r>
              <a:rPr lang="fr-FR" sz="2400" dirty="0"/>
              <a:t> ARENA (</a:t>
            </a:r>
            <a:r>
              <a:rPr lang="fr-FR" sz="2400" dirty="0" err="1"/>
              <a:t>head</a:t>
            </a:r>
            <a:r>
              <a:rPr lang="fr-FR" sz="2400" dirty="0"/>
              <a:t> </a:t>
            </a:r>
            <a:r>
              <a:rPr lang="fr-FR" sz="2400" dirty="0" err="1"/>
              <a:t>tracker</a:t>
            </a:r>
            <a:r>
              <a:rPr lang="fr-FR" sz="2400" dirty="0"/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715" y="2592276"/>
            <a:ext cx="5334000" cy="41719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1715" y="4555499"/>
            <a:ext cx="3448157" cy="22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282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new </a:t>
            </a:r>
            <a:r>
              <a:rPr lang="fr-FR" dirty="0" err="1"/>
              <a:t>eye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HD and UHD </a:t>
            </a:r>
            <a:r>
              <a:rPr lang="fr-FR" dirty="0" err="1"/>
              <a:t>dataset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37 video sources seen by 34 observers in HD and 36 in UHD</a:t>
            </a:r>
          </a:p>
          <a:p>
            <a:r>
              <a:rPr lang="en-US" dirty="0"/>
              <a:t>Gaze points</a:t>
            </a:r>
          </a:p>
          <a:p>
            <a:r>
              <a:rPr lang="en-US" dirty="0"/>
              <a:t>Fixations and saccades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http://ivc.univ-nantes.fr/en/databases/HD UHD </a:t>
            </a:r>
            <a:r>
              <a:rPr lang="en-US" dirty="0" err="1">
                <a:hlinkClick r:id="rId2"/>
              </a:rPr>
              <a:t>Eyetracking</a:t>
            </a:r>
            <a:r>
              <a:rPr lang="en-US" dirty="0">
                <a:hlinkClick r:id="rId2"/>
              </a:rPr>
              <a:t> Videos/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82722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new </a:t>
            </a:r>
            <a:r>
              <a:rPr lang="fr-FR" dirty="0" err="1"/>
              <a:t>eye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HD and UHD </a:t>
            </a:r>
            <a:r>
              <a:rPr lang="fr-FR" dirty="0" err="1"/>
              <a:t>dataset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81" y="1690689"/>
            <a:ext cx="8423533" cy="505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840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3414</TotalTime>
  <Words>384</Words>
  <Application>Microsoft Office PowerPoint</Application>
  <PresentationFormat>On-screen Show (4:3)</PresentationFormat>
  <Paragraphs>69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Thème Office</vt:lpstr>
      <vt:lpstr>UHD vs HD</vt:lpstr>
      <vt:lpstr>Experiment</vt:lpstr>
      <vt:lpstr>Results</vt:lpstr>
      <vt:lpstr>Impact of content</vt:lpstr>
      <vt:lpstr>Visual attention in UHD</vt:lpstr>
      <vt:lpstr>Viewing angle from SD to UHD</vt:lpstr>
      <vt:lpstr>A new eye tracking setup for UHD</vt:lpstr>
      <vt:lpstr>A new eye tracking HD and UHD dataset</vt:lpstr>
      <vt:lpstr>A new eye tracking HD and UHD dataset</vt:lpstr>
      <vt:lpstr>A new eye tracking HD and UHD dataset</vt:lpstr>
      <vt:lpstr>A new eye tracking HD and UHD dataset</vt:lpstr>
      <vt:lpstr>Visual attention of logos and subtitles display in UHD</vt:lpstr>
      <vt:lpstr>Visual attention of subtitles in UHD</vt:lpstr>
      <vt:lpstr>Visual attention of subtitles in UHD</vt:lpstr>
      <vt:lpstr>Visual attention of subtitles in UHD</vt:lpstr>
      <vt:lpstr>Visual attention of logos in UHD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UHD vs HD</dc:title>
  <dc:creator>Henri Der Sarkissian</dc:creator>
  <cp:lastModifiedBy>plecalle</cp:lastModifiedBy>
  <cp:revision>34</cp:revision>
  <dcterms:created xsi:type="dcterms:W3CDTF">2016-02-24T16:34:33Z</dcterms:created>
  <dcterms:modified xsi:type="dcterms:W3CDTF">2016-03-03T20:27:51Z</dcterms:modified>
</cp:coreProperties>
</file>