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9" r:id="rId2"/>
    <p:sldId id="330" r:id="rId3"/>
    <p:sldId id="331" r:id="rId4"/>
    <p:sldId id="332" r:id="rId5"/>
    <p:sldId id="333" r:id="rId6"/>
    <p:sldId id="334" r:id="rId7"/>
    <p:sldId id="335" r:id="rId8"/>
    <p:sldId id="343" r:id="rId9"/>
    <p:sldId id="342" r:id="rId10"/>
    <p:sldId id="337" r:id="rId11"/>
    <p:sldId id="338" r:id="rId12"/>
    <p:sldId id="339" r:id="rId13"/>
    <p:sldId id="344" r:id="rId14"/>
    <p:sldId id="346" r:id="rId15"/>
    <p:sldId id="340" r:id="rId16"/>
    <p:sldId id="328" r:id="rId17"/>
    <p:sldId id="34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49940" autoAdjust="0"/>
  </p:normalViewPr>
  <p:slideViewPr>
    <p:cSldViewPr>
      <p:cViewPr>
        <p:scale>
          <a:sx n="100" d="100"/>
          <a:sy n="100" d="100"/>
        </p:scale>
        <p:origin x="-936" y="2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0228F-1B05-4EB3-9EF4-19DD8D4A772C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21A07-5985-495A-BFA8-99994ADE15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19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user’s affective state automatic recognition has become a popular research area </a:t>
            </a:r>
          </a:p>
          <a:p>
            <a:r>
              <a:rPr lang="de-DE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Significant developments of new sensing techniques and pattern recognition methods have stimulated a growing investigation in the field of                                                                          affective computing. </a:t>
            </a:r>
            <a:endParaRPr lang="en-GB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described</a:t>
            </a:r>
            <a:r>
              <a:rPr lang="de-DE" dirty="0" smtClean="0"/>
              <a:t> </a:t>
            </a:r>
            <a:r>
              <a:rPr lang="de-DE" dirty="0" err="1" smtClean="0"/>
              <a:t>manner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self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offers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opportunity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clips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afterwards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emotional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same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assessments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both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According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aforementioned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dimensionality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emotions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averages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subjects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choices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plotted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arousal-valence-chart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</a:t>
            </a:r>
            <a:r>
              <a:rPr lang="de-DE" baseline="0" dirty="0" err="1" smtClean="0"/>
              <a:t>comparison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results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creators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evaluated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feelings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similar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The averages of our eight participants almost align with the averages of the 300 participants, they investigated in their experiment.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Nevertheless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comparison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emotional </a:t>
            </a:r>
            <a:r>
              <a:rPr lang="de-DE" baseline="0" dirty="0" err="1" smtClean="0"/>
              <a:t>content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captured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signals</a:t>
            </a:r>
            <a:r>
              <a:rPr lang="de-DE" baseline="0" dirty="0" smtClean="0"/>
              <a:t>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58265" indent="-158265">
              <a:buFontTx/>
              <a:buNone/>
            </a:pPr>
            <a:r>
              <a:rPr lang="de-DE" b="0" baseline="0" dirty="0" smtClean="0">
                <a:sym typeface="Wingdings" pitchFamily="2" charset="2"/>
              </a:rPr>
              <a:t>As </a:t>
            </a:r>
            <a:r>
              <a:rPr lang="de-DE" b="0" baseline="0" dirty="0" err="1" smtClean="0">
                <a:sym typeface="Wingdings" pitchFamily="2" charset="2"/>
              </a:rPr>
              <a:t>aforementioned</a:t>
            </a:r>
            <a:r>
              <a:rPr lang="de-DE" b="0" baseline="0" dirty="0" smtClean="0">
                <a:sym typeface="Wingdings" pitchFamily="2" charset="2"/>
              </a:rPr>
              <a:t> EEG </a:t>
            </a:r>
            <a:r>
              <a:rPr lang="de-DE" b="0" baseline="0" dirty="0" err="1" smtClean="0">
                <a:sym typeface="Wingdings" pitchFamily="2" charset="2"/>
              </a:rPr>
              <a:t>and</a:t>
            </a:r>
            <a:r>
              <a:rPr lang="de-DE" b="0" baseline="0" dirty="0" smtClean="0">
                <a:sym typeface="Wingdings" pitchFamily="2" charset="2"/>
              </a:rPr>
              <a:t> ECG </a:t>
            </a:r>
            <a:r>
              <a:rPr lang="de-DE" b="0" baseline="0" dirty="0" err="1" smtClean="0">
                <a:sym typeface="Wingdings" pitchFamily="2" charset="2"/>
              </a:rPr>
              <a:t>signals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are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used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for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emotion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recognition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The </a:t>
            </a:r>
            <a:r>
              <a:rPr lang="de-DE" b="0" baseline="0" dirty="0" err="1" smtClean="0">
                <a:sym typeface="Wingdings" pitchFamily="2" charset="2"/>
              </a:rPr>
              <a:t>very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first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step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each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signal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processing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is</a:t>
            </a:r>
            <a:r>
              <a:rPr lang="de-DE" b="0" baseline="0" dirty="0" smtClean="0">
                <a:sym typeface="Wingdings" pitchFamily="2" charset="2"/>
              </a:rPr>
              <a:t> a </a:t>
            </a:r>
            <a:r>
              <a:rPr lang="de-DE" b="0" baseline="0" dirty="0" err="1" smtClean="0">
                <a:sym typeface="Wingdings" pitchFamily="2" charset="2"/>
              </a:rPr>
              <a:t>suitable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preprocessing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captured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signals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r>
              <a:rPr lang="de-DE" b="0" baseline="0" dirty="0" err="1" smtClean="0">
                <a:sym typeface="Wingdings" pitchFamily="2" charset="2"/>
              </a:rPr>
              <a:t>e.g</a:t>
            </a:r>
            <a:r>
              <a:rPr lang="de-DE" b="0" baseline="0" dirty="0" smtClean="0">
                <a:sym typeface="Wingdings" pitchFamily="2" charset="2"/>
              </a:rPr>
              <a:t>….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The </a:t>
            </a:r>
            <a:r>
              <a:rPr lang="de-DE" b="0" baseline="0" dirty="0" err="1" smtClean="0">
                <a:sym typeface="Wingdings" pitchFamily="2" charset="2"/>
              </a:rPr>
              <a:t>target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end </a:t>
            </a:r>
            <a:r>
              <a:rPr lang="de-DE" b="0" baseline="0" dirty="0" err="1" smtClean="0">
                <a:sym typeface="Wingdings" pitchFamily="2" charset="2"/>
              </a:rPr>
              <a:t>is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get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current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emotion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subject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output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system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In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first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step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recognition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recorded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signals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with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their</a:t>
            </a:r>
            <a:r>
              <a:rPr lang="de-DE" b="0" baseline="0" dirty="0" smtClean="0">
                <a:sym typeface="Wingdings" pitchFamily="2" charset="2"/>
              </a:rPr>
              <a:t> emotional </a:t>
            </a:r>
            <a:r>
              <a:rPr lang="de-DE" b="0" baseline="0" dirty="0" err="1" smtClean="0">
                <a:sym typeface="Wingdings" pitchFamily="2" charset="2"/>
              </a:rPr>
              <a:t>labels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are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used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process</a:t>
            </a:r>
            <a:r>
              <a:rPr lang="de-DE" b="0" baseline="0" dirty="0" smtClean="0">
                <a:sym typeface="Wingdings" pitchFamily="2" charset="2"/>
              </a:rPr>
              <a:t> a so </a:t>
            </a:r>
            <a:r>
              <a:rPr lang="de-DE" b="0" baseline="0" dirty="0" err="1" smtClean="0">
                <a:sym typeface="Wingdings" pitchFamily="2" charset="2"/>
              </a:rPr>
              <a:t>called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training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As </a:t>
            </a:r>
            <a:r>
              <a:rPr lang="de-DE" b="0" baseline="0" dirty="0" err="1" smtClean="0">
                <a:sym typeface="Wingdings" pitchFamily="2" charset="2"/>
              </a:rPr>
              <a:t>result</a:t>
            </a:r>
            <a:r>
              <a:rPr lang="de-DE" b="0" baseline="0" dirty="0" smtClean="0">
                <a:sym typeface="Wingdings" pitchFamily="2" charset="2"/>
              </a:rPr>
              <a:t> a </a:t>
            </a:r>
            <a:r>
              <a:rPr lang="de-DE" b="0" baseline="0" dirty="0" err="1" smtClean="0">
                <a:sym typeface="Wingdings" pitchFamily="2" charset="2"/>
              </a:rPr>
              <a:t>mathematical</a:t>
            </a:r>
            <a:r>
              <a:rPr lang="de-DE" b="0" baseline="0" dirty="0" smtClean="0">
                <a:sym typeface="Wingdings" pitchFamily="2" charset="2"/>
              </a:rPr>
              <a:t> model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classifier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can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be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obtained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>
              <a:buFontTx/>
              <a:buNone/>
            </a:pPr>
            <a:endParaRPr lang="de-DE" b="0" baseline="0" dirty="0" smtClean="0">
              <a:sym typeface="Wingdings" pitchFamily="2" charset="2"/>
            </a:endParaRPr>
          </a:p>
          <a:p>
            <a:pPr marL="158265" indent="-158265">
              <a:buFontTx/>
              <a:buNone/>
            </a:pPr>
            <a:r>
              <a:rPr lang="de-DE" b="0" baseline="0" dirty="0" smtClean="0">
                <a:sym typeface="Wingdings" pitchFamily="2" charset="2"/>
              </a:rPr>
              <a:t>After </a:t>
            </a:r>
            <a:r>
              <a:rPr lang="de-DE" b="0" baseline="0" dirty="0" err="1" smtClean="0">
                <a:sym typeface="Wingdings" pitchFamily="2" charset="2"/>
              </a:rPr>
              <a:t>that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this</a:t>
            </a:r>
            <a:r>
              <a:rPr lang="de-DE" b="0" baseline="0" dirty="0" smtClean="0">
                <a:sym typeface="Wingdings" pitchFamily="2" charset="2"/>
              </a:rPr>
              <a:t> model </a:t>
            </a:r>
            <a:r>
              <a:rPr lang="de-DE" b="0" baseline="0" dirty="0" err="1" smtClean="0">
                <a:sym typeface="Wingdings" pitchFamily="2" charset="2"/>
              </a:rPr>
              <a:t>can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be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used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get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information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about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unknown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data</a:t>
            </a:r>
            <a:r>
              <a:rPr lang="de-DE" b="0" baseline="0" dirty="0" smtClean="0">
                <a:sym typeface="Wingdings" pitchFamily="2" charset="2"/>
              </a:rPr>
              <a:t> in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test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processing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>
              <a:buFontTx/>
              <a:buNone/>
            </a:pPr>
            <a:endParaRPr lang="de-DE" b="0" baseline="0" dirty="0" smtClean="0">
              <a:sym typeface="Wingdings" pitchFamily="2" charset="2"/>
            </a:endParaRPr>
          </a:p>
          <a:p>
            <a:pPr marL="158265" indent="-158265">
              <a:buFontTx/>
              <a:buNone/>
            </a:pPr>
            <a:r>
              <a:rPr lang="de-DE" b="0" baseline="0" dirty="0" err="1" smtClean="0">
                <a:sym typeface="Wingdings" pitchFamily="2" charset="2"/>
              </a:rPr>
              <a:t>Therefore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same </a:t>
            </a:r>
            <a:r>
              <a:rPr lang="de-DE" b="0" baseline="0" dirty="0" err="1" smtClean="0">
                <a:sym typeface="Wingdings" pitchFamily="2" charset="2"/>
              </a:rPr>
              <a:t>features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have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be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extracted</a:t>
            </a:r>
            <a:r>
              <a:rPr lang="de-DE" b="0" baseline="0" dirty="0" smtClean="0">
                <a:sym typeface="Wingdings" pitchFamily="2" charset="2"/>
              </a:rPr>
              <a:t> after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preprocessing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>
              <a:buFontTx/>
              <a:buNone/>
            </a:pPr>
            <a:endParaRPr lang="de-DE" b="0" baseline="0" dirty="0" smtClean="0">
              <a:sym typeface="Wingdings" pitchFamily="2" charset="2"/>
            </a:endParaRPr>
          </a:p>
          <a:p>
            <a:pPr marL="158265" indent="-158265">
              <a:buFontTx/>
              <a:buNone/>
            </a:pPr>
            <a:r>
              <a:rPr lang="de-DE" b="0" baseline="0" dirty="0" err="1" smtClean="0">
                <a:sym typeface="Wingdings" pitchFamily="2" charset="2"/>
              </a:rPr>
              <a:t>Afterwards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mathematical</a:t>
            </a:r>
            <a:r>
              <a:rPr lang="de-DE" b="0" baseline="0" dirty="0" smtClean="0">
                <a:sym typeface="Wingdings" pitchFamily="2" charset="2"/>
              </a:rPr>
              <a:t> model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classifier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compares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unknown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data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with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training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data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and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gives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most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convenient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emotion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label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output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-recall value indicates how many actual positive fall results were found, while 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precision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indicates how many returned positive results were correct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specificity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demonstrates how many negative results were correctly classified.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single classifier performs notably much worse than the others </a:t>
            </a:r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 it is obvious that recall results are higher than specificity within valence classification. This situation occurs due to a unequal distribution of ratings for both classes </a:t>
            </a:r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labels for class one were rated and the classifiers tend to perform better for the left hemisphere of the confusion matrix </a:t>
            </a:r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similar case can be noticed within arousal classification results.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accuracy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amount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trials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classified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classes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-recall value indicates how many actual positive fall results were found, while precision indicates how many returned positive results were correct</a:t>
            </a: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specificity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demonstrates how many negative results were correctly classified. 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de-DE" dirty="0" err="1" smtClean="0"/>
              <a:t>both</a:t>
            </a:r>
            <a:r>
              <a:rPr lang="de-DE" dirty="0" smtClean="0"/>
              <a:t> </a:t>
            </a:r>
            <a:r>
              <a:rPr lang="de-DE" dirty="0" err="1" smtClean="0"/>
              <a:t>tables</a:t>
            </a:r>
            <a:r>
              <a:rPr lang="de-DE" dirty="0" smtClean="0"/>
              <a:t> </a:t>
            </a:r>
            <a:r>
              <a:rPr lang="de-DE" dirty="0" err="1" smtClean="0"/>
              <a:t>show</a:t>
            </a:r>
            <a:r>
              <a:rPr lang="de-DE" dirty="0" smtClean="0"/>
              <a:t> </a:t>
            </a:r>
            <a:r>
              <a:rPr lang="de-DE" dirty="0" err="1" smtClean="0"/>
              <a:t>classification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r>
              <a:rPr lang="de-DE" dirty="0" smtClean="0"/>
              <a:t>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single classifier performs notably much worse than the others </a:t>
            </a:r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 it is obvious that recall results are higher than specificity within valence classification. This situation occurs due to a unequal distribution of ratings for both classes </a:t>
            </a:r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labels for class one were rated and the classifiers tend to perform better for the left hemisphere of the confusion matrix </a:t>
            </a:r>
          </a:p>
          <a:p>
            <a:pPr>
              <a:buFontTx/>
              <a:buChar char="-"/>
            </a:pP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similar case can be noticed within arousal classification results.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The</a:t>
            </a: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presented accuracies are the results of the first recognition steps in the project.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In our future work we want to add several algorithms and procedures to increase the recognition accuracy.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One important point of the measurements is that people have different emotional basic states on different days.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The</a:t>
            </a: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splitting of the experiment into two several sessions offers the opportunity to record the signals on different days and finally to investigate the daily influences and possibilities to remove them.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Up to now the recognition algorithm uses all of the calculated features. In our future it should be investigated which features are the most suitable ones and which not.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Another important task is the </a:t>
            </a:r>
            <a:r>
              <a:rPr lang="en-GB" sz="1100" baseline="0" dirty="0" err="1" smtClean="0">
                <a:latin typeface="Arial" charset="0"/>
                <a:ea typeface="ＭＳ Ｐゴシック" pitchFamily="34" charset="-128"/>
                <a:cs typeface="Arial" charset="0"/>
              </a:rPr>
              <a:t>removement</a:t>
            </a: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of artefacts caused by eyes and muscles. In comparison to the captured signals this interferences have very high amplitudes, so that a investigation in this direction will definitely increase the </a:t>
            </a:r>
            <a:r>
              <a:rPr lang="en-GB" sz="1100" baseline="0" dirty="0" err="1" smtClean="0">
                <a:latin typeface="Arial" charset="0"/>
                <a:ea typeface="ＭＳ Ｐゴシック" pitchFamily="34" charset="-128"/>
                <a:cs typeface="Arial" charset="0"/>
              </a:rPr>
              <a:t>qualitiy</a:t>
            </a: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of the whole system.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As you can see the first steps in this project are done. But there are still many things to do and to investigate to finally develop a trustworthy emotion recognition system.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en-GB" sz="1100" baseline="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Thanks for your attention...</a:t>
            </a:r>
            <a:endParaRPr lang="en-GB" sz="11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972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58265" indent="-158265">
              <a:buFontTx/>
              <a:buNone/>
            </a:pPr>
            <a:r>
              <a:rPr lang="de-DE" b="0" baseline="0" dirty="0" smtClean="0">
                <a:sym typeface="Wingdings" pitchFamily="2" charset="2"/>
              </a:rPr>
              <a:t>As </a:t>
            </a:r>
            <a:r>
              <a:rPr lang="de-DE" b="0" baseline="0" dirty="0" err="1" smtClean="0">
                <a:sym typeface="Wingdings" pitchFamily="2" charset="2"/>
              </a:rPr>
              <a:t>aforementioned</a:t>
            </a:r>
            <a:r>
              <a:rPr lang="de-DE" b="0" baseline="0" dirty="0" smtClean="0">
                <a:sym typeface="Wingdings" pitchFamily="2" charset="2"/>
              </a:rPr>
              <a:t> EEG </a:t>
            </a:r>
            <a:r>
              <a:rPr lang="de-DE" b="0" baseline="0" dirty="0" err="1" smtClean="0">
                <a:sym typeface="Wingdings" pitchFamily="2" charset="2"/>
              </a:rPr>
              <a:t>and</a:t>
            </a:r>
            <a:r>
              <a:rPr lang="de-DE" b="0" baseline="0" dirty="0" smtClean="0">
                <a:sym typeface="Wingdings" pitchFamily="2" charset="2"/>
              </a:rPr>
              <a:t> ECG </a:t>
            </a:r>
            <a:r>
              <a:rPr lang="de-DE" b="0" baseline="0" dirty="0" err="1" smtClean="0">
                <a:sym typeface="Wingdings" pitchFamily="2" charset="2"/>
              </a:rPr>
              <a:t>signals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are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used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for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emotion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recognition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The </a:t>
            </a:r>
            <a:r>
              <a:rPr lang="de-DE" b="0" baseline="0" dirty="0" err="1" smtClean="0">
                <a:sym typeface="Wingdings" pitchFamily="2" charset="2"/>
              </a:rPr>
              <a:t>very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first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step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each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signal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processing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is</a:t>
            </a:r>
            <a:r>
              <a:rPr lang="de-DE" b="0" baseline="0" dirty="0" smtClean="0">
                <a:sym typeface="Wingdings" pitchFamily="2" charset="2"/>
              </a:rPr>
              <a:t> a </a:t>
            </a:r>
            <a:r>
              <a:rPr lang="de-DE" b="0" baseline="0" dirty="0" err="1" smtClean="0">
                <a:sym typeface="Wingdings" pitchFamily="2" charset="2"/>
              </a:rPr>
              <a:t>suitable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preprocessing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captured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signals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r>
              <a:rPr lang="de-DE" b="0" baseline="0" dirty="0" err="1" smtClean="0">
                <a:sym typeface="Wingdings" pitchFamily="2" charset="2"/>
              </a:rPr>
              <a:t>e.g</a:t>
            </a:r>
            <a:r>
              <a:rPr lang="de-DE" b="0" baseline="0" dirty="0" smtClean="0">
                <a:sym typeface="Wingdings" pitchFamily="2" charset="2"/>
              </a:rPr>
              <a:t>….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The </a:t>
            </a:r>
            <a:r>
              <a:rPr lang="de-DE" b="0" baseline="0" dirty="0" err="1" smtClean="0">
                <a:sym typeface="Wingdings" pitchFamily="2" charset="2"/>
              </a:rPr>
              <a:t>target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end </a:t>
            </a:r>
            <a:r>
              <a:rPr lang="de-DE" b="0" baseline="0" dirty="0" err="1" smtClean="0">
                <a:sym typeface="Wingdings" pitchFamily="2" charset="2"/>
              </a:rPr>
              <a:t>is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get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current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emotion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subject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output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system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In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first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step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recognition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recorded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signals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with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their</a:t>
            </a:r>
            <a:r>
              <a:rPr lang="de-DE" b="0" baseline="0" dirty="0" smtClean="0">
                <a:sym typeface="Wingdings" pitchFamily="2" charset="2"/>
              </a:rPr>
              <a:t> emotional </a:t>
            </a:r>
            <a:r>
              <a:rPr lang="de-DE" b="0" baseline="0" dirty="0" err="1" smtClean="0">
                <a:sym typeface="Wingdings" pitchFamily="2" charset="2"/>
              </a:rPr>
              <a:t>labels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are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used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process</a:t>
            </a:r>
            <a:r>
              <a:rPr lang="de-DE" b="0" baseline="0" dirty="0" smtClean="0">
                <a:sym typeface="Wingdings" pitchFamily="2" charset="2"/>
              </a:rPr>
              <a:t> a so </a:t>
            </a:r>
            <a:r>
              <a:rPr lang="de-DE" b="0" baseline="0" dirty="0" err="1" smtClean="0">
                <a:sym typeface="Wingdings" pitchFamily="2" charset="2"/>
              </a:rPr>
              <a:t>called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training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/>
            <a:endParaRPr lang="de-DE" b="0" baseline="0" dirty="0" smtClean="0">
              <a:sym typeface="Wingdings" pitchFamily="2" charset="2"/>
            </a:endParaRPr>
          </a:p>
          <a:p>
            <a:pPr marL="158265" indent="-158265"/>
            <a:r>
              <a:rPr lang="de-DE" b="0" baseline="0" dirty="0" smtClean="0">
                <a:sym typeface="Wingdings" pitchFamily="2" charset="2"/>
              </a:rPr>
              <a:t>As </a:t>
            </a:r>
            <a:r>
              <a:rPr lang="de-DE" b="0" baseline="0" dirty="0" err="1" smtClean="0">
                <a:sym typeface="Wingdings" pitchFamily="2" charset="2"/>
              </a:rPr>
              <a:t>result</a:t>
            </a:r>
            <a:r>
              <a:rPr lang="de-DE" b="0" baseline="0" dirty="0" smtClean="0">
                <a:sym typeface="Wingdings" pitchFamily="2" charset="2"/>
              </a:rPr>
              <a:t> a </a:t>
            </a:r>
            <a:r>
              <a:rPr lang="de-DE" b="0" baseline="0" dirty="0" err="1" smtClean="0">
                <a:sym typeface="Wingdings" pitchFamily="2" charset="2"/>
              </a:rPr>
              <a:t>mathematical</a:t>
            </a:r>
            <a:r>
              <a:rPr lang="de-DE" b="0" baseline="0" dirty="0" smtClean="0">
                <a:sym typeface="Wingdings" pitchFamily="2" charset="2"/>
              </a:rPr>
              <a:t> model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classifier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can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be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obtained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>
              <a:buFontTx/>
              <a:buNone/>
            </a:pPr>
            <a:endParaRPr lang="de-DE" b="0" baseline="0" dirty="0" smtClean="0">
              <a:sym typeface="Wingdings" pitchFamily="2" charset="2"/>
            </a:endParaRPr>
          </a:p>
          <a:p>
            <a:pPr marL="158265" indent="-158265">
              <a:buFontTx/>
              <a:buNone/>
            </a:pPr>
            <a:r>
              <a:rPr lang="de-DE" b="0" baseline="0" dirty="0" smtClean="0">
                <a:sym typeface="Wingdings" pitchFamily="2" charset="2"/>
              </a:rPr>
              <a:t>After </a:t>
            </a:r>
            <a:r>
              <a:rPr lang="de-DE" b="0" baseline="0" dirty="0" err="1" smtClean="0">
                <a:sym typeface="Wingdings" pitchFamily="2" charset="2"/>
              </a:rPr>
              <a:t>that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this</a:t>
            </a:r>
            <a:r>
              <a:rPr lang="de-DE" b="0" baseline="0" dirty="0" smtClean="0">
                <a:sym typeface="Wingdings" pitchFamily="2" charset="2"/>
              </a:rPr>
              <a:t> model </a:t>
            </a:r>
            <a:r>
              <a:rPr lang="de-DE" b="0" baseline="0" dirty="0" err="1" smtClean="0">
                <a:sym typeface="Wingdings" pitchFamily="2" charset="2"/>
              </a:rPr>
              <a:t>can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be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used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get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information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about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unknown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data</a:t>
            </a:r>
            <a:r>
              <a:rPr lang="de-DE" b="0" baseline="0" dirty="0" smtClean="0">
                <a:sym typeface="Wingdings" pitchFamily="2" charset="2"/>
              </a:rPr>
              <a:t> in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test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processing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>
              <a:buFontTx/>
              <a:buNone/>
            </a:pPr>
            <a:endParaRPr lang="de-DE" b="0" baseline="0" dirty="0" smtClean="0">
              <a:sym typeface="Wingdings" pitchFamily="2" charset="2"/>
            </a:endParaRPr>
          </a:p>
          <a:p>
            <a:pPr marL="158265" indent="-158265">
              <a:buFontTx/>
              <a:buNone/>
            </a:pPr>
            <a:r>
              <a:rPr lang="de-DE" b="0" baseline="0" dirty="0" err="1" smtClean="0">
                <a:sym typeface="Wingdings" pitchFamily="2" charset="2"/>
              </a:rPr>
              <a:t>Therefore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same </a:t>
            </a:r>
            <a:r>
              <a:rPr lang="de-DE" b="0" baseline="0" dirty="0" err="1" smtClean="0">
                <a:sym typeface="Wingdings" pitchFamily="2" charset="2"/>
              </a:rPr>
              <a:t>features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have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to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be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extracted</a:t>
            </a:r>
            <a:r>
              <a:rPr lang="de-DE" b="0" baseline="0" dirty="0" smtClean="0">
                <a:sym typeface="Wingdings" pitchFamily="2" charset="2"/>
              </a:rPr>
              <a:t> after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preprocessing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  <a:p>
            <a:pPr marL="158265" indent="-158265">
              <a:buFontTx/>
              <a:buNone/>
            </a:pPr>
            <a:endParaRPr lang="de-DE" b="0" baseline="0" dirty="0" smtClean="0">
              <a:sym typeface="Wingdings" pitchFamily="2" charset="2"/>
            </a:endParaRPr>
          </a:p>
          <a:p>
            <a:pPr marL="158265" indent="-158265">
              <a:buFontTx/>
              <a:buNone/>
            </a:pPr>
            <a:r>
              <a:rPr lang="de-DE" b="0" baseline="0" dirty="0" err="1" smtClean="0">
                <a:sym typeface="Wingdings" pitchFamily="2" charset="2"/>
              </a:rPr>
              <a:t>Afterwards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mathematical</a:t>
            </a:r>
            <a:r>
              <a:rPr lang="de-DE" b="0" baseline="0" dirty="0" smtClean="0">
                <a:sym typeface="Wingdings" pitchFamily="2" charset="2"/>
              </a:rPr>
              <a:t> model </a:t>
            </a:r>
            <a:r>
              <a:rPr lang="de-DE" b="0" baseline="0" dirty="0" err="1" smtClean="0">
                <a:sym typeface="Wingdings" pitchFamily="2" charset="2"/>
              </a:rPr>
              <a:t>of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classifier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compares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unknown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data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with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training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data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and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gives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the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most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convenient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emotion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label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as</a:t>
            </a:r>
            <a:r>
              <a:rPr lang="de-DE" b="0" baseline="0" dirty="0" smtClean="0">
                <a:sym typeface="Wingdings" pitchFamily="2" charset="2"/>
              </a:rPr>
              <a:t> </a:t>
            </a:r>
            <a:r>
              <a:rPr lang="de-DE" b="0" baseline="0" dirty="0" err="1" smtClean="0">
                <a:sym typeface="Wingdings" pitchFamily="2" charset="2"/>
              </a:rPr>
              <a:t>output</a:t>
            </a:r>
            <a:r>
              <a:rPr lang="de-DE" b="0" baseline="0" dirty="0" smtClean="0">
                <a:sym typeface="Wingdings" pitchFamily="2" charset="2"/>
              </a:rPr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warming</a:t>
            </a:r>
            <a:r>
              <a:rPr lang="de-DE" dirty="0" smtClean="0"/>
              <a:t> </a:t>
            </a:r>
            <a:r>
              <a:rPr lang="de-DE" dirty="0" err="1" smtClean="0"/>
              <a:t>words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welcome</a:t>
            </a:r>
            <a:endParaRPr lang="de-DE" dirty="0" smtClean="0"/>
          </a:p>
          <a:p>
            <a:pPr>
              <a:buFontTx/>
              <a:buChar char="-"/>
            </a:pPr>
            <a:r>
              <a:rPr lang="de-DE" baseline="0" dirty="0" smtClean="0"/>
              <a:t> </a:t>
            </a:r>
            <a:r>
              <a:rPr lang="de-DE" baseline="0" dirty="0" err="1" smtClean="0"/>
              <a:t>structure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overview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err="1" smtClean="0"/>
              <a:t>recently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efforts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recognise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emotion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streams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audio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especially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detection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high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suitability</a:t>
            </a:r>
            <a:endParaRPr lang="de-DE" baseline="0" dirty="0" smtClean="0"/>
          </a:p>
          <a:p>
            <a:r>
              <a:rPr lang="de-DE" baseline="0" dirty="0" smtClean="0"/>
              <a:t>- </a:t>
            </a:r>
            <a:r>
              <a:rPr lang="de-DE" baseline="0" dirty="0" err="1" smtClean="0"/>
              <a:t>contrarily</a:t>
            </a:r>
            <a:r>
              <a:rPr lang="de-DE" baseline="0" dirty="0" smtClean="0"/>
              <a:t> 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 is a psycho-physiological procedure that activated by cognisant and/or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uncognisant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perception of an article or situation 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="0" baseline="0" dirty="0" err="1" smtClean="0"/>
              <a:t>Therefore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researches</a:t>
            </a:r>
            <a:r>
              <a:rPr lang="de-DE" b="0" baseline="0" dirty="0" smtClean="0"/>
              <a:t> </a:t>
            </a:r>
            <a:r>
              <a:rPr lang="de-DE" baseline="0" dirty="0" smtClean="0"/>
              <a:t>in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focussed</a:t>
            </a:r>
            <a:r>
              <a:rPr lang="de-DE" baseline="0" dirty="0" smtClean="0"/>
              <a:t> on </a:t>
            </a:r>
            <a:r>
              <a:rPr lang="de-DE" b="1" baseline="0" dirty="0" err="1" smtClean="0"/>
              <a:t>physiological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signals</a:t>
            </a:r>
            <a:r>
              <a:rPr lang="de-DE" b="1" baseline="0" dirty="0" smtClean="0"/>
              <a:t>, </a:t>
            </a:r>
            <a:r>
              <a:rPr lang="de-DE" b="0" baseline="0" dirty="0" err="1" smtClean="0"/>
              <a:t>since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less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controlled</a:t>
            </a:r>
            <a:r>
              <a:rPr lang="de-DE" b="0" baseline="0" dirty="0" smtClean="0"/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cognisantly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humans</a:t>
            </a:r>
            <a:endParaRPr lang="de-DE" b="0" baseline="0" dirty="0" smtClean="0"/>
          </a:p>
          <a:p>
            <a:pPr>
              <a:buFontTx/>
              <a:buChar char="-"/>
            </a:pPr>
            <a:r>
              <a:rPr lang="de-DE" b="0" baseline="0" dirty="0" err="1" smtClean="0"/>
              <a:t>advantages</a:t>
            </a:r>
            <a:r>
              <a:rPr lang="de-DE" b="0" baseline="0" dirty="0" smtClean="0"/>
              <a:t>: non-invasive, </a:t>
            </a:r>
            <a:r>
              <a:rPr lang="de-DE" b="0" baseline="0" dirty="0" err="1" smtClean="0"/>
              <a:t>painless</a:t>
            </a:r>
            <a:r>
              <a:rPr lang="de-DE" b="0" baseline="0" dirty="0" smtClean="0"/>
              <a:t>, real-time </a:t>
            </a:r>
            <a:r>
              <a:rPr lang="de-DE" b="0" baseline="0" dirty="0" err="1" smtClean="0"/>
              <a:t>capability</a:t>
            </a:r>
            <a:r>
              <a:rPr lang="de-DE" b="0" baseline="0" dirty="0" smtClean="0"/>
              <a:t>, </a:t>
            </a:r>
            <a:r>
              <a:rPr lang="de-DE" b="0" baseline="0" dirty="0" err="1" smtClean="0"/>
              <a:t>many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available</a:t>
            </a:r>
            <a:endParaRPr lang="de-DE" b="0" baseline="0" dirty="0" smtClean="0"/>
          </a:p>
          <a:p>
            <a:pPr>
              <a:buFontTx/>
              <a:buNone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In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combination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signals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increase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recognition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accuracy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implement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application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emotions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person</a:t>
            </a:r>
            <a:endParaRPr lang="de-DE" baseline="0" dirty="0" smtClean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dirty="0" smtClean="0"/>
              <a:t>as mentioned before, </a:t>
            </a:r>
            <a:r>
              <a:rPr lang="en-GB" b="0" dirty="0" smtClean="0"/>
              <a:t>several</a:t>
            </a:r>
            <a:r>
              <a:rPr lang="en-GB" b="0" baseline="0" dirty="0" smtClean="0"/>
              <a:t> kinds of signals </a:t>
            </a:r>
            <a:r>
              <a:rPr lang="en-GB" baseline="0" dirty="0" smtClean="0"/>
              <a:t>are suitable to obtaining </a:t>
            </a:r>
            <a:r>
              <a:rPr lang="en-GB" b="1" baseline="0" dirty="0" smtClean="0"/>
              <a:t>information</a:t>
            </a:r>
            <a:r>
              <a:rPr lang="en-GB" baseline="0" dirty="0" smtClean="0"/>
              <a:t> from the body’s surface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baseline="0" dirty="0" smtClean="0"/>
              <a:t>for instance, </a:t>
            </a:r>
            <a:r>
              <a:rPr lang="en-GB" b="1" baseline="0" dirty="0" smtClean="0"/>
              <a:t>skin </a:t>
            </a:r>
            <a:r>
              <a:rPr lang="en-GB" b="1" baseline="0" dirty="0" smtClean="0"/>
              <a:t>conductivity (SC)</a:t>
            </a:r>
            <a:r>
              <a:rPr lang="en-GB" baseline="0" dirty="0" smtClean="0"/>
              <a:t>, </a:t>
            </a:r>
            <a:r>
              <a:rPr lang="en-GB" b="1" baseline="0" dirty="0" smtClean="0"/>
              <a:t>respiration(RSP), </a:t>
            </a:r>
            <a:r>
              <a:rPr lang="en-GB" b="1" baseline="0" dirty="0" err="1" smtClean="0"/>
              <a:t>Electromyograam</a:t>
            </a:r>
            <a:r>
              <a:rPr lang="en-GB" b="1" baseline="0" dirty="0" smtClean="0"/>
              <a:t> (EMG), </a:t>
            </a:r>
            <a:r>
              <a:rPr lang="en-GB" b="1" baseline="0" dirty="0" err="1" smtClean="0"/>
              <a:t>Galvinic</a:t>
            </a:r>
            <a:r>
              <a:rPr lang="en-GB" b="1" baseline="0" dirty="0" smtClean="0"/>
              <a:t> Skin Response (GSR), Blood Volume Pulse (BVP), EEG (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electroencephalogram </a:t>
            </a:r>
            <a:r>
              <a:rPr lang="en-GB" b="1" baseline="0" dirty="0" smtClean="0"/>
              <a:t>)</a:t>
            </a:r>
            <a:r>
              <a:rPr lang="en-GB" baseline="0" dirty="0" smtClean="0"/>
              <a:t> </a:t>
            </a:r>
            <a:r>
              <a:rPr lang="en-GB" baseline="0" dirty="0" smtClean="0"/>
              <a:t>and </a:t>
            </a:r>
            <a:r>
              <a:rPr lang="en-GB" baseline="0" dirty="0" smtClean="0"/>
              <a:t>ECG electrocardiogram </a:t>
            </a:r>
            <a:r>
              <a:rPr lang="en-GB" b="1" baseline="0" dirty="0" smtClean="0"/>
              <a:t>so </a:t>
            </a:r>
            <a:r>
              <a:rPr lang="en-GB" b="1" baseline="0" dirty="0" smtClean="0"/>
              <a:t>forth</a:t>
            </a:r>
            <a:endParaRPr lang="en-GB" b="1" dirty="0" smtClean="0"/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dirty="0" smtClean="0"/>
              <a:t>apart of the non-invasive measurability, </a:t>
            </a:r>
            <a:r>
              <a:rPr lang="en-GB" baseline="0" dirty="0" smtClean="0"/>
              <a:t>physiological signals have the advantage of being continuously recorded while the subject is connected to bio-sensors</a:t>
            </a:r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especially that fact makes body’s information useable for the recognition of </a:t>
            </a:r>
            <a:r>
              <a:rPr lang="en-GB" b="1" baseline="0" dirty="0" smtClean="0"/>
              <a:t>emotional states</a:t>
            </a:r>
          </a:p>
          <a:p>
            <a:endParaRPr lang="en-GB" baseline="0" dirty="0" smtClean="0"/>
          </a:p>
          <a:p>
            <a:pPr marL="158265" indent="-158265" defTabSz="84408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baseline="0" dirty="0" smtClean="0"/>
              <a:t>emotions have the</a:t>
            </a:r>
            <a:r>
              <a:rPr lang="en-GB" dirty="0" smtClean="0"/>
              <a:t> powerful feature</a:t>
            </a:r>
            <a:r>
              <a:rPr lang="en-GB" baseline="0" dirty="0" smtClean="0"/>
              <a:t> of unconsciously</a:t>
            </a:r>
            <a:r>
              <a:rPr lang="en-GB" dirty="0" smtClean="0"/>
              <a:t> </a:t>
            </a:r>
            <a:r>
              <a:rPr lang="en-GB" baseline="0" dirty="0" smtClean="0"/>
              <a:t>changing, while referring to the cognitive and behavioural humans system 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baseline="0" dirty="0" smtClean="0"/>
              <a:t>the proposed work investigates their usefulness to control targeted </a:t>
            </a:r>
            <a:r>
              <a:rPr lang="en-GB" b="1" baseline="0" dirty="0" smtClean="0"/>
              <a:t>applications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b="0" baseline="0" dirty="0" smtClean="0"/>
              <a:t>the merging of several signals to detect one emotion could decrease difficulties in measuring without artefacts and different characteristics of each physiological signal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b="0" baseline="0" dirty="0" smtClean="0"/>
              <a:t>in the current case the </a:t>
            </a:r>
            <a:r>
              <a:rPr lang="en-GB" b="1" baseline="0" dirty="0" smtClean="0"/>
              <a:t>ECG</a:t>
            </a:r>
            <a:r>
              <a:rPr lang="en-GB" b="0" baseline="0" dirty="0" smtClean="0"/>
              <a:t> and </a:t>
            </a:r>
            <a:r>
              <a:rPr lang="en-GB" b="1" baseline="0" dirty="0" smtClean="0"/>
              <a:t>EEG</a:t>
            </a:r>
            <a:r>
              <a:rPr lang="en-GB" b="0" baseline="0" dirty="0" smtClean="0"/>
              <a:t> information should be merged to combine advantages and disadvantages of 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586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de-DE" baseline="0" dirty="0" smtClean="0"/>
              <a:t> positive-negative </a:t>
            </a:r>
            <a:r>
              <a:rPr lang="de-DE" baseline="0" dirty="0" err="1" smtClean="0"/>
              <a:t>arrangement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accords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x-</a:t>
            </a:r>
            <a:r>
              <a:rPr lang="de-DE" baseline="0" dirty="0" err="1" smtClean="0"/>
              <a:t>axis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excitement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y-</a:t>
            </a:r>
            <a:r>
              <a:rPr lang="de-DE" baseline="0" dirty="0" err="1" smtClean="0"/>
              <a:t>axis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smtClean="0"/>
              <a:t> ECG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categorise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arousal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three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sections</a:t>
            </a:r>
            <a:r>
              <a:rPr lang="de-DE" baseline="0" dirty="0" smtClean="0"/>
              <a:t>, EEG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valence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literature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suitability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dimensions</a:t>
            </a:r>
            <a:r>
              <a:rPr lang="de-DE" baseline="0" dirty="0" smtClean="0"/>
              <a:t>)</a:t>
            </a:r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3 different </a:t>
            </a:r>
            <a:r>
              <a:rPr lang="de-DE" baseline="0" dirty="0" err="1" smtClean="0"/>
              <a:t>arousal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states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emotions</a:t>
            </a:r>
            <a:r>
              <a:rPr lang="de-DE" baseline="0" dirty="0" smtClean="0"/>
              <a:t> (1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</a:t>
            </a:r>
            <a:r>
              <a:rPr lang="de-DE" baseline="0" dirty="0" smtClean="0"/>
              <a:t>, 1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valence</a:t>
            </a:r>
            <a:r>
              <a:rPr lang="de-DE" baseline="0" dirty="0" smtClean="0"/>
              <a:t>)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follows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r>
              <a:rPr lang="de-DE" b="1" baseline="0" dirty="0" smtClean="0"/>
              <a:t>Anger, </a:t>
            </a:r>
            <a:r>
              <a:rPr lang="de-DE" b="1" baseline="0" dirty="0" err="1" smtClean="0"/>
              <a:t>joy</a:t>
            </a:r>
            <a:r>
              <a:rPr lang="de-DE" b="1" baseline="0" dirty="0" smtClean="0"/>
              <a:t> </a:t>
            </a:r>
            <a:r>
              <a:rPr lang="de-DE" baseline="0" dirty="0" smtClean="0"/>
              <a:t>– </a:t>
            </a:r>
            <a:r>
              <a:rPr lang="de-DE" baseline="0" dirty="0" err="1" smtClean="0"/>
              <a:t>high</a:t>
            </a:r>
            <a:r>
              <a:rPr lang="de-DE" baseline="0" dirty="0" smtClean="0"/>
              <a:t>; </a:t>
            </a:r>
            <a:r>
              <a:rPr lang="de-DE" b="1" baseline="0" dirty="0" err="1" smtClean="0"/>
              <a:t>fear</a:t>
            </a:r>
            <a:r>
              <a:rPr lang="de-DE" b="1" baseline="0" dirty="0" smtClean="0"/>
              <a:t>, </a:t>
            </a:r>
            <a:r>
              <a:rPr lang="de-DE" b="1" baseline="0" dirty="0" err="1" smtClean="0"/>
              <a:t>pleasure</a:t>
            </a:r>
            <a:r>
              <a:rPr lang="de-DE" b="1" baseline="0" dirty="0" smtClean="0"/>
              <a:t> </a:t>
            </a:r>
            <a:r>
              <a:rPr lang="de-DE" baseline="0" dirty="0" smtClean="0"/>
              <a:t>– </a:t>
            </a:r>
            <a:r>
              <a:rPr lang="de-DE" baseline="0" dirty="0" err="1" smtClean="0"/>
              <a:t>middle</a:t>
            </a:r>
            <a:r>
              <a:rPr lang="de-DE" baseline="0" dirty="0" smtClean="0"/>
              <a:t>; </a:t>
            </a:r>
            <a:r>
              <a:rPr lang="de-DE" b="1" baseline="0" dirty="0" err="1" smtClean="0"/>
              <a:t>sadness</a:t>
            </a:r>
            <a:r>
              <a:rPr lang="de-DE" b="1" baseline="0" dirty="0" smtClean="0"/>
              <a:t>, </a:t>
            </a:r>
            <a:r>
              <a:rPr lang="de-DE" b="1" baseline="0" dirty="0" err="1" smtClean="0"/>
              <a:t>calm</a:t>
            </a:r>
            <a:r>
              <a:rPr lang="de-DE" b="1" baseline="0" dirty="0" smtClean="0"/>
              <a:t> </a:t>
            </a:r>
            <a:r>
              <a:rPr lang="de-DE" baseline="0" dirty="0" smtClean="0"/>
              <a:t>– </a:t>
            </a:r>
            <a:r>
              <a:rPr lang="de-DE" baseline="0" dirty="0" err="1" smtClean="0"/>
              <a:t>low</a:t>
            </a:r>
            <a:endParaRPr lang="de-DE" baseline="0" dirty="0" smtClean="0"/>
          </a:p>
          <a:p>
            <a:pPr>
              <a:buFontTx/>
              <a:buChar char="-"/>
            </a:pPr>
            <a:endParaRPr lang="de-DE" baseline="0" dirty="0" smtClean="0"/>
          </a:p>
          <a:p>
            <a:pPr>
              <a:buFontTx/>
              <a:buChar char="-"/>
            </a:pPr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dirty="0" smtClean="0"/>
              <a:t>for</a:t>
            </a:r>
            <a:r>
              <a:rPr lang="en-GB" baseline="0" dirty="0" smtClean="0"/>
              <a:t> emotion recognition it is very helpful eliciting targeted emotions because of increased changes in evoked humans feelings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baseline="0" dirty="0" smtClean="0"/>
              <a:t>therefore subjects will be exposed to images, video clips or music to stimulate specific emotions ---- in the current work 18 video-clips are chosen to elicit the desired emotional states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>
                <a:latin typeface="Arial" charset="0"/>
                <a:ea typeface="ＭＳ Ｐゴシック" pitchFamily="34" charset="-128"/>
                <a:cs typeface="Arial" charset="0"/>
              </a:rPr>
              <a:t>eliciting emotional reactions from test participants is a difficult task and selecting the most effective stimulus materials is crucial </a:t>
            </a:r>
            <a:endParaRPr lang="en-GB" sz="11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de-DE" sz="1100" dirty="0" smtClean="0">
                <a:latin typeface="Arial" charset="0"/>
                <a:ea typeface="ＭＳ Ｐゴシック" pitchFamily="34" charset="-128"/>
                <a:cs typeface="Arial" charset="0"/>
              </a:rPr>
              <a:t>experimental </a:t>
            </a:r>
            <a:r>
              <a:rPr lang="de-DE" sz="1100" dirty="0" err="1" smtClean="0">
                <a:latin typeface="Arial" charset="0"/>
                <a:ea typeface="ＭＳ Ｐゴシック" pitchFamily="34" charset="-128"/>
                <a:cs typeface="Arial" charset="0"/>
              </a:rPr>
              <a:t>setup</a:t>
            </a:r>
            <a:r>
              <a:rPr lang="de-DE" sz="11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de-DE" sz="11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 </a:t>
            </a:r>
            <a:r>
              <a:rPr lang="de-DE" sz="1100" dirty="0" err="1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next</a:t>
            </a:r>
            <a:r>
              <a:rPr lang="de-DE" sz="11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 </a:t>
            </a:r>
            <a:r>
              <a:rPr lang="de-DE" sz="1100" dirty="0" err="1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slide</a:t>
            </a:r>
            <a:endParaRPr lang="de-DE" sz="1100" dirty="0" smtClean="0">
              <a:latin typeface="Arial" charset="0"/>
              <a:ea typeface="ＭＳ Ｐゴシック" pitchFamily="34" charset="-128"/>
              <a:cs typeface="Arial" charset="0"/>
              <a:sym typeface="Wingdings" pitchFamily="2" charset="2"/>
            </a:endParaRP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EEG signals are acquired using the </a:t>
            </a:r>
            <a:r>
              <a:rPr lang="en-GB" sz="1100" dirty="0" err="1" smtClean="0">
                <a:latin typeface="Arial" charset="0"/>
                <a:ea typeface="ＭＳ Ｐゴシック" pitchFamily="34" charset="-128"/>
                <a:cs typeface="Arial" charset="0"/>
              </a:rPr>
              <a:t>Emotiv’s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 EPOC headset 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  <a:sym typeface="Wingdings" pitchFamily="2" charset="2"/>
              </a:rPr>
              <a:t> wireless, 14 electrodes (see devices)</a:t>
            </a:r>
            <a:endParaRPr lang="en-GB" sz="11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ECG data</a:t>
            </a: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are measured by the SHIMMER device, 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during </a:t>
            </a:r>
            <a:r>
              <a:rPr lang="en-GB" sz="1100" dirty="0">
                <a:latin typeface="Arial" charset="0"/>
                <a:ea typeface="ＭＳ Ｐゴシック" pitchFamily="34" charset="-128"/>
                <a:cs typeface="Arial" charset="0"/>
              </a:rPr>
              <a:t>the 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entire </a:t>
            </a:r>
            <a:r>
              <a:rPr lang="en-GB" sz="1100" b="1" dirty="0" smtClean="0">
                <a:latin typeface="Arial" charset="0"/>
                <a:ea typeface="ＭＳ Ｐゴシック" pitchFamily="34" charset="-128"/>
                <a:cs typeface="Arial" charset="0"/>
              </a:rPr>
              <a:t>experiment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1100" dirty="0">
                <a:latin typeface="Arial" charset="0"/>
                <a:ea typeface="ＭＳ Ｐゴシック" pitchFamily="34" charset="-128"/>
                <a:cs typeface="Arial" charset="0"/>
              </a:rPr>
              <a:t>the RA-LL-ECG 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signal (limb</a:t>
            </a:r>
            <a:r>
              <a:rPr lang="en-GB" sz="1100" baseline="0" dirty="0" smtClean="0">
                <a:latin typeface="Arial" charset="0"/>
                <a:ea typeface="ＭＳ Ｐゴシック" pitchFamily="34" charset="-128"/>
                <a:cs typeface="Arial" charset="0"/>
              </a:rPr>
              <a:t> lead II)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1100" dirty="0">
                <a:latin typeface="Arial" charset="0"/>
                <a:ea typeface="ＭＳ Ｐゴシック" pitchFamily="34" charset="-128"/>
                <a:cs typeface="Arial" charset="0"/>
              </a:rPr>
              <a:t>is recorded from the subjects </a:t>
            </a: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chest</a:t>
            </a:r>
          </a:p>
          <a:p>
            <a:pPr marL="158265" indent="-158265">
              <a:buFont typeface="Arial" panose="020B0604020202020204" pitchFamily="34" charset="0"/>
              <a:buNone/>
            </a:pPr>
            <a:endParaRPr lang="de-DE" sz="11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de-DE" sz="1100" dirty="0" err="1" smtClean="0">
                <a:latin typeface="Arial" charset="0"/>
                <a:ea typeface="ＭＳ Ｐゴシック" pitchFamily="34" charset="-128"/>
                <a:cs typeface="Arial" charset="0"/>
              </a:rPr>
              <a:t>devices</a:t>
            </a:r>
            <a:r>
              <a:rPr lang="de-DE" sz="1100" dirty="0" smtClean="0">
                <a:latin typeface="Arial" charset="0"/>
                <a:ea typeface="ＭＳ Ｐゴシック" pitchFamily="34" charset="-128"/>
                <a:cs typeface="Arial" charset="0"/>
              </a:rPr>
              <a:t>: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EPOC:		14 channels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sampling rate	128sps (internal 2048Hz)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resolution		14bit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filtering		digital 5th order, notch at 50Hz and 60Hz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connectivity	wireless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battery life		12h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endParaRPr lang="en-GB" sz="11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>
              <a:buFont typeface="Arial" panose="020B0604020202020204" pitchFamily="34" charset="0"/>
              <a:buChar char="•"/>
            </a:pPr>
            <a:endParaRPr lang="en-GB" sz="1100" dirty="0" smtClean="0"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SHIMMER:		4 channels</a:t>
            </a:r>
          </a:p>
          <a:p>
            <a:pPr marL="158265" indent="-158265" algn="l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sampling rate	256sps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resolution		24bit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filtering		configurable by software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connectivity	wireless</a:t>
            </a:r>
          </a:p>
          <a:p>
            <a:pPr marL="158265" indent="-158265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charset="0"/>
                <a:ea typeface="ＭＳ Ｐゴシック" pitchFamily="34" charset="-128"/>
                <a:cs typeface="Arial" charset="0"/>
              </a:rPr>
              <a:t>battery life		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D98877-15B6-4DE8-B0D2-854E3361A08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558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consists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person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Both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place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different </a:t>
            </a:r>
            <a:r>
              <a:rPr lang="de-DE" baseline="0" dirty="0" err="1" smtClean="0"/>
              <a:t>days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60 </a:t>
            </a:r>
            <a:r>
              <a:rPr lang="de-DE" baseline="0" dirty="0" err="1" smtClean="0"/>
              <a:t>minutes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investigate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later</a:t>
            </a:r>
            <a:r>
              <a:rPr lang="de-DE" baseline="0" dirty="0" smtClean="0"/>
              <a:t> on.</a:t>
            </a:r>
          </a:p>
          <a:p>
            <a:endParaRPr lang="de-DE" baseline="0" dirty="0" smtClean="0"/>
          </a:p>
          <a:p>
            <a:r>
              <a:rPr lang="de-DE" dirty="0" err="1" smtClean="0"/>
              <a:t>Subjects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read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information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sheet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fill</a:t>
            </a:r>
            <a:r>
              <a:rPr lang="de-DE" baseline="0" dirty="0" smtClean="0"/>
              <a:t> out a </a:t>
            </a:r>
            <a:r>
              <a:rPr lang="de-DE" baseline="0" dirty="0" err="1" smtClean="0"/>
              <a:t>consent</a:t>
            </a:r>
            <a:r>
              <a:rPr lang="de-DE" baseline="0" dirty="0" smtClean="0"/>
              <a:t> form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listen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instructions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instructional</a:t>
            </a:r>
            <a:r>
              <a:rPr lang="de-DE" baseline="0" dirty="0" smtClean="0"/>
              <a:t> part.</a:t>
            </a:r>
          </a:p>
          <a:p>
            <a:endParaRPr lang="de-DE" baseline="0" dirty="0" smtClean="0"/>
          </a:p>
          <a:p>
            <a:r>
              <a:rPr lang="de-DE" dirty="0" smtClean="0"/>
              <a:t>After </a:t>
            </a:r>
            <a:r>
              <a:rPr lang="de-DE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started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measurements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baseline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people</a:t>
            </a:r>
            <a:r>
              <a:rPr lang="de-DE" baseline="0" dirty="0" smtClean="0"/>
              <a:t> in a neutral </a:t>
            </a:r>
            <a:r>
              <a:rPr lang="de-DE" baseline="0" dirty="0" err="1" smtClean="0"/>
              <a:t>state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After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video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clip</a:t>
            </a:r>
            <a:r>
              <a:rPr lang="de-DE" baseline="0" dirty="0" smtClean="0"/>
              <a:t> was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 </a:t>
            </a:r>
            <a:r>
              <a:rPr lang="de-DE" baseline="0" dirty="0" err="1" smtClean="0"/>
              <a:t>Finally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answer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assessment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questionnaire</a:t>
            </a:r>
            <a:r>
              <a:rPr lang="de-DE" baseline="0" dirty="0" smtClean="0"/>
              <a:t>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Video dataset and participants detail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subject‘s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assessment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splitted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first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</a:t>
            </a:r>
            <a:r>
              <a:rPr lang="de-DE" baseline="0" dirty="0" smtClean="0"/>
              <a:t> so </a:t>
            </a:r>
            <a:r>
              <a:rPr lang="de-DE" baseline="0" dirty="0" err="1" smtClean="0"/>
              <a:t>called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self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assessment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manikins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shown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graphical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interface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From</a:t>
            </a:r>
            <a:r>
              <a:rPr lang="de-DE" baseline="0" dirty="0" smtClean="0"/>
              <a:t> top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bottom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choose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manikins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valence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arousal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dominance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respectively</a:t>
            </a:r>
            <a:r>
              <a:rPr lang="de-DE" baseline="0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consist</a:t>
            </a:r>
            <a:r>
              <a:rPr lang="de-DE" baseline="0" dirty="0" err="1" smtClean="0"/>
              <a:t>s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whole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19 emotional </a:t>
            </a:r>
            <a:r>
              <a:rPr lang="de-DE" baseline="0" dirty="0" err="1" smtClean="0"/>
              <a:t>expressions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Dependent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strong a </a:t>
            </a:r>
            <a:r>
              <a:rPr lang="de-DE" baseline="0" dirty="0" err="1" smtClean="0"/>
              <a:t>subject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he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choose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number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0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validation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Zero </a:t>
            </a:r>
            <a:r>
              <a:rPr lang="de-DE" baseline="0" dirty="0" err="1" smtClean="0"/>
              <a:t>means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expression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feeling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all </a:t>
            </a:r>
            <a:r>
              <a:rPr lang="de-DE" baseline="0" dirty="0" err="1" smtClean="0"/>
              <a:t>whereas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matches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very</a:t>
            </a:r>
            <a:r>
              <a:rPr lang="de-DE" baseline="0" dirty="0" smtClean="0"/>
              <a:t> strong.</a:t>
            </a:r>
            <a:endParaRPr lang="de-DE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19061-04A6-40D2-AB9A-91815D576A1A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1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2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2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3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91B59-D25C-4C37-8707-A842AF9EE857}" type="datetimeFigureOut">
              <a:rPr lang="en-GB" smtClean="0"/>
              <a:t>03/03/2016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CFAB3-8FC4-495E-BFF6-CA719A6A4897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GB" dirty="0" smtClean="0"/>
              <a:t>        </a:t>
            </a:r>
            <a:r>
              <a:rPr lang="en-GB" b="1" dirty="0" smtClean="0"/>
              <a:t>Centre</a:t>
            </a:r>
            <a:r>
              <a:rPr lang="en-GB" b="1" baseline="0" dirty="0" smtClean="0"/>
              <a:t> for Artificial intelligence, Visual Communications &amp; Networks (AVCN)</a:t>
            </a:r>
            <a:endParaRPr lang="en-GB" b="1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74585"/>
            <a:ext cx="972406" cy="61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6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/>
              <a:t>Emotion Recognition by Physiological Signals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err="1">
                <a:solidFill>
                  <a:schemeClr val="tx1"/>
                </a:solidFill>
              </a:rPr>
              <a:t>Naeem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err="1">
                <a:solidFill>
                  <a:schemeClr val="tx1"/>
                </a:solidFill>
              </a:rPr>
              <a:t>Ramzan</a:t>
            </a:r>
            <a:r>
              <a:rPr lang="en-US" sz="3600" b="1" i="1" dirty="0">
                <a:solidFill>
                  <a:schemeClr val="tx1"/>
                </a:solidFill>
              </a:rPr>
              <a:t>*</a:t>
            </a:r>
            <a:r>
              <a:rPr lang="en-US" b="1" i="1" dirty="0">
                <a:solidFill>
                  <a:schemeClr val="tx1"/>
                </a:solidFill>
              </a:rPr>
              <a:t>, Sebastian </a:t>
            </a:r>
            <a:r>
              <a:rPr lang="en-US" b="1" i="1" dirty="0" err="1">
                <a:solidFill>
                  <a:schemeClr val="tx1"/>
                </a:solidFill>
              </a:rPr>
              <a:t>Palke</a:t>
            </a:r>
            <a:r>
              <a:rPr lang="en-US" b="1" i="1" dirty="0">
                <a:solidFill>
                  <a:schemeClr val="tx1"/>
                </a:solidFill>
              </a:rPr>
              <a:t>^, Thomas </a:t>
            </a:r>
            <a:r>
              <a:rPr lang="en-US" b="1" i="1" dirty="0" err="1">
                <a:solidFill>
                  <a:schemeClr val="tx1"/>
                </a:solidFill>
              </a:rPr>
              <a:t>Cuntz</a:t>
            </a:r>
            <a:r>
              <a:rPr lang="en-US" b="1" i="1" dirty="0">
                <a:solidFill>
                  <a:schemeClr val="tx1"/>
                </a:solidFill>
              </a:rPr>
              <a:t>^, Ryan Gibson*, and Abbes Amira*</a:t>
            </a:r>
            <a:endParaRPr lang="en-GB" b="1" i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*University of the West of Scotland, Paisley, UK</a:t>
            </a:r>
            <a:endParaRPr lang="en-GB" b="1" i="1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^H.T.W.K. Leipzig, </a:t>
            </a:r>
            <a:r>
              <a:rPr lang="en-US" b="1" i="1" dirty="0" smtClean="0">
                <a:solidFill>
                  <a:schemeClr val="tx1"/>
                </a:solidFill>
              </a:rPr>
              <a:t>Germany</a:t>
            </a:r>
          </a:p>
          <a:p>
            <a:endParaRPr lang="en-US" b="1" i="1" dirty="0">
              <a:solidFill>
                <a:schemeClr val="tx1"/>
              </a:solidFill>
            </a:endParaRPr>
          </a:p>
          <a:p>
            <a:endParaRPr lang="en-GB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8928992" cy="5040560"/>
          </a:xfrm>
          <a:prstGeom prst="rect">
            <a:avLst/>
          </a:prstGeom>
        </p:spPr>
      </p:pic>
      <p:sp>
        <p:nvSpPr>
          <p:cNvPr id="5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Subject‘s Self Assessment </a:t>
            </a:r>
          </a:p>
        </p:txBody>
      </p:sp>
    </p:spTree>
    <p:extLst>
      <p:ext uri="{BB962C8B-B14F-4D97-AF65-F5344CB8AC3E}">
        <p14:creationId xmlns:p14="http://schemas.microsoft.com/office/powerpoint/2010/main" val="14687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feld 75"/>
          <p:cNvSpPr txBox="1"/>
          <p:nvPr/>
        </p:nvSpPr>
        <p:spPr>
          <a:xfrm>
            <a:off x="5469882" y="6057956"/>
            <a:ext cx="253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output</a:t>
            </a:r>
            <a:r>
              <a:rPr lang="de-DE" dirty="0" smtClean="0"/>
              <a:t>: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current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/>
              <a:t>e</a:t>
            </a:r>
            <a:r>
              <a:rPr lang="de-DE" sz="1800" dirty="0" err="1" smtClean="0">
                <a:solidFill>
                  <a:schemeClr val="tx1"/>
                </a:solidFill>
              </a:rPr>
              <a:t>motion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38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Data Collection &amp; Processing Flow </a:t>
            </a:r>
          </a:p>
        </p:txBody>
      </p:sp>
      <p:pic>
        <p:nvPicPr>
          <p:cNvPr id="39" name="Picture 3" descr="C:\Users\77780889\Google Drive\PostDoc_UWS\PostDoc\Presentations\Censis Feb 2015\Drawing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972" y="1412776"/>
            <a:ext cx="6552728" cy="522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580112" y="4797152"/>
            <a:ext cx="360040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5580112" y="5877272"/>
            <a:ext cx="360040" cy="1440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63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009674"/>
              </p:ext>
            </p:extLst>
          </p:nvPr>
        </p:nvGraphicFramePr>
        <p:xfrm>
          <a:off x="251522" y="1556793"/>
          <a:ext cx="8136901" cy="374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5522"/>
                <a:gridCol w="1270627"/>
                <a:gridCol w="855230"/>
                <a:gridCol w="1001840"/>
                <a:gridCol w="1026276"/>
                <a:gridCol w="977406"/>
              </a:tblGrid>
              <a:tr h="62406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LDA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NBC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KNN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TREE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SVM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Accuracy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72.9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70.2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74.5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73.1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73.4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Recall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85.3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75.5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83.3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78.0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88.2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Precision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74.8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76.5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77.4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78.6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74.6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Specificity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49.2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60.1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58.1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64.1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44.8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Average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70.6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70.6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73.3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73.4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70.2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5445223"/>
            <a:ext cx="6426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Table 1. Valence </a:t>
            </a:r>
            <a:r>
              <a:rPr lang="en-US" sz="3200" b="1" dirty="0"/>
              <a:t>classification </a:t>
            </a:r>
            <a:r>
              <a:rPr lang="en-US" sz="3200" b="1" dirty="0" smtClean="0"/>
              <a:t>results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4183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5656" y="5868561"/>
            <a:ext cx="6395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Table 2. Arousal </a:t>
            </a:r>
            <a:r>
              <a:rPr lang="en-US" sz="3200" b="1" dirty="0"/>
              <a:t>classification </a:t>
            </a:r>
            <a:r>
              <a:rPr lang="en-US" sz="3200" b="1" dirty="0" smtClean="0"/>
              <a:t>results</a:t>
            </a:r>
            <a:endParaRPr lang="en-GB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69893"/>
              </p:ext>
            </p:extLst>
          </p:nvPr>
        </p:nvGraphicFramePr>
        <p:xfrm>
          <a:off x="251519" y="1484787"/>
          <a:ext cx="8136905" cy="4320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1868"/>
                <a:gridCol w="1117307"/>
                <a:gridCol w="947282"/>
                <a:gridCol w="1020149"/>
                <a:gridCol w="995860"/>
                <a:gridCol w="1044439"/>
              </a:tblGrid>
              <a:tr h="48005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LDA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NBC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KNN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TREE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SVM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Accuracy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61.9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60.8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65.6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63.4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65.7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Recall cl.1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40.9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51.5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30.5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49.6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40.8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Precision cl.1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47.3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47.5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46.0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46.1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52.0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Recall cl.2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71.2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68.6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82.7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70.3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76.8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Precision cl.2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67.4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70.2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67.7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70.7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68.2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Recall cl.3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39.3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50.9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21.5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42.7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39.4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Precision cl.3 (%)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39.6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39.5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42.6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46.9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45.1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0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Average (%)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52.5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55.6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50.9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>
                          <a:effectLst/>
                        </a:rPr>
                        <a:t>55.7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US" sz="2400" dirty="0">
                          <a:effectLst/>
                        </a:rPr>
                        <a:t>55.4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58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1556792"/>
            <a:ext cx="756084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User’s effective state automatic </a:t>
            </a:r>
            <a:r>
              <a:rPr lang="en-GB" b="1" dirty="0" smtClean="0">
                <a:solidFill>
                  <a:schemeClr val="tx1"/>
                </a:solidFill>
              </a:rPr>
              <a:t>recognition framework </a:t>
            </a:r>
            <a:endParaRPr lang="en-GB" b="1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Emotional state arousal and valence induced by watching video clips </a:t>
            </a:r>
            <a:r>
              <a:rPr lang="en-GB" b="1" dirty="0" smtClean="0">
                <a:solidFill>
                  <a:schemeClr val="tx1"/>
                </a:solidFill>
              </a:rPr>
              <a:t>and are </a:t>
            </a:r>
            <a:r>
              <a:rPr lang="en-GB" b="1" dirty="0">
                <a:solidFill>
                  <a:schemeClr val="tx1"/>
                </a:solidFill>
              </a:rPr>
              <a:t>identified by physiological </a:t>
            </a:r>
            <a:r>
              <a:rPr lang="en-GB" b="1" dirty="0" smtClean="0">
                <a:solidFill>
                  <a:schemeClr val="tx1"/>
                </a:solidFill>
              </a:rPr>
              <a:t>(EEG) and </a:t>
            </a:r>
            <a:r>
              <a:rPr lang="en-GB" b="1" dirty="0">
                <a:solidFill>
                  <a:schemeClr val="tx1"/>
                </a:solidFill>
              </a:rPr>
              <a:t>electroencephalogram (EEG) </a:t>
            </a:r>
            <a:r>
              <a:rPr lang="en-GB" b="1" dirty="0" smtClean="0">
                <a:solidFill>
                  <a:schemeClr val="tx1"/>
                </a:solidFill>
              </a:rPr>
              <a:t>signals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1"/>
                </a:solidFill>
              </a:rPr>
              <a:t>Identical subjective emotional state are identified as compared to </a:t>
            </a:r>
            <a:r>
              <a:rPr lang="en-GB" b="1" dirty="0" err="1">
                <a:solidFill>
                  <a:schemeClr val="tx1"/>
                </a:solidFill>
              </a:rPr>
              <a:t>Gabert-Quillen</a:t>
            </a:r>
            <a:r>
              <a:rPr lang="en-GB" b="1" dirty="0">
                <a:solidFill>
                  <a:schemeClr val="tx1"/>
                </a:solidFill>
              </a:rPr>
              <a:t> et al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tx1"/>
                </a:solidFill>
              </a:rPr>
              <a:t>71.6% for valence classification for two states and 54.0% for arousal classification for three </a:t>
            </a:r>
            <a:r>
              <a:rPr lang="en-GB" b="1" dirty="0" smtClean="0">
                <a:solidFill>
                  <a:schemeClr val="tx1"/>
                </a:solidFill>
              </a:rPr>
              <a:t>states were achieved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9"/>
          <p:cNvGrpSpPr/>
          <p:nvPr/>
        </p:nvGrpSpPr>
        <p:grpSpPr>
          <a:xfrm>
            <a:off x="611560" y="1556792"/>
            <a:ext cx="8029326" cy="4752528"/>
            <a:chOff x="611560" y="980728"/>
            <a:chExt cx="8029326" cy="4752528"/>
          </a:xfrm>
        </p:grpSpPr>
        <p:sp>
          <p:nvSpPr>
            <p:cNvPr id="29" name="Rectangle 5"/>
            <p:cNvSpPr/>
            <p:nvPr/>
          </p:nvSpPr>
          <p:spPr bwMode="auto">
            <a:xfrm>
              <a:off x="611560" y="980728"/>
              <a:ext cx="2556718" cy="475252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2000" b="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2000" b="0" dirty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GB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34" charset="-128"/>
                  <a:cs typeface="Arial" charset="0"/>
                </a:rPr>
                <a:t>   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lang="en-GB" sz="2000" b="0" dirty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GB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34" charset="-128"/>
                  <a:cs typeface="Arial" charset="0"/>
                </a:rPr>
                <a:t>   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GB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34" charset="-128"/>
                  <a:cs typeface="Arial" charset="0"/>
                </a:rPr>
                <a:t>               </a:t>
              </a: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endParaRPr lang="en-GB" sz="2000" b="0" dirty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R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GB" sz="2000" b="0" dirty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 </a:t>
              </a:r>
              <a:r>
                <a:rPr lang="en-GB" sz="2000" b="0" dirty="0" smtClean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  </a:t>
              </a:r>
              <a:endParaRPr kumimoji="0" lang="en-GB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GB" sz="2000" b="0" baseline="0" dirty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 </a:t>
              </a:r>
              <a:r>
                <a:rPr lang="en-GB" sz="2000" b="0" baseline="0" dirty="0" smtClean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 </a:t>
              </a: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0" name="TextBox 2"/>
            <p:cNvSpPr txBox="1"/>
            <p:nvPr/>
          </p:nvSpPr>
          <p:spPr>
            <a:xfrm>
              <a:off x="894235" y="1124744"/>
              <a:ext cx="13178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u="sng" dirty="0" smtClean="0">
                  <a:solidFill>
                    <a:schemeClr val="tx1"/>
                  </a:solidFill>
                </a:rPr>
                <a:t>Actual state</a:t>
              </a:r>
              <a:endParaRPr lang="en-GB" b="1" u="sng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7"/>
            <p:cNvSpPr/>
            <p:nvPr/>
          </p:nvSpPr>
          <p:spPr bwMode="auto">
            <a:xfrm>
              <a:off x="6084168" y="980728"/>
              <a:ext cx="2556718" cy="475252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     </a:t>
              </a:r>
              <a:r>
                <a:rPr lang="en-GB" sz="2000" b="0" dirty="0" smtClean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   </a:t>
              </a:r>
              <a:endParaRPr lang="en-GB" sz="2000" b="0" dirty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2" name="TextBox 3"/>
            <p:cNvSpPr txBox="1"/>
            <p:nvPr/>
          </p:nvSpPr>
          <p:spPr>
            <a:xfrm>
              <a:off x="6402109" y="1124744"/>
              <a:ext cx="1914307" cy="4770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b="1" u="sng" dirty="0" smtClean="0">
                  <a:solidFill>
                    <a:schemeClr val="tx1"/>
                  </a:solidFill>
                </a:rPr>
                <a:t>Target state</a:t>
              </a:r>
              <a:endParaRPr lang="en-GB" b="1" u="sng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6"/>
            <p:cNvSpPr/>
            <p:nvPr/>
          </p:nvSpPr>
          <p:spPr bwMode="auto">
            <a:xfrm>
              <a:off x="3347864" y="980728"/>
              <a:ext cx="2556718" cy="4752528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2000" b="0" dirty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	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2000" b="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      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GB" sz="2000" b="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4" name="TextBox 4"/>
            <p:cNvSpPr txBox="1"/>
            <p:nvPr/>
          </p:nvSpPr>
          <p:spPr>
            <a:xfrm>
              <a:off x="3503955" y="1124744"/>
              <a:ext cx="2234907" cy="4770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GB" b="1" u="sng" dirty="0"/>
                <a:t>F</a:t>
              </a:r>
              <a:r>
                <a:rPr lang="en-GB" b="1" u="sng" dirty="0" smtClean="0">
                  <a:solidFill>
                    <a:schemeClr val="tx1"/>
                  </a:solidFill>
                </a:rPr>
                <a:t>urther works</a:t>
              </a:r>
              <a:endParaRPr lang="en-GB" b="1" u="sng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0"/>
          <p:cNvGrpSpPr/>
          <p:nvPr/>
        </p:nvGrpSpPr>
        <p:grpSpPr>
          <a:xfrm>
            <a:off x="717750" y="3801234"/>
            <a:ext cx="8030714" cy="707886"/>
            <a:chOff x="717750" y="3225170"/>
            <a:chExt cx="8030714" cy="707886"/>
          </a:xfrm>
        </p:grpSpPr>
        <p:sp>
          <p:nvSpPr>
            <p:cNvPr id="36" name="TextBox 11"/>
            <p:cNvSpPr txBox="1"/>
            <p:nvPr/>
          </p:nvSpPr>
          <p:spPr>
            <a:xfrm>
              <a:off x="717750" y="3225170"/>
              <a:ext cx="17219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 dirty="0" smtClean="0">
                  <a:solidFill>
                    <a:schemeClr val="tx1"/>
                  </a:solidFill>
                </a:rPr>
                <a:t>fixed features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12"/>
            <p:cNvCxnSpPr/>
            <p:nvPr/>
          </p:nvCxnSpPr>
          <p:spPr bwMode="auto">
            <a:xfrm>
              <a:off x="2987824" y="3441194"/>
              <a:ext cx="660147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13"/>
            <p:cNvCxnSpPr/>
            <p:nvPr/>
          </p:nvCxnSpPr>
          <p:spPr bwMode="auto">
            <a:xfrm>
              <a:off x="5712053" y="3441194"/>
              <a:ext cx="660147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9" name="TextBox 16"/>
            <p:cNvSpPr txBox="1"/>
            <p:nvPr/>
          </p:nvSpPr>
          <p:spPr>
            <a:xfrm>
              <a:off x="6334374" y="3225170"/>
              <a:ext cx="24140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b="0" dirty="0" smtClean="0">
                  <a:solidFill>
                    <a:schemeClr val="tx1"/>
                  </a:solidFill>
                </a:rPr>
                <a:t>optimal features to increase accuracy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3635896" y="3225170"/>
              <a:ext cx="20649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 dirty="0" smtClean="0">
                  <a:solidFill>
                    <a:schemeClr val="tx1"/>
                  </a:solidFill>
                </a:rPr>
                <a:t>feature selection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31"/>
          <p:cNvGrpSpPr/>
          <p:nvPr/>
        </p:nvGrpSpPr>
        <p:grpSpPr>
          <a:xfrm>
            <a:off x="717750" y="4797152"/>
            <a:ext cx="7598667" cy="1015663"/>
            <a:chOff x="717750" y="4221088"/>
            <a:chExt cx="7598667" cy="1015663"/>
          </a:xfrm>
        </p:grpSpPr>
        <p:cxnSp>
          <p:nvCxnSpPr>
            <p:cNvPr id="42" name="Straight Arrow Connector 14"/>
            <p:cNvCxnSpPr/>
            <p:nvPr/>
          </p:nvCxnSpPr>
          <p:spPr bwMode="auto">
            <a:xfrm>
              <a:off x="2987824" y="4436704"/>
              <a:ext cx="660147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Straight Arrow Connector 15"/>
            <p:cNvCxnSpPr/>
            <p:nvPr/>
          </p:nvCxnSpPr>
          <p:spPr bwMode="auto">
            <a:xfrm>
              <a:off x="5712053" y="4436704"/>
              <a:ext cx="660147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4" name="TextBox 17"/>
            <p:cNvSpPr txBox="1"/>
            <p:nvPr/>
          </p:nvSpPr>
          <p:spPr>
            <a:xfrm>
              <a:off x="717750" y="4221088"/>
              <a:ext cx="2126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several artefacts on the signals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19"/>
            <p:cNvSpPr txBox="1"/>
            <p:nvPr/>
          </p:nvSpPr>
          <p:spPr>
            <a:xfrm>
              <a:off x="3635896" y="4221088"/>
              <a:ext cx="20649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r</a:t>
              </a:r>
              <a:r>
                <a:rPr lang="en-GB" sz="2000" b="0" dirty="0" smtClean="0">
                  <a:solidFill>
                    <a:schemeClr val="tx1"/>
                  </a:solidFill>
                </a:rPr>
                <a:t>educe the </a:t>
              </a:r>
              <a:r>
                <a:rPr lang="en-GB" sz="2000" dirty="0" smtClean="0"/>
                <a:t>percentage</a:t>
              </a:r>
              <a:r>
                <a:rPr lang="en-GB" sz="2000" b="0" dirty="0" smtClean="0">
                  <a:solidFill>
                    <a:schemeClr val="tx1"/>
                  </a:solidFill>
                </a:rPr>
                <a:t> of artefacts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20"/>
            <p:cNvSpPr txBox="1"/>
            <p:nvPr/>
          </p:nvSpPr>
          <p:spPr>
            <a:xfrm>
              <a:off x="6334375" y="4221088"/>
              <a:ext cx="198204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l</a:t>
              </a:r>
              <a:r>
                <a:rPr lang="en-GB" sz="2000" b="0" dirty="0" smtClean="0">
                  <a:solidFill>
                    <a:schemeClr val="tx1"/>
                  </a:solidFill>
                </a:rPr>
                <a:t>ess influences of artefacts on recognition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Group 24"/>
          <p:cNvGrpSpPr/>
          <p:nvPr/>
        </p:nvGrpSpPr>
        <p:grpSpPr>
          <a:xfrm>
            <a:off x="717750" y="2420888"/>
            <a:ext cx="7795242" cy="1027857"/>
            <a:chOff x="717750" y="1844824"/>
            <a:chExt cx="7795242" cy="1027857"/>
          </a:xfrm>
        </p:grpSpPr>
        <p:cxnSp>
          <p:nvCxnSpPr>
            <p:cNvPr id="48" name="Straight Arrow Connector 9"/>
            <p:cNvCxnSpPr/>
            <p:nvPr/>
          </p:nvCxnSpPr>
          <p:spPr bwMode="auto">
            <a:xfrm>
              <a:off x="2975749" y="2072179"/>
              <a:ext cx="660147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10"/>
            <p:cNvCxnSpPr/>
            <p:nvPr/>
          </p:nvCxnSpPr>
          <p:spPr bwMode="auto">
            <a:xfrm>
              <a:off x="5712053" y="2072179"/>
              <a:ext cx="660147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21"/>
            <p:cNvSpPr txBox="1"/>
            <p:nvPr/>
          </p:nvSpPr>
          <p:spPr>
            <a:xfrm>
              <a:off x="717750" y="1844824"/>
              <a:ext cx="12507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0" dirty="0" smtClean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daily</a:t>
              </a:r>
            </a:p>
            <a:p>
              <a:r>
                <a:rPr lang="en-GB" sz="2000" b="0" dirty="0" smtClean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influences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22"/>
            <p:cNvSpPr txBox="1"/>
            <p:nvPr/>
          </p:nvSpPr>
          <p:spPr>
            <a:xfrm>
              <a:off x="3598071" y="1844824"/>
              <a:ext cx="21407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ea typeface="ＭＳ Ｐゴシック" pitchFamily="34" charset="-128"/>
                  <a:cs typeface="Arial" charset="0"/>
                </a:rPr>
                <a:t>remove</a:t>
              </a:r>
              <a:r>
                <a:rPr lang="en-GB" sz="2000" b="0" dirty="0" smtClean="0">
                  <a:solidFill>
                    <a:schemeClr val="tx1"/>
                  </a:solidFill>
                  <a:ea typeface="ＭＳ Ｐゴシック" pitchFamily="34" charset="-128"/>
                  <a:cs typeface="Arial" charset="0"/>
                </a:rPr>
                <a:t> daily dependencies</a:t>
              </a:r>
              <a:endParaRPr lang="en-GB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23"/>
            <p:cNvSpPr txBox="1"/>
            <p:nvPr/>
          </p:nvSpPr>
          <p:spPr>
            <a:xfrm>
              <a:off x="6372200" y="1857018"/>
              <a:ext cx="21407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ea typeface="ＭＳ Ｐゴシック" pitchFamily="34" charset="-128"/>
                  <a:cs typeface="Arial" charset="0"/>
                </a:rPr>
                <a:t>day independent emotion recognition</a:t>
              </a:r>
              <a:endParaRPr lang="en-GB" sz="2000" b="0" dirty="0">
                <a:solidFill>
                  <a:schemeClr val="tx1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27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247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824536"/>
          </a:xfrm>
        </p:spPr>
        <p:txBody>
          <a:bodyPr/>
          <a:lstStyle/>
          <a:p>
            <a:pPr algn="ctr"/>
            <a:r>
              <a:rPr lang="en-GB" dirty="0" smtClean="0"/>
              <a:t>Thank you for your time for further questions.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Contact: Dr </a:t>
            </a:r>
            <a:r>
              <a:rPr lang="en-GB" dirty="0" err="1" smtClean="0"/>
              <a:t>Naeem</a:t>
            </a:r>
            <a:r>
              <a:rPr lang="en-GB" dirty="0" smtClean="0"/>
              <a:t> </a:t>
            </a:r>
            <a:r>
              <a:rPr lang="en-GB" dirty="0" err="1" smtClean="0"/>
              <a:t>Ramzan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naeem.ramzan@uws.ac.uk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91C7-FD83-4E1F-9A3D-68037C8A021F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79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Ellipse 36"/>
          <p:cNvSpPr/>
          <p:nvPr/>
        </p:nvSpPr>
        <p:spPr bwMode="auto">
          <a:xfrm>
            <a:off x="1176035" y="2225698"/>
            <a:ext cx="1967205" cy="90330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214282" y="1628800"/>
            <a:ext cx="2571768" cy="7143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2000" dirty="0" err="1" smtClean="0">
                <a:solidFill>
                  <a:schemeClr val="tx1"/>
                </a:solidFill>
              </a:rPr>
              <a:t>signal</a:t>
            </a:r>
            <a:r>
              <a:rPr lang="de-DE" sz="2000" dirty="0" smtClean="0">
                <a:solidFill>
                  <a:schemeClr val="tx1"/>
                </a:solidFill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</a:rPr>
              <a:t>capturing</a:t>
            </a:r>
            <a:r>
              <a:rPr lang="de-DE" sz="2000" b="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de-DE" sz="1600" b="0" i="1" dirty="0" smtClean="0">
                <a:solidFill>
                  <a:schemeClr val="tx1"/>
                </a:solidFill>
              </a:rPr>
              <a:t>EEG, ECG</a:t>
            </a:r>
            <a:endParaRPr lang="de-DE" sz="1600" b="0" i="1" dirty="0">
              <a:solidFill>
                <a:schemeClr val="tx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3428992" y="1628800"/>
            <a:ext cx="2286016" cy="7143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de-DE" sz="2000" b="0" dirty="0" err="1" smtClean="0"/>
              <a:t>Preprocessing</a:t>
            </a:r>
            <a:endParaRPr lang="de-DE" sz="2000" dirty="0" smtClean="0"/>
          </a:p>
          <a:p>
            <a:r>
              <a:rPr lang="de-DE" sz="2000" b="0" dirty="0" smtClean="0">
                <a:solidFill>
                  <a:schemeClr val="tx1"/>
                </a:solidFill>
              </a:rPr>
              <a:t> </a:t>
            </a:r>
            <a:r>
              <a:rPr lang="de-DE" sz="1600" b="0" i="1" dirty="0" err="1" smtClean="0">
                <a:solidFill>
                  <a:schemeClr val="tx1"/>
                </a:solidFill>
              </a:rPr>
              <a:t>filtering</a:t>
            </a:r>
            <a:r>
              <a:rPr lang="de-DE" sz="1600" b="0" i="1" dirty="0" smtClean="0">
                <a:solidFill>
                  <a:schemeClr val="tx1"/>
                </a:solidFill>
              </a:rPr>
              <a:t>, </a:t>
            </a:r>
            <a:r>
              <a:rPr lang="de-DE" sz="1600" b="0" i="1" dirty="0" err="1" smtClean="0">
                <a:solidFill>
                  <a:schemeClr val="tx1"/>
                </a:solidFill>
              </a:rPr>
              <a:t>segmentation</a:t>
            </a:r>
            <a:r>
              <a:rPr lang="de-DE" sz="1600" b="0" i="1" dirty="0" smtClean="0">
                <a:solidFill>
                  <a:schemeClr val="tx1"/>
                </a:solidFill>
              </a:rPr>
              <a:t>…</a:t>
            </a:r>
            <a:endParaRPr lang="de-DE" sz="1600" b="0" i="1" dirty="0">
              <a:solidFill>
                <a:schemeClr val="tx1"/>
              </a:solidFill>
            </a:endParaRPr>
          </a:p>
        </p:txBody>
      </p:sp>
      <p:cxnSp>
        <p:nvCxnSpPr>
          <p:cNvPr id="42" name="Gerade Verbindung mit Pfeil 41"/>
          <p:cNvCxnSpPr/>
          <p:nvPr/>
        </p:nvCxnSpPr>
        <p:spPr bwMode="auto">
          <a:xfrm>
            <a:off x="2786050" y="1985990"/>
            <a:ext cx="6429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3" name="Gruppieren 63"/>
          <p:cNvGrpSpPr/>
          <p:nvPr/>
        </p:nvGrpSpPr>
        <p:grpSpPr>
          <a:xfrm>
            <a:off x="4643438" y="2343180"/>
            <a:ext cx="4286280" cy="3500462"/>
            <a:chOff x="4643438" y="1785926"/>
            <a:chExt cx="4286280" cy="3500462"/>
          </a:xfrm>
        </p:grpSpPr>
        <p:sp>
          <p:nvSpPr>
            <p:cNvPr id="44" name="Rechteck 43"/>
            <p:cNvSpPr/>
            <p:nvPr/>
          </p:nvSpPr>
          <p:spPr bwMode="auto">
            <a:xfrm>
              <a:off x="4643438" y="2237566"/>
              <a:ext cx="4286280" cy="304882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5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45" name="Gerade Verbindung mit Pfeil 44"/>
            <p:cNvCxnSpPr/>
            <p:nvPr/>
          </p:nvCxnSpPr>
          <p:spPr bwMode="auto">
            <a:xfrm rot="5400000">
              <a:off x="4917684" y="2010158"/>
              <a:ext cx="45005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Textfeld 45"/>
            <p:cNvSpPr txBox="1"/>
            <p:nvPr/>
          </p:nvSpPr>
          <p:spPr>
            <a:xfrm>
              <a:off x="4672255" y="2214554"/>
              <a:ext cx="538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FF0000"/>
                  </a:solidFill>
                </a:rPr>
                <a:t>t</a:t>
              </a:r>
              <a:r>
                <a:rPr lang="de-DE" b="0" dirty="0" err="1" smtClean="0">
                  <a:solidFill>
                    <a:srgbClr val="FF0000"/>
                  </a:solidFill>
                </a:rPr>
                <a:t>est</a:t>
              </a:r>
              <a:endParaRPr lang="de-DE" b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7" name="Gruppieren 60"/>
          <p:cNvGrpSpPr/>
          <p:nvPr/>
        </p:nvGrpSpPr>
        <p:grpSpPr>
          <a:xfrm>
            <a:off x="214282" y="2345562"/>
            <a:ext cx="4367247" cy="4141023"/>
            <a:chOff x="214282" y="1788308"/>
            <a:chExt cx="4367247" cy="4141023"/>
          </a:xfrm>
        </p:grpSpPr>
        <p:sp>
          <p:nvSpPr>
            <p:cNvPr id="48" name="Textfeld 47"/>
            <p:cNvSpPr txBox="1"/>
            <p:nvPr/>
          </p:nvSpPr>
          <p:spPr>
            <a:xfrm>
              <a:off x="3172057" y="2214554"/>
              <a:ext cx="906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>
                  <a:solidFill>
                    <a:srgbClr val="FF0000"/>
                  </a:solidFill>
                </a:rPr>
                <a:t>t</a:t>
              </a:r>
              <a:r>
                <a:rPr lang="de-DE" b="0" dirty="0" err="1" smtClean="0">
                  <a:solidFill>
                    <a:srgbClr val="FF0000"/>
                  </a:solidFill>
                </a:rPr>
                <a:t>raining</a:t>
              </a:r>
              <a:endParaRPr lang="de-DE" b="0" dirty="0">
                <a:solidFill>
                  <a:srgbClr val="FF0000"/>
                </a:solidFill>
              </a:endParaRPr>
            </a:p>
          </p:txBody>
        </p:sp>
        <p:sp>
          <p:nvSpPr>
            <p:cNvPr id="50" name="Rechteck 49"/>
            <p:cNvSpPr/>
            <p:nvPr/>
          </p:nvSpPr>
          <p:spPr bwMode="auto">
            <a:xfrm>
              <a:off x="214282" y="2237566"/>
              <a:ext cx="4286280" cy="3048822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5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cxnSp>
          <p:nvCxnSpPr>
            <p:cNvPr id="51" name="Gerade Verbindung mit Pfeil 50"/>
            <p:cNvCxnSpPr/>
            <p:nvPr/>
          </p:nvCxnSpPr>
          <p:spPr bwMode="auto">
            <a:xfrm rot="5400000">
              <a:off x="3704826" y="2012540"/>
              <a:ext cx="45005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Gerade Verbindung 53"/>
            <p:cNvCxnSpPr/>
            <p:nvPr/>
          </p:nvCxnSpPr>
          <p:spPr bwMode="auto">
            <a:xfrm rot="5400000">
              <a:off x="2544751" y="3892554"/>
              <a:ext cx="4071967" cy="1588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uppieren 66"/>
          <p:cNvGrpSpPr/>
          <p:nvPr/>
        </p:nvGrpSpPr>
        <p:grpSpPr>
          <a:xfrm>
            <a:off x="3714744" y="4129130"/>
            <a:ext cx="4500594" cy="1357322"/>
            <a:chOff x="3714744" y="3571876"/>
            <a:chExt cx="4500594" cy="1357322"/>
          </a:xfrm>
        </p:grpSpPr>
        <p:cxnSp>
          <p:nvCxnSpPr>
            <p:cNvPr id="62" name="Gerade Verbindung mit Pfeil 61"/>
            <p:cNvCxnSpPr/>
            <p:nvPr/>
          </p:nvCxnSpPr>
          <p:spPr bwMode="auto">
            <a:xfrm rot="5400000">
              <a:off x="6393669" y="3892553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feld 62"/>
            <p:cNvSpPr txBox="1"/>
            <p:nvPr/>
          </p:nvSpPr>
          <p:spPr>
            <a:xfrm>
              <a:off x="5500694" y="4214818"/>
              <a:ext cx="2714644" cy="7143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dirty="0" err="1" smtClean="0">
                  <a:solidFill>
                    <a:schemeClr val="tx1"/>
                  </a:solidFill>
                </a:rPr>
                <a:t>Apply</a:t>
              </a:r>
              <a:r>
                <a:rPr lang="de-DE" sz="2000" dirty="0" smtClean="0">
                  <a:solidFill>
                    <a:schemeClr val="tx1"/>
                  </a:solidFill>
                </a:rPr>
                <a:t> </a:t>
              </a:r>
              <a:r>
                <a:rPr lang="de-DE" sz="2000" dirty="0" err="1" smtClean="0">
                  <a:solidFill>
                    <a:schemeClr val="tx1"/>
                  </a:solidFill>
                </a:rPr>
                <a:t>Classifier</a:t>
              </a:r>
              <a:r>
                <a:rPr lang="de-DE" sz="2000" b="0" dirty="0" smtClean="0">
                  <a:solidFill>
                    <a:schemeClr val="tx1"/>
                  </a:solidFill>
                </a:rPr>
                <a:t> </a:t>
              </a:r>
              <a:r>
                <a:rPr lang="de-DE" sz="1600" i="1" dirty="0" err="1" smtClean="0"/>
                <a:t>C</a:t>
              </a:r>
              <a:r>
                <a:rPr lang="de-DE" sz="1600" b="0" i="1" dirty="0" err="1" smtClean="0">
                  <a:solidFill>
                    <a:schemeClr val="tx1"/>
                  </a:solidFill>
                </a:rPr>
                <a:t>lassification</a:t>
              </a:r>
              <a:endParaRPr lang="de-DE" sz="1600" b="0" i="1" dirty="0">
                <a:solidFill>
                  <a:schemeClr val="tx1"/>
                </a:solidFill>
              </a:endParaRPr>
            </a:p>
          </p:txBody>
        </p:sp>
        <p:cxnSp>
          <p:nvCxnSpPr>
            <p:cNvPr id="64" name="Gerade Verbindung mit Pfeil 63"/>
            <p:cNvCxnSpPr/>
            <p:nvPr/>
          </p:nvCxnSpPr>
          <p:spPr bwMode="auto">
            <a:xfrm>
              <a:off x="3714744" y="4570420"/>
              <a:ext cx="178595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5" name="Gruppieren 61"/>
          <p:cNvGrpSpPr/>
          <p:nvPr/>
        </p:nvGrpSpPr>
        <p:grpSpPr>
          <a:xfrm>
            <a:off x="1000100" y="2473914"/>
            <a:ext cx="2714644" cy="1655216"/>
            <a:chOff x="1000100" y="1916660"/>
            <a:chExt cx="2714644" cy="1655216"/>
          </a:xfrm>
        </p:grpSpPr>
        <p:sp>
          <p:nvSpPr>
            <p:cNvPr id="66" name="Textfeld 65"/>
            <p:cNvSpPr txBox="1"/>
            <p:nvPr/>
          </p:nvSpPr>
          <p:spPr>
            <a:xfrm>
              <a:off x="1000100" y="2857496"/>
              <a:ext cx="2714644" cy="7143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dirty="0" err="1" smtClean="0"/>
                <a:t>f</a:t>
              </a:r>
              <a:r>
                <a:rPr lang="de-DE" sz="2000" b="0" dirty="0" err="1" smtClean="0"/>
                <a:t>eature</a:t>
              </a:r>
              <a:r>
                <a:rPr lang="de-DE" sz="2000" b="0" dirty="0" smtClean="0"/>
                <a:t> </a:t>
              </a:r>
              <a:r>
                <a:rPr lang="de-DE" sz="2000" b="0" dirty="0" err="1" smtClean="0"/>
                <a:t>extraction</a:t>
              </a:r>
              <a:r>
                <a:rPr lang="de-DE" sz="2000" b="0" dirty="0" smtClean="0">
                  <a:solidFill>
                    <a:schemeClr val="tx1"/>
                  </a:solidFill>
                </a:rPr>
                <a:t> </a:t>
              </a:r>
              <a:r>
                <a:rPr lang="de-DE" sz="1600" i="1" dirty="0" err="1" smtClean="0"/>
                <a:t>Calculation</a:t>
              </a:r>
              <a:r>
                <a:rPr lang="de-DE" sz="1600" b="0" i="1" dirty="0" smtClean="0">
                  <a:solidFill>
                    <a:schemeClr val="tx1"/>
                  </a:solidFill>
                </a:rPr>
                <a:t>, </a:t>
              </a:r>
              <a:r>
                <a:rPr lang="de-DE" sz="1600" b="0" i="1" dirty="0" err="1" smtClean="0">
                  <a:solidFill>
                    <a:schemeClr val="tx1"/>
                  </a:solidFill>
                </a:rPr>
                <a:t>Selection</a:t>
              </a:r>
              <a:endParaRPr lang="de-DE" sz="1600" b="0" i="1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Gerade Verbindung mit Pfeil 66"/>
            <p:cNvCxnSpPr/>
            <p:nvPr/>
          </p:nvCxnSpPr>
          <p:spPr bwMode="auto">
            <a:xfrm rot="5400000">
              <a:off x="1908164" y="2549526"/>
              <a:ext cx="61594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feld 67"/>
            <p:cNvSpPr txBox="1"/>
            <p:nvPr/>
          </p:nvSpPr>
          <p:spPr>
            <a:xfrm>
              <a:off x="1430695" y="1916660"/>
              <a:ext cx="1498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 smtClean="0"/>
                <a:t>known</a:t>
              </a:r>
              <a:r>
                <a:rPr lang="de-DE" sz="1800" b="0" dirty="0" smtClean="0">
                  <a:solidFill>
                    <a:schemeClr val="tx1"/>
                  </a:solidFill>
                </a:rPr>
                <a:t> </a:t>
              </a:r>
              <a:r>
                <a:rPr lang="de-DE" dirty="0" err="1" smtClean="0"/>
                <a:t>s</a:t>
              </a:r>
              <a:r>
                <a:rPr lang="de-DE" sz="1800" b="0" dirty="0" err="1" smtClean="0">
                  <a:solidFill>
                    <a:schemeClr val="tx1"/>
                  </a:solidFill>
                </a:rPr>
                <a:t>ignals</a:t>
              </a:r>
              <a:endParaRPr lang="de-DE" sz="1800" b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uppieren 65"/>
          <p:cNvGrpSpPr/>
          <p:nvPr/>
        </p:nvGrpSpPr>
        <p:grpSpPr>
          <a:xfrm>
            <a:off x="3714744" y="2473914"/>
            <a:ext cx="4500594" cy="1655216"/>
            <a:chOff x="3714744" y="1916660"/>
            <a:chExt cx="4500594" cy="1655216"/>
          </a:xfrm>
        </p:grpSpPr>
        <p:cxnSp>
          <p:nvCxnSpPr>
            <p:cNvPr id="70" name="Gerade Verbindung mit Pfeil 69"/>
            <p:cNvCxnSpPr>
              <a:endCxn id="72" idx="1"/>
            </p:cNvCxnSpPr>
            <p:nvPr/>
          </p:nvCxnSpPr>
          <p:spPr bwMode="auto">
            <a:xfrm>
              <a:off x="3714744" y="3213098"/>
              <a:ext cx="1785950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grpSp>
          <p:nvGrpSpPr>
            <p:cNvPr id="71" name="Gruppieren 64"/>
            <p:cNvGrpSpPr/>
            <p:nvPr/>
          </p:nvGrpSpPr>
          <p:grpSpPr>
            <a:xfrm>
              <a:off x="5500694" y="1916660"/>
              <a:ext cx="2714644" cy="1655216"/>
              <a:chOff x="5500694" y="1916660"/>
              <a:chExt cx="2714644" cy="1655216"/>
            </a:xfrm>
          </p:grpSpPr>
          <p:sp>
            <p:nvSpPr>
              <p:cNvPr id="72" name="Textfeld 71"/>
              <p:cNvSpPr txBox="1"/>
              <p:nvPr/>
            </p:nvSpPr>
            <p:spPr>
              <a:xfrm>
                <a:off x="5500694" y="2857496"/>
                <a:ext cx="2714644" cy="71438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lvl="0" algn="ctr"/>
                <a:r>
                  <a:rPr lang="de-DE" sz="2000" dirty="0" err="1" smtClean="0">
                    <a:solidFill>
                      <a:prstClr val="black"/>
                    </a:solidFill>
                  </a:rPr>
                  <a:t>feature</a:t>
                </a:r>
                <a:r>
                  <a:rPr lang="de-DE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2000" dirty="0" err="1" smtClean="0">
                    <a:solidFill>
                      <a:prstClr val="black"/>
                    </a:solidFill>
                  </a:rPr>
                  <a:t>extraction</a:t>
                </a:r>
                <a:r>
                  <a:rPr lang="de-DE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de-DE" sz="1600" i="1" dirty="0" err="1" smtClean="0">
                    <a:solidFill>
                      <a:prstClr val="black"/>
                    </a:solidFill>
                  </a:rPr>
                  <a:t>Calculation</a:t>
                </a:r>
                <a:r>
                  <a:rPr lang="de-DE" sz="1600" i="1" dirty="0" smtClean="0">
                    <a:solidFill>
                      <a:prstClr val="black"/>
                    </a:solidFill>
                  </a:rPr>
                  <a:t>, </a:t>
                </a:r>
                <a:r>
                  <a:rPr lang="de-DE" sz="1600" i="1" dirty="0" err="1" smtClean="0">
                    <a:solidFill>
                      <a:prstClr val="black"/>
                    </a:solidFill>
                  </a:rPr>
                  <a:t>Selection</a:t>
                </a:r>
                <a:endParaRPr lang="de-DE" sz="16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3" name="Gerade Verbindung mit Pfeil 72"/>
              <p:cNvCxnSpPr/>
              <p:nvPr/>
            </p:nvCxnSpPr>
            <p:spPr bwMode="auto">
              <a:xfrm rot="5400000">
                <a:off x="6408758" y="2549526"/>
                <a:ext cx="615940" cy="15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74" name="Textfeld 73"/>
              <p:cNvSpPr txBox="1"/>
              <p:nvPr/>
            </p:nvSpPr>
            <p:spPr>
              <a:xfrm>
                <a:off x="5819505" y="1916660"/>
                <a:ext cx="1741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800" b="0" dirty="0" err="1" smtClean="0">
                    <a:solidFill>
                      <a:schemeClr val="tx1"/>
                    </a:solidFill>
                  </a:rPr>
                  <a:t>unknown</a:t>
                </a:r>
                <a:r>
                  <a:rPr lang="de-DE" sz="1800" b="0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 smtClean="0"/>
                  <a:t>s</a:t>
                </a:r>
                <a:r>
                  <a:rPr lang="de-DE" sz="1800" b="0" dirty="0" err="1" smtClean="0">
                    <a:solidFill>
                      <a:schemeClr val="tx1"/>
                    </a:solidFill>
                  </a:rPr>
                  <a:t>ignals</a:t>
                </a:r>
                <a:endParaRPr lang="de-DE" sz="1800" b="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75" name="Gerade Verbindung mit Pfeil 74"/>
          <p:cNvCxnSpPr/>
          <p:nvPr/>
        </p:nvCxnSpPr>
        <p:spPr bwMode="auto">
          <a:xfrm rot="5400000">
            <a:off x="6394463" y="5807129"/>
            <a:ext cx="642942" cy="158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6" name="Textfeld 75"/>
          <p:cNvSpPr txBox="1"/>
          <p:nvPr/>
        </p:nvSpPr>
        <p:spPr>
          <a:xfrm>
            <a:off x="5469882" y="6057956"/>
            <a:ext cx="2531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output</a:t>
            </a:r>
            <a:r>
              <a:rPr lang="de-DE" dirty="0" smtClean="0"/>
              <a:t>: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current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/>
              <a:t>e</a:t>
            </a:r>
            <a:r>
              <a:rPr lang="de-DE" sz="1800" dirty="0" err="1" smtClean="0">
                <a:solidFill>
                  <a:schemeClr val="tx1"/>
                </a:solidFill>
              </a:rPr>
              <a:t>motion</a:t>
            </a:r>
            <a:endParaRPr lang="de-DE" sz="1800" dirty="0">
              <a:solidFill>
                <a:schemeClr val="tx1"/>
              </a:solidFill>
            </a:endParaRPr>
          </a:p>
        </p:txBody>
      </p:sp>
      <p:grpSp>
        <p:nvGrpSpPr>
          <p:cNvPr id="77" name="Gruppieren 62"/>
          <p:cNvGrpSpPr/>
          <p:nvPr/>
        </p:nvGrpSpPr>
        <p:grpSpPr>
          <a:xfrm>
            <a:off x="564028" y="4129130"/>
            <a:ext cx="3150716" cy="1557386"/>
            <a:chOff x="564028" y="3571876"/>
            <a:chExt cx="3150716" cy="1557386"/>
          </a:xfrm>
        </p:grpSpPr>
        <p:cxnSp>
          <p:nvCxnSpPr>
            <p:cNvPr id="78" name="Gerade Verbindung mit Pfeil 77"/>
            <p:cNvCxnSpPr/>
            <p:nvPr/>
          </p:nvCxnSpPr>
          <p:spPr bwMode="auto">
            <a:xfrm rot="5400000">
              <a:off x="1893075" y="3892553"/>
              <a:ext cx="642942" cy="1588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79" name="Gruppieren 50"/>
            <p:cNvGrpSpPr/>
            <p:nvPr/>
          </p:nvGrpSpPr>
          <p:grpSpPr>
            <a:xfrm>
              <a:off x="564028" y="3771940"/>
              <a:ext cx="436072" cy="1357322"/>
              <a:chOff x="564028" y="3771940"/>
              <a:chExt cx="436072" cy="1357322"/>
            </a:xfrm>
          </p:grpSpPr>
          <p:cxnSp>
            <p:nvCxnSpPr>
              <p:cNvPr id="81" name="Gewinkelte Verbindung 37"/>
              <p:cNvCxnSpPr>
                <a:endCxn id="66" idx="1"/>
              </p:cNvCxnSpPr>
              <p:nvPr/>
            </p:nvCxnSpPr>
            <p:spPr bwMode="auto">
              <a:xfrm rot="5400000" flipH="1" flipV="1">
                <a:off x="103403" y="4232565"/>
                <a:ext cx="1357322" cy="436072"/>
              </a:xfrm>
              <a:prstGeom prst="bentConnector2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2" name="Gerade Verbindung 81"/>
              <p:cNvCxnSpPr/>
              <p:nvPr/>
            </p:nvCxnSpPr>
            <p:spPr bwMode="auto">
              <a:xfrm>
                <a:off x="564028" y="4572008"/>
                <a:ext cx="436072" cy="1588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0" name="Textfeld 79"/>
            <p:cNvSpPr txBox="1"/>
            <p:nvPr/>
          </p:nvSpPr>
          <p:spPr>
            <a:xfrm>
              <a:off x="1000100" y="4214818"/>
              <a:ext cx="2714644" cy="71438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de-DE" sz="2000" dirty="0" err="1" smtClean="0"/>
                <a:t>b</a:t>
              </a:r>
              <a:r>
                <a:rPr lang="de-DE" sz="2000" b="0" dirty="0" err="1" smtClean="0">
                  <a:solidFill>
                    <a:schemeClr val="tx1"/>
                  </a:solidFill>
                </a:rPr>
                <a:t>uild</a:t>
              </a:r>
              <a:r>
                <a:rPr lang="de-DE" sz="2000" b="0" dirty="0" smtClean="0">
                  <a:solidFill>
                    <a:schemeClr val="tx1"/>
                  </a:solidFill>
                </a:rPr>
                <a:t> </a:t>
              </a:r>
              <a:r>
                <a:rPr lang="de-DE" sz="2000" b="0" dirty="0" err="1" smtClean="0">
                  <a:solidFill>
                    <a:schemeClr val="tx1"/>
                  </a:solidFill>
                </a:rPr>
                <a:t>classifier</a:t>
              </a:r>
              <a:r>
                <a:rPr lang="de-DE" sz="2000" b="0" dirty="0" smtClean="0">
                  <a:solidFill>
                    <a:schemeClr val="tx1"/>
                  </a:solidFill>
                </a:rPr>
                <a:t> model </a:t>
              </a:r>
              <a:r>
                <a:rPr lang="de-DE" sz="1600" i="1" dirty="0" err="1" smtClean="0"/>
                <a:t>comparison</a:t>
              </a:r>
              <a:r>
                <a:rPr lang="de-DE" sz="1600" b="0" i="1" dirty="0" smtClean="0">
                  <a:solidFill>
                    <a:schemeClr val="tx1"/>
                  </a:solidFill>
                </a:rPr>
                <a:t> </a:t>
              </a:r>
              <a:r>
                <a:rPr lang="de-DE" sz="1600" b="0" i="1" dirty="0" err="1" smtClean="0">
                  <a:solidFill>
                    <a:schemeClr val="tx1"/>
                  </a:solidFill>
                </a:rPr>
                <a:t>with</a:t>
              </a:r>
              <a:r>
                <a:rPr lang="de-DE" sz="1600" b="0" i="1" dirty="0" smtClean="0">
                  <a:solidFill>
                    <a:schemeClr val="tx1"/>
                  </a:solidFill>
                </a:rPr>
                <a:t> </a:t>
              </a:r>
              <a:r>
                <a:rPr lang="de-DE" sz="1600" b="0" i="1" dirty="0" err="1" smtClean="0">
                  <a:solidFill>
                    <a:schemeClr val="tx1"/>
                  </a:solidFill>
                </a:rPr>
                <a:t>target</a:t>
              </a:r>
              <a:r>
                <a:rPr lang="de-DE" sz="1600" b="0" i="1" dirty="0" smtClean="0">
                  <a:solidFill>
                    <a:schemeClr val="tx1"/>
                  </a:solidFill>
                </a:rPr>
                <a:t> </a:t>
              </a:r>
              <a:r>
                <a:rPr lang="de-DE" sz="1600" b="0" i="1" dirty="0" err="1" smtClean="0">
                  <a:solidFill>
                    <a:schemeClr val="tx1"/>
                  </a:solidFill>
                </a:rPr>
                <a:t>labels</a:t>
              </a:r>
              <a:endParaRPr lang="de-DE" sz="1600" b="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Data Collection &amp; Processing Flow </a:t>
            </a:r>
          </a:p>
        </p:txBody>
      </p:sp>
    </p:spTree>
    <p:extLst>
      <p:ext uri="{BB962C8B-B14F-4D97-AF65-F5344CB8AC3E}">
        <p14:creationId xmlns:p14="http://schemas.microsoft.com/office/powerpoint/2010/main" val="157010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1" grpId="0" animBg="1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039084" y="1138868"/>
            <a:ext cx="54292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/>
              <a:t>Outline: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Motivation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Introduction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Data </a:t>
            </a:r>
            <a:r>
              <a:rPr lang="de-DE" sz="4000" dirty="0" smtClean="0"/>
              <a:t>collection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Analysis </a:t>
            </a:r>
            <a:r>
              <a:rPr lang="de-DE" sz="4000" dirty="0" smtClean="0"/>
              <a:t>techniques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Results</a:t>
            </a:r>
            <a:endParaRPr lang="de-DE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e-DE" sz="4000" dirty="0" smtClean="0"/>
              <a:t>Conclusions</a:t>
            </a:r>
            <a:endParaRPr lang="de-DE" sz="4000" dirty="0" smtClean="0"/>
          </a:p>
        </p:txBody>
      </p:sp>
    </p:spTree>
    <p:extLst>
      <p:ext uri="{BB962C8B-B14F-4D97-AF65-F5344CB8AC3E}">
        <p14:creationId xmlns:p14="http://schemas.microsoft.com/office/powerpoint/2010/main" val="18588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/>
          <p:cNvSpPr>
            <a:spLocks noGrp="1"/>
          </p:cNvSpPr>
          <p:nvPr>
            <p:ph idx="1"/>
          </p:nvPr>
        </p:nvSpPr>
        <p:spPr>
          <a:xfrm>
            <a:off x="719138" y="776278"/>
            <a:ext cx="7875587" cy="4591064"/>
          </a:xfrm>
        </p:spPr>
        <p:txBody>
          <a:bodyPr/>
          <a:lstStyle/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719138" y="1063525"/>
            <a:ext cx="78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Human Computer I</a:t>
            </a:r>
            <a:r>
              <a:rPr lang="de-DE" sz="4000" b="1" dirty="0" smtClean="0"/>
              <a:t>nteraction (HCI)</a:t>
            </a:r>
            <a:endParaRPr lang="de-DE" sz="4000" b="1" dirty="0" smtClean="0">
              <a:solidFill>
                <a:schemeClr val="tx1"/>
              </a:solidFill>
            </a:endParaRPr>
          </a:p>
        </p:txBody>
      </p:sp>
      <p:sp>
        <p:nvSpPr>
          <p:cNvPr id="6" name="Smiley 5"/>
          <p:cNvSpPr/>
          <p:nvPr/>
        </p:nvSpPr>
        <p:spPr bwMode="auto">
          <a:xfrm>
            <a:off x="1142976" y="2571744"/>
            <a:ext cx="1785950" cy="1643074"/>
          </a:xfrm>
          <a:prstGeom prst="smileyFace">
            <a:avLst/>
          </a:prstGeom>
          <a:solidFill>
            <a:schemeClr val="accent1"/>
          </a:solidFill>
          <a:ln w="76200" cap="rnd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" name="Gruppieren 22"/>
          <p:cNvGrpSpPr/>
          <p:nvPr/>
        </p:nvGrpSpPr>
        <p:grpSpPr>
          <a:xfrm>
            <a:off x="2928926" y="4144870"/>
            <a:ext cx="3500462" cy="481551"/>
            <a:chOff x="2928926" y="3929066"/>
            <a:chExt cx="3500462" cy="481551"/>
          </a:xfrm>
        </p:grpSpPr>
        <p:cxnSp>
          <p:nvCxnSpPr>
            <p:cNvPr id="10" name="Gerade Verbindung mit Pfeil 9"/>
            <p:cNvCxnSpPr/>
            <p:nvPr/>
          </p:nvCxnSpPr>
          <p:spPr bwMode="auto">
            <a:xfrm>
              <a:off x="2928926" y="3929066"/>
              <a:ext cx="3500462" cy="1588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7" name="Abgerundetes Rechteck 16"/>
            <p:cNvSpPr/>
            <p:nvPr/>
          </p:nvSpPr>
          <p:spPr bwMode="auto">
            <a:xfrm>
              <a:off x="3750463" y="4001994"/>
              <a:ext cx="1857388" cy="40862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b="1" dirty="0" smtClean="0">
                  <a:solidFill>
                    <a:schemeClr val="accent2">
                      <a:lumMod val="75000"/>
                    </a:schemeClr>
                  </a:solidFill>
                  <a:ea typeface="ＭＳ Ｐゴシック" pitchFamily="34" charset="-128"/>
                  <a:cs typeface="Arial" charset="0"/>
                </a:rPr>
                <a:t>Audio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pSp>
        <p:nvGrpSpPr>
          <p:cNvPr id="3" name="Gruppieren 23"/>
          <p:cNvGrpSpPr/>
          <p:nvPr/>
        </p:nvGrpSpPr>
        <p:grpSpPr>
          <a:xfrm>
            <a:off x="2928926" y="2358822"/>
            <a:ext cx="3500462" cy="498674"/>
            <a:chOff x="2928926" y="2646162"/>
            <a:chExt cx="3500462" cy="498674"/>
          </a:xfrm>
        </p:grpSpPr>
        <p:cxnSp>
          <p:nvCxnSpPr>
            <p:cNvPr id="20" name="Gerade Verbindung mit Pfeil 19"/>
            <p:cNvCxnSpPr/>
            <p:nvPr/>
          </p:nvCxnSpPr>
          <p:spPr bwMode="auto">
            <a:xfrm>
              <a:off x="2928926" y="3143248"/>
              <a:ext cx="3500462" cy="1588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2"/>
              </a:solidFill>
              <a:prstDash val="sysDash"/>
              <a:round/>
              <a:headEnd type="arrow" w="med" len="med"/>
              <a:tailEnd type="arrow"/>
            </a:ln>
            <a:effectLst/>
          </p:spPr>
        </p:cxnSp>
        <p:sp>
          <p:nvSpPr>
            <p:cNvPr id="22" name="Abgerundetes Rechteck 21"/>
            <p:cNvSpPr/>
            <p:nvPr/>
          </p:nvSpPr>
          <p:spPr bwMode="auto">
            <a:xfrm>
              <a:off x="3750463" y="2646162"/>
              <a:ext cx="1857388" cy="42564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5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Video</a:t>
              </a:r>
            </a:p>
          </p:txBody>
        </p:sp>
      </p:grpSp>
      <p:sp>
        <p:nvSpPr>
          <p:cNvPr id="13" name="Rahmen 12"/>
          <p:cNvSpPr/>
          <p:nvPr/>
        </p:nvSpPr>
        <p:spPr bwMode="auto">
          <a:xfrm>
            <a:off x="6429388" y="2646162"/>
            <a:ext cx="1785950" cy="1568656"/>
          </a:xfrm>
          <a:prstGeom prst="bevel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Parallelogramm 14"/>
          <p:cNvSpPr/>
          <p:nvPr/>
        </p:nvSpPr>
        <p:spPr bwMode="auto">
          <a:xfrm>
            <a:off x="6000760" y="4317259"/>
            <a:ext cx="2286016" cy="326187"/>
          </a:xfrm>
          <a:prstGeom prst="parallelogram">
            <a:avLst>
              <a:gd name="adj" fmla="val 90843"/>
            </a:avLst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ts val="3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      ########################</a:t>
            </a:r>
          </a:p>
          <a:p>
            <a:pPr marL="342900" marR="0" indent="-342900" algn="l" defTabSz="914400" rtl="0" eaLnBrk="1" fontAlgn="base" latinLnBrk="0" hangingPunct="1">
              <a:lnSpc>
                <a:spcPts val="3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   ################# #####</a:t>
            </a:r>
          </a:p>
          <a:p>
            <a:pPr marL="342900" marR="0" indent="-342900" algn="l" defTabSz="914400" rtl="0" eaLnBrk="1" fontAlgn="base" latinLnBrk="0" hangingPunct="1">
              <a:lnSpc>
                <a:spcPts val="3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#################</a:t>
            </a:r>
            <a:r>
              <a:rPr kumimoji="0" lang="de-DE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 #####</a:t>
            </a:r>
            <a:endParaRPr kumimoji="0" 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4" name="Gruppieren 20"/>
          <p:cNvGrpSpPr/>
          <p:nvPr/>
        </p:nvGrpSpPr>
        <p:grpSpPr>
          <a:xfrm>
            <a:off x="2928926" y="3143248"/>
            <a:ext cx="3500462" cy="501654"/>
            <a:chOff x="2928926" y="3143248"/>
            <a:chExt cx="3500462" cy="501654"/>
          </a:xfrm>
        </p:grpSpPr>
        <p:cxnSp>
          <p:nvCxnSpPr>
            <p:cNvPr id="16" name="Gerade Verbindung mit Pfeil 15"/>
            <p:cNvCxnSpPr/>
            <p:nvPr/>
          </p:nvCxnSpPr>
          <p:spPr bwMode="auto">
            <a:xfrm>
              <a:off x="2928926" y="3643314"/>
              <a:ext cx="3500462" cy="1588"/>
            </a:xfrm>
            <a:prstGeom prst="straightConnector1">
              <a:avLst/>
            </a:prstGeom>
            <a:noFill/>
            <a:ln w="6350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19" name="Abgerundetes Rechteck 18"/>
            <p:cNvSpPr/>
            <p:nvPr/>
          </p:nvSpPr>
          <p:spPr bwMode="auto">
            <a:xfrm>
              <a:off x="3286116" y="3143248"/>
              <a:ext cx="2714643" cy="40862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400" b="1" dirty="0" err="1" smtClean="0">
                  <a:solidFill>
                    <a:schemeClr val="accent2">
                      <a:lumMod val="75000"/>
                    </a:schemeClr>
                  </a:solidFill>
                  <a:ea typeface="ＭＳ Ｐゴシック" pitchFamily="34" charset="-128"/>
                  <a:cs typeface="Arial" charset="0"/>
                </a:rPr>
                <a:t>physiol</a:t>
              </a:r>
              <a:r>
                <a:rPr lang="de-DE" sz="2400" b="1" dirty="0" smtClean="0">
                  <a:solidFill>
                    <a:schemeClr val="accent2">
                      <a:lumMod val="75000"/>
                    </a:schemeClr>
                  </a:solidFill>
                  <a:ea typeface="ＭＳ Ｐゴシック" pitchFamily="34" charset="-128"/>
                  <a:cs typeface="Arial" charset="0"/>
                </a:rPr>
                <a:t>. </a:t>
              </a:r>
              <a:r>
                <a:rPr lang="de-DE" sz="2400" b="1" dirty="0" err="1" smtClean="0">
                  <a:solidFill>
                    <a:schemeClr val="accent2">
                      <a:lumMod val="75000"/>
                    </a:schemeClr>
                  </a:solidFill>
                  <a:ea typeface="ＭＳ Ｐゴシック" pitchFamily="34" charset="-128"/>
                  <a:cs typeface="Arial" charset="0"/>
                </a:rPr>
                <a:t>signals</a:t>
              </a:r>
              <a:endPara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94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9552" y="3717032"/>
            <a:ext cx="8280920" cy="1944216"/>
          </a:xfrm>
          <a:prstGeom prst="rect">
            <a:avLst/>
          </a:prstGeom>
          <a:solidFill>
            <a:srgbClr val="CC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/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    </a:t>
            </a:r>
          </a:p>
          <a:p>
            <a:pPr marL="342900" indent="-342900"/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app </a:t>
            </a:r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1	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			   a                           app 2</a:t>
            </a:r>
            <a:endParaRPr lang="en-GB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/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 app 3		      	 	</a:t>
            </a:r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                       			app 6</a:t>
            </a:r>
            <a:endParaRPr lang="en-GB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/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    app </a:t>
            </a:r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5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</a:t>
            </a:r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  </a:t>
            </a:r>
          </a:p>
          <a:p>
            <a:pPr marL="342900" indent="-342900"/>
            <a:endParaRPr lang="en-GB" dirty="0">
              <a:ea typeface="ＭＳ Ｐゴシック" pitchFamily="34" charset="-128"/>
              <a:cs typeface="Arial" charset="0"/>
            </a:endParaRPr>
          </a:p>
          <a:p>
            <a:pPr marL="342900" indent="-342900"/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	app </a:t>
            </a:r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4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  	app 8	 		app 7</a:t>
            </a:r>
            <a:endParaRPr lang="en-GB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/>
            <a:endParaRPr lang="en-GB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marL="342900" indent="-342900"/>
            <a:endParaRPr lang="en-GB" dirty="0">
              <a:solidFill>
                <a:schemeClr val="tx1"/>
              </a:solidFill>
              <a:ea typeface="ＭＳ Ｐゴシック" pitchFamily="34" charset="-128"/>
              <a:cs typeface="Arial" charset="0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9552" y="1052736"/>
            <a:ext cx="8280920" cy="2232248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/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		 		 </a:t>
            </a:r>
          </a:p>
          <a:p>
            <a:pPr marL="342900" indent="-342900"/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		    	 	RSP			</a:t>
            </a:r>
          </a:p>
          <a:p>
            <a:pPr marL="342900" indent="-342900"/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								</a:t>
            </a:r>
            <a:r>
              <a:rPr lang="en-GB" dirty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 SC</a:t>
            </a:r>
          </a:p>
          <a:p>
            <a:pPr marL="342900" indent="-342900"/>
            <a:endParaRPr kumimoji="0" lang="en-GB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563888" y="2492896"/>
            <a:ext cx="2016224" cy="2232248"/>
          </a:xfrm>
          <a:prstGeom prst="ellipse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body’s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rPr>
              <a:t>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294" y="1196752"/>
            <a:ext cx="9156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EMG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2143116"/>
            <a:ext cx="8787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GSR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2131438"/>
            <a:ext cx="8418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BVP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5652120" y="2492896"/>
            <a:ext cx="1224136" cy="4320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4080858" y="2062754"/>
            <a:ext cx="759214" cy="6268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0800000" flipV="1">
            <a:off x="5339388" y="1785926"/>
            <a:ext cx="1590066" cy="7789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4932040" y="1673806"/>
            <a:ext cx="407348" cy="79989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419872" y="2011343"/>
            <a:ext cx="432048" cy="58885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1928794" y="2357430"/>
            <a:ext cx="1624606" cy="56751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1979712" y="1673806"/>
            <a:ext cx="1672534" cy="105521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4000496" y="4000504"/>
            <a:ext cx="146706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Emotion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4521012" y="3613494"/>
            <a:ext cx="0" cy="43204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16200000" flipH="1">
            <a:off x="5351442" y="4422756"/>
            <a:ext cx="661964" cy="6366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5565096" y="4197877"/>
            <a:ext cx="2150176" cy="2312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5624054" y="3948858"/>
            <a:ext cx="1091086" cy="12308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0800000" flipV="1">
            <a:off x="1214414" y="3907524"/>
            <a:ext cx="2277468" cy="16441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10800000" flipV="1">
            <a:off x="1357290" y="4194086"/>
            <a:ext cx="2196110" cy="23504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rot="10800000" flipV="1">
            <a:off x="1785918" y="4361348"/>
            <a:ext cx="1849978" cy="28209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rot="10800000" flipV="1">
            <a:off x="2000232" y="4643446"/>
            <a:ext cx="1877076" cy="57150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Oval 49"/>
          <p:cNvSpPr/>
          <p:nvPr/>
        </p:nvSpPr>
        <p:spPr bwMode="auto">
          <a:xfrm>
            <a:off x="2734174" y="1371672"/>
            <a:ext cx="1089241" cy="6042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rot="10800000" flipV="1">
            <a:off x="3857620" y="4786322"/>
            <a:ext cx="429198" cy="35719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863468" y="1435279"/>
            <a:ext cx="8787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ECG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1043608" y="1124744"/>
            <a:ext cx="1089241" cy="604263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96752"/>
            <a:ext cx="8611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EEG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7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 animBg="1"/>
      <p:bldP spid="8" grpId="0"/>
      <p:bldP spid="9" grpId="0"/>
      <p:bldP spid="11" grpId="0"/>
      <p:bldP spid="32" grpId="0"/>
      <p:bldP spid="50" grpId="0" animBg="1"/>
      <p:bldP spid="10" grpId="0"/>
      <p:bldP spid="51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0422" y="2719461"/>
            <a:ext cx="8229600" cy="4525963"/>
          </a:xfrm>
        </p:spPr>
        <p:txBody>
          <a:bodyPr/>
          <a:lstStyle/>
          <a:p>
            <a:endParaRPr lang="de-DE" sz="2400" b="1" dirty="0" smtClean="0"/>
          </a:p>
          <a:p>
            <a:endParaRPr lang="de-DE" sz="2400" b="1" dirty="0" smtClean="0"/>
          </a:p>
        </p:txBody>
      </p:sp>
      <p:cxnSp>
        <p:nvCxnSpPr>
          <p:cNvPr id="25" name="Gerade Verbindung mit Pfeil 24"/>
          <p:cNvCxnSpPr/>
          <p:nvPr/>
        </p:nvCxnSpPr>
        <p:spPr bwMode="auto">
          <a:xfrm rot="10800000" flipH="1">
            <a:off x="107504" y="4324431"/>
            <a:ext cx="7875587" cy="1588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 rot="5400000" flipH="1">
            <a:off x="1736273" y="4324431"/>
            <a:ext cx="4591064" cy="1588"/>
          </a:xfrm>
          <a:prstGeom prst="straightConnector1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xtfeld 37"/>
          <p:cNvSpPr txBox="1"/>
          <p:nvPr/>
        </p:nvSpPr>
        <p:spPr>
          <a:xfrm>
            <a:off x="3465090" y="1476427"/>
            <a:ext cx="16430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</a:rPr>
              <a:t>Arousal</a:t>
            </a:r>
            <a:endParaRPr lang="de-DE" sz="2500" b="1" dirty="0" smtClean="0">
              <a:solidFill>
                <a:schemeClr val="tx1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894246" y="4048195"/>
            <a:ext cx="13572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 err="1" smtClean="0">
                <a:solidFill>
                  <a:schemeClr val="tx1"/>
                </a:solidFill>
              </a:rPr>
              <a:t>Valence</a:t>
            </a:r>
            <a:endParaRPr lang="de-DE" sz="2500" b="1" dirty="0" smtClean="0">
              <a:solidFill>
                <a:schemeClr val="tx1"/>
              </a:solidFill>
            </a:endParaRPr>
          </a:p>
        </p:txBody>
      </p:sp>
      <p:grpSp>
        <p:nvGrpSpPr>
          <p:cNvPr id="3" name="Gruppieren 13"/>
          <p:cNvGrpSpPr/>
          <p:nvPr/>
        </p:nvGrpSpPr>
        <p:grpSpPr>
          <a:xfrm>
            <a:off x="2031541" y="2693853"/>
            <a:ext cx="4000528" cy="425648"/>
            <a:chOff x="2643174" y="1574592"/>
            <a:chExt cx="4000528" cy="425648"/>
          </a:xfrm>
          <a:solidFill>
            <a:schemeClr val="bg2">
              <a:lumMod val="75000"/>
            </a:schemeClr>
          </a:solidFill>
        </p:grpSpPr>
        <p:sp>
          <p:nvSpPr>
            <p:cNvPr id="43" name="Abgerundetes Rechteck 42"/>
            <p:cNvSpPr/>
            <p:nvPr/>
          </p:nvSpPr>
          <p:spPr bwMode="auto">
            <a:xfrm>
              <a:off x="2643174" y="1574592"/>
              <a:ext cx="1857388" cy="425648"/>
            </a:xfrm>
            <a:prstGeom prst="roundRect">
              <a:avLst/>
            </a:prstGeom>
            <a:grpFill/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5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Anger</a:t>
              </a:r>
            </a:p>
          </p:txBody>
        </p:sp>
        <p:sp>
          <p:nvSpPr>
            <p:cNvPr id="44" name="Abgerundetes Rechteck 43"/>
            <p:cNvSpPr/>
            <p:nvPr/>
          </p:nvSpPr>
          <p:spPr bwMode="auto">
            <a:xfrm>
              <a:off x="4786314" y="1574592"/>
              <a:ext cx="1857388" cy="425648"/>
            </a:xfrm>
            <a:prstGeom prst="roundRect">
              <a:avLst/>
            </a:prstGeom>
            <a:grpFill/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500" b="1" dirty="0" smtClean="0">
                  <a:solidFill>
                    <a:schemeClr val="accent2">
                      <a:lumMod val="75000"/>
                    </a:schemeClr>
                  </a:solidFill>
                  <a:ea typeface="ＭＳ Ｐゴシック" pitchFamily="34" charset="-128"/>
                  <a:cs typeface="Arial" charset="0"/>
                </a:rPr>
                <a:t>Joy</a:t>
              </a:r>
              <a:endParaRPr kumimoji="0" lang="de-DE" sz="2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pSp>
        <p:nvGrpSpPr>
          <p:cNvPr id="4" name="Gruppieren 14"/>
          <p:cNvGrpSpPr/>
          <p:nvPr/>
        </p:nvGrpSpPr>
        <p:grpSpPr>
          <a:xfrm>
            <a:off x="888533" y="4113196"/>
            <a:ext cx="6286544" cy="425648"/>
            <a:chOff x="1500166" y="2993935"/>
            <a:chExt cx="6286544" cy="425648"/>
          </a:xfrm>
          <a:solidFill>
            <a:schemeClr val="bg2">
              <a:lumMod val="75000"/>
            </a:schemeClr>
          </a:solidFill>
        </p:grpSpPr>
        <p:sp>
          <p:nvSpPr>
            <p:cNvPr id="42" name="Abgerundetes Rechteck 41"/>
            <p:cNvSpPr/>
            <p:nvPr/>
          </p:nvSpPr>
          <p:spPr bwMode="auto">
            <a:xfrm>
              <a:off x="1500166" y="2993935"/>
              <a:ext cx="1857388" cy="425648"/>
            </a:xfrm>
            <a:prstGeom prst="roundRect">
              <a:avLst/>
            </a:prstGeom>
            <a:grpFill/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2500" b="1" dirty="0" smtClean="0">
                  <a:solidFill>
                    <a:schemeClr val="accent2">
                      <a:lumMod val="75000"/>
                    </a:schemeClr>
                  </a:solidFill>
                  <a:ea typeface="ＭＳ Ｐゴシック" pitchFamily="34" charset="-128"/>
                  <a:cs typeface="Arial" charset="0"/>
                </a:rPr>
                <a:t>Fear</a:t>
              </a:r>
              <a:endParaRPr kumimoji="0" lang="de-DE" sz="2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5" name="Abgerundetes Rechteck 44"/>
            <p:cNvSpPr/>
            <p:nvPr/>
          </p:nvSpPr>
          <p:spPr bwMode="auto">
            <a:xfrm>
              <a:off x="5929322" y="2993935"/>
              <a:ext cx="1857388" cy="425648"/>
            </a:xfrm>
            <a:prstGeom prst="roundRect">
              <a:avLst/>
            </a:prstGeom>
            <a:grpFill/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500" b="1" i="0" u="none" strike="noStrike" cap="none" normalizeH="0" baseline="0" dirty="0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Pleasure</a:t>
              </a:r>
            </a:p>
          </p:txBody>
        </p:sp>
      </p:grpSp>
      <p:grpSp>
        <p:nvGrpSpPr>
          <p:cNvPr id="5" name="Gruppieren 16"/>
          <p:cNvGrpSpPr/>
          <p:nvPr/>
        </p:nvGrpSpPr>
        <p:grpSpPr>
          <a:xfrm>
            <a:off x="2031541" y="5405517"/>
            <a:ext cx="4000528" cy="425648"/>
            <a:chOff x="2643174" y="4286256"/>
            <a:chExt cx="4000528" cy="425648"/>
          </a:xfrm>
          <a:solidFill>
            <a:schemeClr val="bg2">
              <a:lumMod val="75000"/>
            </a:schemeClr>
          </a:solidFill>
        </p:grpSpPr>
        <p:sp>
          <p:nvSpPr>
            <p:cNvPr id="41" name="Abgerundetes Rechteck 40"/>
            <p:cNvSpPr/>
            <p:nvPr/>
          </p:nvSpPr>
          <p:spPr bwMode="auto">
            <a:xfrm>
              <a:off x="2643174" y="4286256"/>
              <a:ext cx="1857388" cy="425648"/>
            </a:xfrm>
            <a:prstGeom prst="roundRect">
              <a:avLst/>
            </a:prstGeom>
            <a:grpFill/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5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Sadness</a:t>
              </a:r>
              <a:endParaRPr kumimoji="0" lang="de-DE" sz="2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46" name="Abgerundetes Rechteck 45"/>
            <p:cNvSpPr/>
            <p:nvPr/>
          </p:nvSpPr>
          <p:spPr bwMode="auto">
            <a:xfrm>
              <a:off x="4786314" y="4286256"/>
              <a:ext cx="1857388" cy="425648"/>
            </a:xfrm>
            <a:prstGeom prst="roundRect">
              <a:avLst/>
            </a:prstGeom>
            <a:grpFill/>
            <a:ln w="9525" cap="flat" cmpd="sng" algn="ctr">
              <a:gradFill>
                <a:gsLst>
                  <a:gs pos="0">
                    <a:schemeClr val="accent1">
                      <a:lumMod val="25000"/>
                    </a:schemeClr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500" b="1" i="0" u="none" strike="noStrike" cap="none" normalizeH="0" baseline="0" dirty="0" err="1" smtClean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latin typeface="Arial" charset="0"/>
                  <a:ea typeface="ＭＳ Ｐゴシック" pitchFamily="34" charset="-128"/>
                  <a:cs typeface="Arial" charset="0"/>
                </a:rPr>
                <a:t>Calm</a:t>
              </a:r>
              <a:endParaRPr kumimoji="0" lang="de-DE" sz="25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" name="Textfeld 17"/>
          <p:cNvSpPr txBox="1"/>
          <p:nvPr/>
        </p:nvSpPr>
        <p:spPr>
          <a:xfrm>
            <a:off x="395536" y="836712"/>
            <a:ext cx="78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Two Dimensional Affective Space</a:t>
            </a:r>
          </a:p>
        </p:txBody>
      </p:sp>
    </p:spTree>
    <p:extLst>
      <p:ext uri="{BB962C8B-B14F-4D97-AF65-F5344CB8AC3E}">
        <p14:creationId xmlns:p14="http://schemas.microsoft.com/office/powerpoint/2010/main" val="119520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55068"/>
            <a:ext cx="2548880" cy="3186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292497"/>
            <a:ext cx="2167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0" dirty="0" smtClean="0">
                <a:solidFill>
                  <a:schemeClr val="tx1"/>
                </a:solidFill>
              </a:rPr>
              <a:t>18 film clips</a:t>
            </a:r>
            <a:endParaRPr lang="en-GB" sz="3200" b="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940569"/>
            <a:ext cx="7500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0" dirty="0" smtClean="0">
                <a:solidFill>
                  <a:schemeClr val="tx1"/>
                </a:solidFill>
              </a:rPr>
              <a:t>self-assessments </a:t>
            </a:r>
            <a:r>
              <a:rPr lang="en-GB" sz="3200" b="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current emotional state</a:t>
            </a:r>
            <a:endParaRPr lang="en-GB" sz="3200" b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69" y="1921685"/>
            <a:ext cx="2986102" cy="23326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3277">
            <a:off x="1211541" y="1344702"/>
            <a:ext cx="1920214" cy="144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4816">
            <a:off x="1494140" y="2722120"/>
            <a:ext cx="372300" cy="2984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64816">
            <a:off x="1829678" y="2675376"/>
            <a:ext cx="372300" cy="2984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34">
            <a:off x="1494141" y="3154510"/>
            <a:ext cx="372300" cy="2984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200" y="3249526"/>
            <a:ext cx="709930" cy="585006"/>
          </a:xfrm>
          <a:prstGeom prst="rect">
            <a:avLst/>
          </a:prstGeom>
        </p:spPr>
      </p:pic>
      <p:sp>
        <p:nvSpPr>
          <p:cNvPr id="18" name="Freeform 17"/>
          <p:cNvSpPr/>
          <p:nvPr/>
        </p:nvSpPr>
        <p:spPr bwMode="auto">
          <a:xfrm>
            <a:off x="2100943" y="2939143"/>
            <a:ext cx="1154044" cy="827314"/>
          </a:xfrm>
          <a:custGeom>
            <a:avLst/>
            <a:gdLst>
              <a:gd name="connsiteX0" fmla="*/ 0 w 1154044"/>
              <a:gd name="connsiteY0" fmla="*/ 0 h 827314"/>
              <a:gd name="connsiteX1" fmla="*/ 108857 w 1154044"/>
              <a:gd name="connsiteY1" fmla="*/ 87086 h 827314"/>
              <a:gd name="connsiteX2" fmla="*/ 195943 w 1154044"/>
              <a:gd name="connsiteY2" fmla="*/ 97971 h 827314"/>
              <a:gd name="connsiteX3" fmla="*/ 576943 w 1154044"/>
              <a:gd name="connsiteY3" fmla="*/ 108857 h 827314"/>
              <a:gd name="connsiteX4" fmla="*/ 664028 w 1154044"/>
              <a:gd name="connsiteY4" fmla="*/ 141514 h 827314"/>
              <a:gd name="connsiteX5" fmla="*/ 685800 w 1154044"/>
              <a:gd name="connsiteY5" fmla="*/ 174171 h 827314"/>
              <a:gd name="connsiteX6" fmla="*/ 685800 w 1154044"/>
              <a:gd name="connsiteY6" fmla="*/ 337457 h 827314"/>
              <a:gd name="connsiteX7" fmla="*/ 696686 w 1154044"/>
              <a:gd name="connsiteY7" fmla="*/ 511628 h 827314"/>
              <a:gd name="connsiteX8" fmla="*/ 718457 w 1154044"/>
              <a:gd name="connsiteY8" fmla="*/ 544286 h 827314"/>
              <a:gd name="connsiteX9" fmla="*/ 740228 w 1154044"/>
              <a:gd name="connsiteY9" fmla="*/ 609600 h 827314"/>
              <a:gd name="connsiteX10" fmla="*/ 783771 w 1154044"/>
              <a:gd name="connsiteY10" fmla="*/ 674914 h 827314"/>
              <a:gd name="connsiteX11" fmla="*/ 805543 w 1154044"/>
              <a:gd name="connsiteY11" fmla="*/ 696686 h 827314"/>
              <a:gd name="connsiteX12" fmla="*/ 827314 w 1154044"/>
              <a:gd name="connsiteY12" fmla="*/ 729343 h 827314"/>
              <a:gd name="connsiteX13" fmla="*/ 870857 w 1154044"/>
              <a:gd name="connsiteY13" fmla="*/ 772886 h 827314"/>
              <a:gd name="connsiteX14" fmla="*/ 936171 w 1154044"/>
              <a:gd name="connsiteY14" fmla="*/ 827314 h 827314"/>
              <a:gd name="connsiteX15" fmla="*/ 979714 w 1154044"/>
              <a:gd name="connsiteY15" fmla="*/ 816428 h 827314"/>
              <a:gd name="connsiteX16" fmla="*/ 1034143 w 1154044"/>
              <a:gd name="connsiteY16" fmla="*/ 772886 h 827314"/>
              <a:gd name="connsiteX17" fmla="*/ 1066800 w 1154044"/>
              <a:gd name="connsiteY17" fmla="*/ 751114 h 827314"/>
              <a:gd name="connsiteX18" fmla="*/ 1088571 w 1154044"/>
              <a:gd name="connsiteY18" fmla="*/ 718457 h 827314"/>
              <a:gd name="connsiteX19" fmla="*/ 1132114 w 1154044"/>
              <a:gd name="connsiteY19" fmla="*/ 674914 h 827314"/>
              <a:gd name="connsiteX20" fmla="*/ 1153886 w 1154044"/>
              <a:gd name="connsiteY20" fmla="*/ 576943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54044" h="827314">
                <a:moveTo>
                  <a:pt x="0" y="0"/>
                </a:moveTo>
                <a:cubicBezTo>
                  <a:pt x="30255" y="30255"/>
                  <a:pt x="64699" y="73499"/>
                  <a:pt x="108857" y="87086"/>
                </a:cubicBezTo>
                <a:cubicBezTo>
                  <a:pt x="136818" y="95689"/>
                  <a:pt x="166720" y="96612"/>
                  <a:pt x="195943" y="97971"/>
                </a:cubicBezTo>
                <a:cubicBezTo>
                  <a:pt x="322858" y="103874"/>
                  <a:pt x="449943" y="105228"/>
                  <a:pt x="576943" y="108857"/>
                </a:cubicBezTo>
                <a:cubicBezTo>
                  <a:pt x="615885" y="116646"/>
                  <a:pt x="635998" y="113485"/>
                  <a:pt x="664028" y="141514"/>
                </a:cubicBezTo>
                <a:cubicBezTo>
                  <a:pt x="673279" y="150765"/>
                  <a:pt x="678543" y="163285"/>
                  <a:pt x="685800" y="174171"/>
                </a:cubicBezTo>
                <a:cubicBezTo>
                  <a:pt x="710976" y="274873"/>
                  <a:pt x="685800" y="153853"/>
                  <a:pt x="685800" y="337457"/>
                </a:cubicBezTo>
                <a:cubicBezTo>
                  <a:pt x="685800" y="395627"/>
                  <a:pt x="687614" y="454170"/>
                  <a:pt x="696686" y="511628"/>
                </a:cubicBezTo>
                <a:cubicBezTo>
                  <a:pt x="698726" y="524551"/>
                  <a:pt x="713144" y="532330"/>
                  <a:pt x="718457" y="544286"/>
                </a:cubicBezTo>
                <a:cubicBezTo>
                  <a:pt x="727777" y="565257"/>
                  <a:pt x="727498" y="590505"/>
                  <a:pt x="740228" y="609600"/>
                </a:cubicBezTo>
                <a:cubicBezTo>
                  <a:pt x="754742" y="631371"/>
                  <a:pt x="765269" y="656412"/>
                  <a:pt x="783771" y="674914"/>
                </a:cubicBezTo>
                <a:cubicBezTo>
                  <a:pt x="791028" y="682171"/>
                  <a:pt x="799132" y="688672"/>
                  <a:pt x="805543" y="696686"/>
                </a:cubicBezTo>
                <a:cubicBezTo>
                  <a:pt x="813716" y="706902"/>
                  <a:pt x="818800" y="719410"/>
                  <a:pt x="827314" y="729343"/>
                </a:cubicBezTo>
                <a:cubicBezTo>
                  <a:pt x="840672" y="744928"/>
                  <a:pt x="856343" y="758372"/>
                  <a:pt x="870857" y="772886"/>
                </a:cubicBezTo>
                <a:cubicBezTo>
                  <a:pt x="912765" y="814794"/>
                  <a:pt x="890705" y="797004"/>
                  <a:pt x="936171" y="827314"/>
                </a:cubicBezTo>
                <a:cubicBezTo>
                  <a:pt x="950685" y="823685"/>
                  <a:pt x="965963" y="822321"/>
                  <a:pt x="979714" y="816428"/>
                </a:cubicBezTo>
                <a:cubicBezTo>
                  <a:pt x="1015793" y="800966"/>
                  <a:pt x="1007134" y="794493"/>
                  <a:pt x="1034143" y="772886"/>
                </a:cubicBezTo>
                <a:cubicBezTo>
                  <a:pt x="1044359" y="764713"/>
                  <a:pt x="1055914" y="758371"/>
                  <a:pt x="1066800" y="751114"/>
                </a:cubicBezTo>
                <a:cubicBezTo>
                  <a:pt x="1074057" y="740228"/>
                  <a:pt x="1080057" y="728390"/>
                  <a:pt x="1088571" y="718457"/>
                </a:cubicBezTo>
                <a:cubicBezTo>
                  <a:pt x="1101929" y="702872"/>
                  <a:pt x="1132114" y="674914"/>
                  <a:pt x="1132114" y="674914"/>
                </a:cubicBezTo>
                <a:cubicBezTo>
                  <a:pt x="1157328" y="599273"/>
                  <a:pt x="1153886" y="632549"/>
                  <a:pt x="1153886" y="57694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1730829" y="3004457"/>
            <a:ext cx="1665905" cy="892629"/>
          </a:xfrm>
          <a:custGeom>
            <a:avLst/>
            <a:gdLst>
              <a:gd name="connsiteX0" fmla="*/ 0 w 1665905"/>
              <a:gd name="connsiteY0" fmla="*/ 0 h 892629"/>
              <a:gd name="connsiteX1" fmla="*/ 87085 w 1665905"/>
              <a:gd name="connsiteY1" fmla="*/ 97972 h 892629"/>
              <a:gd name="connsiteX2" fmla="*/ 108857 w 1665905"/>
              <a:gd name="connsiteY2" fmla="*/ 119743 h 892629"/>
              <a:gd name="connsiteX3" fmla="*/ 239485 w 1665905"/>
              <a:gd name="connsiteY3" fmla="*/ 163286 h 892629"/>
              <a:gd name="connsiteX4" fmla="*/ 272142 w 1665905"/>
              <a:gd name="connsiteY4" fmla="*/ 174172 h 892629"/>
              <a:gd name="connsiteX5" fmla="*/ 685800 w 1665905"/>
              <a:gd name="connsiteY5" fmla="*/ 185057 h 892629"/>
              <a:gd name="connsiteX6" fmla="*/ 718457 w 1665905"/>
              <a:gd name="connsiteY6" fmla="*/ 195943 h 892629"/>
              <a:gd name="connsiteX7" fmla="*/ 762000 w 1665905"/>
              <a:gd name="connsiteY7" fmla="*/ 206829 h 892629"/>
              <a:gd name="connsiteX8" fmla="*/ 827314 w 1665905"/>
              <a:gd name="connsiteY8" fmla="*/ 250372 h 892629"/>
              <a:gd name="connsiteX9" fmla="*/ 849085 w 1665905"/>
              <a:gd name="connsiteY9" fmla="*/ 283029 h 892629"/>
              <a:gd name="connsiteX10" fmla="*/ 892628 w 1665905"/>
              <a:gd name="connsiteY10" fmla="*/ 326572 h 892629"/>
              <a:gd name="connsiteX11" fmla="*/ 914400 w 1665905"/>
              <a:gd name="connsiteY11" fmla="*/ 348343 h 892629"/>
              <a:gd name="connsiteX12" fmla="*/ 957942 w 1665905"/>
              <a:gd name="connsiteY12" fmla="*/ 413657 h 892629"/>
              <a:gd name="connsiteX13" fmla="*/ 979714 w 1665905"/>
              <a:gd name="connsiteY13" fmla="*/ 446314 h 892629"/>
              <a:gd name="connsiteX14" fmla="*/ 1023257 w 1665905"/>
              <a:gd name="connsiteY14" fmla="*/ 598714 h 892629"/>
              <a:gd name="connsiteX15" fmla="*/ 1045028 w 1665905"/>
              <a:gd name="connsiteY15" fmla="*/ 631372 h 892629"/>
              <a:gd name="connsiteX16" fmla="*/ 1055914 w 1665905"/>
              <a:gd name="connsiteY16" fmla="*/ 664029 h 892629"/>
              <a:gd name="connsiteX17" fmla="*/ 1099457 w 1665905"/>
              <a:gd name="connsiteY17" fmla="*/ 729343 h 892629"/>
              <a:gd name="connsiteX18" fmla="*/ 1121228 w 1665905"/>
              <a:gd name="connsiteY18" fmla="*/ 772886 h 892629"/>
              <a:gd name="connsiteX19" fmla="*/ 1164771 w 1665905"/>
              <a:gd name="connsiteY19" fmla="*/ 816429 h 892629"/>
              <a:gd name="connsiteX20" fmla="*/ 1197428 w 1665905"/>
              <a:gd name="connsiteY20" fmla="*/ 849086 h 892629"/>
              <a:gd name="connsiteX21" fmla="*/ 1219200 w 1665905"/>
              <a:gd name="connsiteY21" fmla="*/ 870857 h 892629"/>
              <a:gd name="connsiteX22" fmla="*/ 1240971 w 1665905"/>
              <a:gd name="connsiteY22" fmla="*/ 892629 h 892629"/>
              <a:gd name="connsiteX23" fmla="*/ 1415142 w 1665905"/>
              <a:gd name="connsiteY23" fmla="*/ 881743 h 892629"/>
              <a:gd name="connsiteX24" fmla="*/ 1458685 w 1665905"/>
              <a:gd name="connsiteY24" fmla="*/ 870857 h 892629"/>
              <a:gd name="connsiteX25" fmla="*/ 1480457 w 1665905"/>
              <a:gd name="connsiteY25" fmla="*/ 849086 h 892629"/>
              <a:gd name="connsiteX26" fmla="*/ 1513114 w 1665905"/>
              <a:gd name="connsiteY26" fmla="*/ 827314 h 892629"/>
              <a:gd name="connsiteX27" fmla="*/ 1556657 w 1665905"/>
              <a:gd name="connsiteY27" fmla="*/ 729343 h 892629"/>
              <a:gd name="connsiteX28" fmla="*/ 1589314 w 1665905"/>
              <a:gd name="connsiteY28" fmla="*/ 674914 h 892629"/>
              <a:gd name="connsiteX29" fmla="*/ 1611085 w 1665905"/>
              <a:gd name="connsiteY29" fmla="*/ 642257 h 892629"/>
              <a:gd name="connsiteX30" fmla="*/ 1643742 w 1665905"/>
              <a:gd name="connsiteY30" fmla="*/ 631372 h 892629"/>
              <a:gd name="connsiteX31" fmla="*/ 1665514 w 1665905"/>
              <a:gd name="connsiteY31" fmla="*/ 587829 h 8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65905" h="892629">
                <a:moveTo>
                  <a:pt x="0" y="0"/>
                </a:moveTo>
                <a:cubicBezTo>
                  <a:pt x="56360" y="70452"/>
                  <a:pt x="27117" y="38005"/>
                  <a:pt x="87085" y="97972"/>
                </a:cubicBezTo>
                <a:cubicBezTo>
                  <a:pt x="94342" y="105229"/>
                  <a:pt x="99120" y="116498"/>
                  <a:pt x="108857" y="119743"/>
                </a:cubicBezTo>
                <a:lnTo>
                  <a:pt x="239485" y="163286"/>
                </a:lnTo>
                <a:cubicBezTo>
                  <a:pt x="250371" y="166915"/>
                  <a:pt x="260671" y="173870"/>
                  <a:pt x="272142" y="174172"/>
                </a:cubicBezTo>
                <a:lnTo>
                  <a:pt x="685800" y="185057"/>
                </a:lnTo>
                <a:cubicBezTo>
                  <a:pt x="696686" y="188686"/>
                  <a:pt x="707424" y="192791"/>
                  <a:pt x="718457" y="195943"/>
                </a:cubicBezTo>
                <a:cubicBezTo>
                  <a:pt x="732842" y="200053"/>
                  <a:pt x="748618" y="200138"/>
                  <a:pt x="762000" y="206829"/>
                </a:cubicBezTo>
                <a:cubicBezTo>
                  <a:pt x="785403" y="218531"/>
                  <a:pt x="827314" y="250372"/>
                  <a:pt x="827314" y="250372"/>
                </a:cubicBezTo>
                <a:cubicBezTo>
                  <a:pt x="834571" y="261258"/>
                  <a:pt x="840571" y="273096"/>
                  <a:pt x="849085" y="283029"/>
                </a:cubicBezTo>
                <a:cubicBezTo>
                  <a:pt x="862443" y="298614"/>
                  <a:pt x="878114" y="312058"/>
                  <a:pt x="892628" y="326572"/>
                </a:cubicBezTo>
                <a:cubicBezTo>
                  <a:pt x="899885" y="333829"/>
                  <a:pt x="908707" y="339803"/>
                  <a:pt x="914400" y="348343"/>
                </a:cubicBezTo>
                <a:lnTo>
                  <a:pt x="957942" y="413657"/>
                </a:lnTo>
                <a:lnTo>
                  <a:pt x="979714" y="446314"/>
                </a:lnTo>
                <a:cubicBezTo>
                  <a:pt x="982619" y="457933"/>
                  <a:pt x="1010761" y="579969"/>
                  <a:pt x="1023257" y="598714"/>
                </a:cubicBezTo>
                <a:cubicBezTo>
                  <a:pt x="1030514" y="609600"/>
                  <a:pt x="1039177" y="619670"/>
                  <a:pt x="1045028" y="631372"/>
                </a:cubicBezTo>
                <a:cubicBezTo>
                  <a:pt x="1050160" y="641635"/>
                  <a:pt x="1050341" y="653998"/>
                  <a:pt x="1055914" y="664029"/>
                </a:cubicBezTo>
                <a:cubicBezTo>
                  <a:pt x="1068621" y="686902"/>
                  <a:pt x="1087755" y="705939"/>
                  <a:pt x="1099457" y="729343"/>
                </a:cubicBezTo>
                <a:cubicBezTo>
                  <a:pt x="1106714" y="743857"/>
                  <a:pt x="1111492" y="759904"/>
                  <a:pt x="1121228" y="772886"/>
                </a:cubicBezTo>
                <a:cubicBezTo>
                  <a:pt x="1133544" y="789307"/>
                  <a:pt x="1150257" y="801915"/>
                  <a:pt x="1164771" y="816429"/>
                </a:cubicBezTo>
                <a:lnTo>
                  <a:pt x="1197428" y="849086"/>
                </a:lnTo>
                <a:lnTo>
                  <a:pt x="1219200" y="870857"/>
                </a:lnTo>
                <a:lnTo>
                  <a:pt x="1240971" y="892629"/>
                </a:lnTo>
                <a:cubicBezTo>
                  <a:pt x="1299028" y="889000"/>
                  <a:pt x="1357260" y="887531"/>
                  <a:pt x="1415142" y="881743"/>
                </a:cubicBezTo>
                <a:cubicBezTo>
                  <a:pt x="1430029" y="880254"/>
                  <a:pt x="1445303" y="877548"/>
                  <a:pt x="1458685" y="870857"/>
                </a:cubicBezTo>
                <a:cubicBezTo>
                  <a:pt x="1467865" y="866267"/>
                  <a:pt x="1472443" y="855497"/>
                  <a:pt x="1480457" y="849086"/>
                </a:cubicBezTo>
                <a:cubicBezTo>
                  <a:pt x="1490673" y="840913"/>
                  <a:pt x="1502228" y="834571"/>
                  <a:pt x="1513114" y="827314"/>
                </a:cubicBezTo>
                <a:cubicBezTo>
                  <a:pt x="1539022" y="749588"/>
                  <a:pt x="1522155" y="781095"/>
                  <a:pt x="1556657" y="729343"/>
                </a:cubicBezTo>
                <a:cubicBezTo>
                  <a:pt x="1575560" y="672630"/>
                  <a:pt x="1555159" y="717608"/>
                  <a:pt x="1589314" y="674914"/>
                </a:cubicBezTo>
                <a:cubicBezTo>
                  <a:pt x="1597487" y="664698"/>
                  <a:pt x="1600869" y="650430"/>
                  <a:pt x="1611085" y="642257"/>
                </a:cubicBezTo>
                <a:cubicBezTo>
                  <a:pt x="1620045" y="635089"/>
                  <a:pt x="1632856" y="635000"/>
                  <a:pt x="1643742" y="631372"/>
                </a:cubicBezTo>
                <a:cubicBezTo>
                  <a:pt x="1670645" y="604469"/>
                  <a:pt x="1665514" y="619863"/>
                  <a:pt x="1665514" y="587829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947057" y="3407146"/>
            <a:ext cx="2971800" cy="1236978"/>
          </a:xfrm>
          <a:custGeom>
            <a:avLst/>
            <a:gdLst>
              <a:gd name="connsiteX0" fmla="*/ 2764972 w 2971800"/>
              <a:gd name="connsiteY0" fmla="*/ 141597 h 1236978"/>
              <a:gd name="connsiteX1" fmla="*/ 2819400 w 2971800"/>
              <a:gd name="connsiteY1" fmla="*/ 174254 h 1236978"/>
              <a:gd name="connsiteX2" fmla="*/ 2862943 w 2971800"/>
              <a:gd name="connsiteY2" fmla="*/ 206911 h 1236978"/>
              <a:gd name="connsiteX3" fmla="*/ 2895600 w 2971800"/>
              <a:gd name="connsiteY3" fmla="*/ 217797 h 1236978"/>
              <a:gd name="connsiteX4" fmla="*/ 2939143 w 2971800"/>
              <a:gd name="connsiteY4" fmla="*/ 261340 h 1236978"/>
              <a:gd name="connsiteX5" fmla="*/ 2971800 w 2971800"/>
              <a:gd name="connsiteY5" fmla="*/ 337540 h 1236978"/>
              <a:gd name="connsiteX6" fmla="*/ 2939143 w 2971800"/>
              <a:gd name="connsiteY6" fmla="*/ 533483 h 1236978"/>
              <a:gd name="connsiteX7" fmla="*/ 2917372 w 2971800"/>
              <a:gd name="connsiteY7" fmla="*/ 566140 h 1236978"/>
              <a:gd name="connsiteX8" fmla="*/ 2884714 w 2971800"/>
              <a:gd name="connsiteY8" fmla="*/ 587911 h 1236978"/>
              <a:gd name="connsiteX9" fmla="*/ 2775857 w 2971800"/>
              <a:gd name="connsiteY9" fmla="*/ 620568 h 1236978"/>
              <a:gd name="connsiteX10" fmla="*/ 2710543 w 2971800"/>
              <a:gd name="connsiteY10" fmla="*/ 642340 h 1236978"/>
              <a:gd name="connsiteX11" fmla="*/ 2677886 w 2971800"/>
              <a:gd name="connsiteY11" fmla="*/ 653225 h 1236978"/>
              <a:gd name="connsiteX12" fmla="*/ 2645229 w 2971800"/>
              <a:gd name="connsiteY12" fmla="*/ 664111 h 1236978"/>
              <a:gd name="connsiteX13" fmla="*/ 2558143 w 2971800"/>
              <a:gd name="connsiteY13" fmla="*/ 674997 h 1236978"/>
              <a:gd name="connsiteX14" fmla="*/ 2394857 w 2971800"/>
              <a:gd name="connsiteY14" fmla="*/ 696768 h 1236978"/>
              <a:gd name="connsiteX15" fmla="*/ 2329543 w 2971800"/>
              <a:gd name="connsiteY15" fmla="*/ 718540 h 1236978"/>
              <a:gd name="connsiteX16" fmla="*/ 2253343 w 2971800"/>
              <a:gd name="connsiteY16" fmla="*/ 751197 h 1236978"/>
              <a:gd name="connsiteX17" fmla="*/ 2231572 w 2971800"/>
              <a:gd name="connsiteY17" fmla="*/ 783854 h 1236978"/>
              <a:gd name="connsiteX18" fmla="*/ 2177143 w 2971800"/>
              <a:gd name="connsiteY18" fmla="*/ 827397 h 1236978"/>
              <a:gd name="connsiteX19" fmla="*/ 2155372 w 2971800"/>
              <a:gd name="connsiteY19" fmla="*/ 860054 h 1236978"/>
              <a:gd name="connsiteX20" fmla="*/ 2133600 w 2971800"/>
              <a:gd name="connsiteY20" fmla="*/ 947140 h 1236978"/>
              <a:gd name="connsiteX21" fmla="*/ 2090057 w 2971800"/>
              <a:gd name="connsiteY21" fmla="*/ 1055997 h 1236978"/>
              <a:gd name="connsiteX22" fmla="*/ 2024743 w 2971800"/>
              <a:gd name="connsiteY22" fmla="*/ 1121311 h 1236978"/>
              <a:gd name="connsiteX23" fmla="*/ 1959429 w 2971800"/>
              <a:gd name="connsiteY23" fmla="*/ 1143083 h 1236978"/>
              <a:gd name="connsiteX24" fmla="*/ 1926772 w 2971800"/>
              <a:gd name="connsiteY24" fmla="*/ 1153968 h 1236978"/>
              <a:gd name="connsiteX25" fmla="*/ 1861457 w 2971800"/>
              <a:gd name="connsiteY25" fmla="*/ 1164854 h 1236978"/>
              <a:gd name="connsiteX26" fmla="*/ 1817914 w 2971800"/>
              <a:gd name="connsiteY26" fmla="*/ 1175740 h 1236978"/>
              <a:gd name="connsiteX27" fmla="*/ 1698172 w 2971800"/>
              <a:gd name="connsiteY27" fmla="*/ 1186625 h 1236978"/>
              <a:gd name="connsiteX28" fmla="*/ 239486 w 2971800"/>
              <a:gd name="connsiteY28" fmla="*/ 1186625 h 1236978"/>
              <a:gd name="connsiteX29" fmla="*/ 130629 w 2971800"/>
              <a:gd name="connsiteY29" fmla="*/ 1164854 h 1236978"/>
              <a:gd name="connsiteX30" fmla="*/ 97972 w 2971800"/>
              <a:gd name="connsiteY30" fmla="*/ 1143083 h 1236978"/>
              <a:gd name="connsiteX31" fmla="*/ 65314 w 2971800"/>
              <a:gd name="connsiteY31" fmla="*/ 1132197 h 1236978"/>
              <a:gd name="connsiteX32" fmla="*/ 21772 w 2971800"/>
              <a:gd name="connsiteY32" fmla="*/ 1077768 h 1236978"/>
              <a:gd name="connsiteX33" fmla="*/ 0 w 2971800"/>
              <a:gd name="connsiteY33" fmla="*/ 1055997 h 1236978"/>
              <a:gd name="connsiteX34" fmla="*/ 21772 w 2971800"/>
              <a:gd name="connsiteY34" fmla="*/ 947140 h 1236978"/>
              <a:gd name="connsiteX35" fmla="*/ 43543 w 2971800"/>
              <a:gd name="connsiteY35" fmla="*/ 914483 h 1236978"/>
              <a:gd name="connsiteX36" fmla="*/ 54429 w 2971800"/>
              <a:gd name="connsiteY36" fmla="*/ 881825 h 1236978"/>
              <a:gd name="connsiteX37" fmla="*/ 76200 w 2971800"/>
              <a:gd name="connsiteY37" fmla="*/ 849168 h 1236978"/>
              <a:gd name="connsiteX38" fmla="*/ 87086 w 2971800"/>
              <a:gd name="connsiteY38" fmla="*/ 816511 h 1236978"/>
              <a:gd name="connsiteX39" fmla="*/ 163286 w 2971800"/>
              <a:gd name="connsiteY39" fmla="*/ 783854 h 1236978"/>
              <a:gd name="connsiteX40" fmla="*/ 185057 w 2971800"/>
              <a:gd name="connsiteY40" fmla="*/ 740311 h 1236978"/>
              <a:gd name="connsiteX41" fmla="*/ 206829 w 2971800"/>
              <a:gd name="connsiteY41" fmla="*/ 718540 h 1236978"/>
              <a:gd name="connsiteX42" fmla="*/ 217714 w 2971800"/>
              <a:gd name="connsiteY42" fmla="*/ 685883 h 1236978"/>
              <a:gd name="connsiteX43" fmla="*/ 239486 w 2971800"/>
              <a:gd name="connsiteY43" fmla="*/ 664111 h 1236978"/>
              <a:gd name="connsiteX44" fmla="*/ 283029 w 2971800"/>
              <a:gd name="connsiteY44" fmla="*/ 598797 h 1236978"/>
              <a:gd name="connsiteX45" fmla="*/ 293914 w 2971800"/>
              <a:gd name="connsiteY45" fmla="*/ 566140 h 1236978"/>
              <a:gd name="connsiteX46" fmla="*/ 337457 w 2971800"/>
              <a:gd name="connsiteY46" fmla="*/ 500825 h 1236978"/>
              <a:gd name="connsiteX47" fmla="*/ 381000 w 2971800"/>
              <a:gd name="connsiteY47" fmla="*/ 402854 h 1236978"/>
              <a:gd name="connsiteX48" fmla="*/ 391886 w 2971800"/>
              <a:gd name="connsiteY48" fmla="*/ 304883 h 1236978"/>
              <a:gd name="connsiteX49" fmla="*/ 370114 w 2971800"/>
              <a:gd name="connsiteY49" fmla="*/ 130711 h 1236978"/>
              <a:gd name="connsiteX50" fmla="*/ 381000 w 2971800"/>
              <a:gd name="connsiteY50" fmla="*/ 76283 h 1236978"/>
              <a:gd name="connsiteX51" fmla="*/ 402772 w 2971800"/>
              <a:gd name="connsiteY51" fmla="*/ 54511 h 1236978"/>
              <a:gd name="connsiteX52" fmla="*/ 435429 w 2971800"/>
              <a:gd name="connsiteY52" fmla="*/ 32740 h 1236978"/>
              <a:gd name="connsiteX53" fmla="*/ 544286 w 2971800"/>
              <a:gd name="connsiteY53" fmla="*/ 10968 h 1236978"/>
              <a:gd name="connsiteX54" fmla="*/ 609600 w 2971800"/>
              <a:gd name="connsiteY54" fmla="*/ 83 h 123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2971800" h="1236978">
                <a:moveTo>
                  <a:pt x="2764972" y="141597"/>
                </a:moveTo>
                <a:cubicBezTo>
                  <a:pt x="2783115" y="152483"/>
                  <a:pt x="2801796" y="162518"/>
                  <a:pt x="2819400" y="174254"/>
                </a:cubicBezTo>
                <a:cubicBezTo>
                  <a:pt x="2834496" y="184318"/>
                  <a:pt x="2847191" y="197910"/>
                  <a:pt x="2862943" y="206911"/>
                </a:cubicBezTo>
                <a:cubicBezTo>
                  <a:pt x="2872906" y="212604"/>
                  <a:pt x="2884714" y="214168"/>
                  <a:pt x="2895600" y="217797"/>
                </a:cubicBezTo>
                <a:cubicBezTo>
                  <a:pt x="2910114" y="232311"/>
                  <a:pt x="2929963" y="242981"/>
                  <a:pt x="2939143" y="261340"/>
                </a:cubicBezTo>
                <a:cubicBezTo>
                  <a:pt x="2966045" y="315146"/>
                  <a:pt x="2955782" y="289488"/>
                  <a:pt x="2971800" y="337540"/>
                </a:cubicBezTo>
                <a:cubicBezTo>
                  <a:pt x="2968688" y="374878"/>
                  <a:pt x="2969646" y="487727"/>
                  <a:pt x="2939143" y="533483"/>
                </a:cubicBezTo>
                <a:cubicBezTo>
                  <a:pt x="2931886" y="544369"/>
                  <a:pt x="2926623" y="556889"/>
                  <a:pt x="2917372" y="566140"/>
                </a:cubicBezTo>
                <a:cubicBezTo>
                  <a:pt x="2908121" y="575391"/>
                  <a:pt x="2896670" y="582597"/>
                  <a:pt x="2884714" y="587911"/>
                </a:cubicBezTo>
                <a:cubicBezTo>
                  <a:pt x="2831407" y="611603"/>
                  <a:pt x="2824584" y="605950"/>
                  <a:pt x="2775857" y="620568"/>
                </a:cubicBezTo>
                <a:cubicBezTo>
                  <a:pt x="2753876" y="627162"/>
                  <a:pt x="2732314" y="635083"/>
                  <a:pt x="2710543" y="642340"/>
                </a:cubicBezTo>
                <a:lnTo>
                  <a:pt x="2677886" y="653225"/>
                </a:lnTo>
                <a:cubicBezTo>
                  <a:pt x="2667000" y="656854"/>
                  <a:pt x="2656615" y="662688"/>
                  <a:pt x="2645229" y="664111"/>
                </a:cubicBezTo>
                <a:lnTo>
                  <a:pt x="2558143" y="674997"/>
                </a:lnTo>
                <a:cubicBezTo>
                  <a:pt x="2502131" y="681221"/>
                  <a:pt x="2448891" y="682031"/>
                  <a:pt x="2394857" y="696768"/>
                </a:cubicBezTo>
                <a:cubicBezTo>
                  <a:pt x="2372717" y="702806"/>
                  <a:pt x="2350069" y="708277"/>
                  <a:pt x="2329543" y="718540"/>
                </a:cubicBezTo>
                <a:cubicBezTo>
                  <a:pt x="2275737" y="745442"/>
                  <a:pt x="2301395" y="735179"/>
                  <a:pt x="2253343" y="751197"/>
                </a:cubicBezTo>
                <a:cubicBezTo>
                  <a:pt x="2246086" y="762083"/>
                  <a:pt x="2239745" y="773638"/>
                  <a:pt x="2231572" y="783854"/>
                </a:cubicBezTo>
                <a:cubicBezTo>
                  <a:pt x="2213847" y="806010"/>
                  <a:pt x="2201388" y="811233"/>
                  <a:pt x="2177143" y="827397"/>
                </a:cubicBezTo>
                <a:cubicBezTo>
                  <a:pt x="2169886" y="838283"/>
                  <a:pt x="2161223" y="848352"/>
                  <a:pt x="2155372" y="860054"/>
                </a:cubicBezTo>
                <a:cubicBezTo>
                  <a:pt x="2142159" y="886479"/>
                  <a:pt x="2141053" y="919811"/>
                  <a:pt x="2133600" y="947140"/>
                </a:cubicBezTo>
                <a:cubicBezTo>
                  <a:pt x="2128177" y="967023"/>
                  <a:pt x="2106903" y="1034939"/>
                  <a:pt x="2090057" y="1055997"/>
                </a:cubicBezTo>
                <a:cubicBezTo>
                  <a:pt x="2070823" y="1080039"/>
                  <a:pt x="2053952" y="1111574"/>
                  <a:pt x="2024743" y="1121311"/>
                </a:cubicBezTo>
                <a:lnTo>
                  <a:pt x="1959429" y="1143083"/>
                </a:lnTo>
                <a:cubicBezTo>
                  <a:pt x="1948543" y="1146712"/>
                  <a:pt x="1938090" y="1152082"/>
                  <a:pt x="1926772" y="1153968"/>
                </a:cubicBezTo>
                <a:cubicBezTo>
                  <a:pt x="1905000" y="1157597"/>
                  <a:pt x="1883100" y="1160525"/>
                  <a:pt x="1861457" y="1164854"/>
                </a:cubicBezTo>
                <a:cubicBezTo>
                  <a:pt x="1846786" y="1167788"/>
                  <a:pt x="1832744" y="1173763"/>
                  <a:pt x="1817914" y="1175740"/>
                </a:cubicBezTo>
                <a:cubicBezTo>
                  <a:pt x="1778187" y="1181037"/>
                  <a:pt x="1738086" y="1182997"/>
                  <a:pt x="1698172" y="1186625"/>
                </a:cubicBezTo>
                <a:cubicBezTo>
                  <a:pt x="1186583" y="1288945"/>
                  <a:pt x="1615470" y="1207010"/>
                  <a:pt x="239486" y="1186625"/>
                </a:cubicBezTo>
                <a:cubicBezTo>
                  <a:pt x="211110" y="1186205"/>
                  <a:pt x="160544" y="1172333"/>
                  <a:pt x="130629" y="1164854"/>
                </a:cubicBezTo>
                <a:cubicBezTo>
                  <a:pt x="119743" y="1157597"/>
                  <a:pt x="109674" y="1148934"/>
                  <a:pt x="97972" y="1143083"/>
                </a:cubicBezTo>
                <a:cubicBezTo>
                  <a:pt x="87709" y="1137951"/>
                  <a:pt x="75154" y="1138101"/>
                  <a:pt x="65314" y="1132197"/>
                </a:cubicBezTo>
                <a:cubicBezTo>
                  <a:pt x="45097" y="1120067"/>
                  <a:pt x="35463" y="1094881"/>
                  <a:pt x="21772" y="1077768"/>
                </a:cubicBezTo>
                <a:cubicBezTo>
                  <a:pt x="15361" y="1069754"/>
                  <a:pt x="7257" y="1063254"/>
                  <a:pt x="0" y="1055997"/>
                </a:cubicBezTo>
                <a:cubicBezTo>
                  <a:pt x="4012" y="1027912"/>
                  <a:pt x="6572" y="977540"/>
                  <a:pt x="21772" y="947140"/>
                </a:cubicBezTo>
                <a:cubicBezTo>
                  <a:pt x="27623" y="935438"/>
                  <a:pt x="37692" y="926185"/>
                  <a:pt x="43543" y="914483"/>
                </a:cubicBezTo>
                <a:cubicBezTo>
                  <a:pt x="48675" y="904220"/>
                  <a:pt x="49297" y="892088"/>
                  <a:pt x="54429" y="881825"/>
                </a:cubicBezTo>
                <a:cubicBezTo>
                  <a:pt x="60280" y="870123"/>
                  <a:pt x="70349" y="860870"/>
                  <a:pt x="76200" y="849168"/>
                </a:cubicBezTo>
                <a:cubicBezTo>
                  <a:pt x="81332" y="838905"/>
                  <a:pt x="78972" y="824625"/>
                  <a:pt x="87086" y="816511"/>
                </a:cubicBezTo>
                <a:cubicBezTo>
                  <a:pt x="100536" y="803061"/>
                  <a:pt x="143770" y="790359"/>
                  <a:pt x="163286" y="783854"/>
                </a:cubicBezTo>
                <a:cubicBezTo>
                  <a:pt x="170543" y="769340"/>
                  <a:pt x="176056" y="753813"/>
                  <a:pt x="185057" y="740311"/>
                </a:cubicBezTo>
                <a:cubicBezTo>
                  <a:pt x="190750" y="731772"/>
                  <a:pt x="201549" y="727341"/>
                  <a:pt x="206829" y="718540"/>
                </a:cubicBezTo>
                <a:cubicBezTo>
                  <a:pt x="212733" y="708701"/>
                  <a:pt x="211811" y="695722"/>
                  <a:pt x="217714" y="685883"/>
                </a:cubicBezTo>
                <a:cubicBezTo>
                  <a:pt x="222994" y="677082"/>
                  <a:pt x="233328" y="672322"/>
                  <a:pt x="239486" y="664111"/>
                </a:cubicBezTo>
                <a:cubicBezTo>
                  <a:pt x="255186" y="643178"/>
                  <a:pt x="283029" y="598797"/>
                  <a:pt x="283029" y="598797"/>
                </a:cubicBezTo>
                <a:cubicBezTo>
                  <a:pt x="286657" y="587911"/>
                  <a:pt x="288342" y="576170"/>
                  <a:pt x="293914" y="566140"/>
                </a:cubicBezTo>
                <a:cubicBezTo>
                  <a:pt x="306621" y="543267"/>
                  <a:pt x="329182" y="525648"/>
                  <a:pt x="337457" y="500825"/>
                </a:cubicBezTo>
                <a:cubicBezTo>
                  <a:pt x="363366" y="423100"/>
                  <a:pt x="346499" y="454606"/>
                  <a:pt x="381000" y="402854"/>
                </a:cubicBezTo>
                <a:cubicBezTo>
                  <a:pt x="384629" y="370197"/>
                  <a:pt x="391886" y="337741"/>
                  <a:pt x="391886" y="304883"/>
                </a:cubicBezTo>
                <a:cubicBezTo>
                  <a:pt x="391886" y="187224"/>
                  <a:pt x="393108" y="199690"/>
                  <a:pt x="370114" y="130711"/>
                </a:cubicBezTo>
                <a:cubicBezTo>
                  <a:pt x="373743" y="112568"/>
                  <a:pt x="373712" y="93289"/>
                  <a:pt x="381000" y="76283"/>
                </a:cubicBezTo>
                <a:cubicBezTo>
                  <a:pt x="385043" y="66849"/>
                  <a:pt x="394758" y="60922"/>
                  <a:pt x="402772" y="54511"/>
                </a:cubicBezTo>
                <a:cubicBezTo>
                  <a:pt x="412988" y="46338"/>
                  <a:pt x="423727" y="38591"/>
                  <a:pt x="435429" y="32740"/>
                </a:cubicBezTo>
                <a:cubicBezTo>
                  <a:pt x="467367" y="16771"/>
                  <a:pt x="512763" y="16699"/>
                  <a:pt x="544286" y="10968"/>
                </a:cubicBezTo>
                <a:cubicBezTo>
                  <a:pt x="613835" y="-1677"/>
                  <a:pt x="563669" y="83"/>
                  <a:pt x="609600" y="83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7914" y="2098227"/>
            <a:ext cx="4401203" cy="3300903"/>
          </a:xfrm>
          <a:prstGeom prst="rect">
            <a:avLst/>
          </a:prstGeom>
        </p:spPr>
      </p:pic>
      <p:sp>
        <p:nvSpPr>
          <p:cNvPr id="17" name="Textfeld 17"/>
          <p:cNvSpPr txBox="1"/>
          <p:nvPr/>
        </p:nvSpPr>
        <p:spPr>
          <a:xfrm>
            <a:off x="395536" y="836712"/>
            <a:ext cx="78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27968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387177"/>
            <a:ext cx="638175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feld 17"/>
          <p:cNvSpPr txBox="1"/>
          <p:nvPr/>
        </p:nvSpPr>
        <p:spPr>
          <a:xfrm>
            <a:off x="395536" y="836712"/>
            <a:ext cx="78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113214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17"/>
          <p:cNvSpPr txBox="1"/>
          <p:nvPr/>
        </p:nvSpPr>
        <p:spPr>
          <a:xfrm>
            <a:off x="395536" y="836712"/>
            <a:ext cx="788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Experimental Setup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844824"/>
            <a:ext cx="7560840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Video Dataset</a:t>
            </a:r>
          </a:p>
          <a:p>
            <a:pPr lvl="2" indent="-45720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Titans, Pride, Gentlemen, Departed, Fly, Searching, Bourne, Modern, Dead, Ring, Hangover, Crash, My Girl, Shawshank, Wall, 300, Psycho, National Lampoon's Van Wilder (</a:t>
            </a:r>
            <a:r>
              <a:rPr lang="en-GB" dirty="0" err="1">
                <a:solidFill>
                  <a:schemeClr val="tx1"/>
                </a:solidFill>
              </a:rPr>
              <a:t>Gabert-Quillen</a:t>
            </a:r>
            <a:r>
              <a:rPr lang="en-GB" dirty="0">
                <a:solidFill>
                  <a:schemeClr val="tx1"/>
                </a:solidFill>
              </a:rPr>
              <a:t> et al. )</a:t>
            </a:r>
          </a:p>
          <a:p>
            <a:endParaRPr lang="en-GB" dirty="0"/>
          </a:p>
          <a:p>
            <a:pPr algn="just"/>
            <a:r>
              <a:rPr lang="en-GB" sz="1400" dirty="0"/>
              <a:t>C.A. </a:t>
            </a:r>
            <a:r>
              <a:rPr lang="en-GB" sz="1400" dirty="0" err="1"/>
              <a:t>Gabert-Quillen</a:t>
            </a:r>
            <a:r>
              <a:rPr lang="en-GB" sz="1400" dirty="0"/>
              <a:t>, E.E. </a:t>
            </a:r>
            <a:r>
              <a:rPr lang="en-GB" sz="1400" dirty="0" err="1"/>
              <a:t>Bartolini</a:t>
            </a:r>
            <a:r>
              <a:rPr lang="en-GB" sz="1400" dirty="0"/>
              <a:t>, B.T. </a:t>
            </a:r>
            <a:r>
              <a:rPr lang="en-GB" sz="1400" dirty="0" err="1"/>
              <a:t>Abravanel</a:t>
            </a:r>
            <a:r>
              <a:rPr lang="en-GB" sz="1400" dirty="0"/>
              <a:t>, C.A. </a:t>
            </a:r>
            <a:r>
              <a:rPr lang="en-GB" sz="1400" dirty="0" err="1"/>
              <a:t>Sanislow</a:t>
            </a:r>
            <a:r>
              <a:rPr lang="en-GB" sz="1400" dirty="0"/>
              <a:t>, Ratings for emotion film clips, </a:t>
            </a:r>
            <a:r>
              <a:rPr lang="en-GB" sz="1400" dirty="0" err="1"/>
              <a:t>Behavior</a:t>
            </a:r>
            <a:r>
              <a:rPr lang="en-GB" sz="1400" dirty="0"/>
              <a:t> research methods (2014): 1-15.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Participants</a:t>
            </a:r>
            <a:endParaRPr lang="en-US" b="1" dirty="0" smtClean="0">
              <a:solidFill>
                <a:schemeClr val="tx1"/>
              </a:solidFill>
            </a:endParaRPr>
          </a:p>
          <a:p>
            <a:pPr lvl="2" indent="-457200" algn="l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tx1"/>
                </a:solidFill>
              </a:rPr>
              <a:t>Eight </a:t>
            </a:r>
            <a:r>
              <a:rPr lang="en-GB" dirty="0" smtClean="0">
                <a:solidFill>
                  <a:schemeClr val="tx1"/>
                </a:solidFill>
              </a:rPr>
              <a:t>subjects </a:t>
            </a:r>
            <a:r>
              <a:rPr lang="en-GB" dirty="0">
                <a:solidFill>
                  <a:schemeClr val="tx1"/>
                </a:solidFill>
              </a:rPr>
              <a:t>aged from 23 to 30 (M = 26.8, SD = 2.1). To make results independent from genders we have recorded signals from </a:t>
            </a:r>
            <a:r>
              <a:rPr lang="en-GB" dirty="0" smtClean="0">
                <a:solidFill>
                  <a:schemeClr val="tx1"/>
                </a:solidFill>
              </a:rPr>
              <a:t>4 </a:t>
            </a:r>
            <a:r>
              <a:rPr lang="en-GB" dirty="0">
                <a:solidFill>
                  <a:schemeClr val="tx1"/>
                </a:solidFill>
              </a:rPr>
              <a:t>female and </a:t>
            </a:r>
            <a:r>
              <a:rPr lang="en-GB" dirty="0" smtClean="0">
                <a:solidFill>
                  <a:schemeClr val="tx1"/>
                </a:solidFill>
              </a:rPr>
              <a:t>4 male </a:t>
            </a:r>
            <a:r>
              <a:rPr lang="en-GB" dirty="0">
                <a:solidFill>
                  <a:schemeClr val="tx1"/>
                </a:solidFill>
              </a:rPr>
              <a:t>participants.</a:t>
            </a:r>
          </a:p>
        </p:txBody>
      </p:sp>
    </p:spTree>
    <p:extLst>
      <p:ext uri="{BB962C8B-B14F-4D97-AF65-F5344CB8AC3E}">
        <p14:creationId xmlns:p14="http://schemas.microsoft.com/office/powerpoint/2010/main" val="27426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47032"/>
            <a:ext cx="5088628" cy="270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0229" y="4189466"/>
            <a:ext cx="5090003" cy="269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feld 17"/>
          <p:cNvSpPr txBox="1"/>
          <p:nvPr/>
        </p:nvSpPr>
        <p:spPr>
          <a:xfrm>
            <a:off x="395536" y="836712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Subject‘s Self Assessment Screenshots</a:t>
            </a:r>
          </a:p>
        </p:txBody>
      </p:sp>
    </p:spTree>
    <p:extLst>
      <p:ext uri="{BB962C8B-B14F-4D97-AF65-F5344CB8AC3E}">
        <p14:creationId xmlns:p14="http://schemas.microsoft.com/office/powerpoint/2010/main" val="184102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4723</TotalTime>
  <Words>1998</Words>
  <Application>Microsoft Office PowerPoint</Application>
  <PresentationFormat>On-screen Show (4:3)</PresentationFormat>
  <Paragraphs>373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  Emotion Recognition by Physiological Signals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time for further questions.   Contact: Dr Naeem Ramzan naeem.ramzan@uws.ac.uk</vt:lpstr>
      <vt:lpstr>PowerPoint Presentation</vt:lpstr>
    </vt:vector>
  </TitlesOfParts>
  <Company>University of the West of 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nta</dc:creator>
  <cp:lastModifiedBy>Naeem Ramzan</cp:lastModifiedBy>
  <cp:revision>281</cp:revision>
  <dcterms:created xsi:type="dcterms:W3CDTF">2013-03-04T09:01:14Z</dcterms:created>
  <dcterms:modified xsi:type="dcterms:W3CDTF">2016-03-03T21:35:01Z</dcterms:modified>
</cp:coreProperties>
</file>