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434" r:id="rId2"/>
    <p:sldId id="431" r:id="rId3"/>
    <p:sldId id="432" r:id="rId4"/>
    <p:sldId id="433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16" r:id="rId15"/>
  </p:sldIdLst>
  <p:sldSz cx="6858000" cy="51435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B"/>
    <a:srgbClr val="212226"/>
    <a:srgbClr val="292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48" autoAdjust="0"/>
  </p:normalViewPr>
  <p:slideViewPr>
    <p:cSldViewPr snapToGrid="0" snapToObjects="1">
      <p:cViewPr varScale="1">
        <p:scale>
          <a:sx n="142" d="100"/>
          <a:sy n="142" d="100"/>
        </p:scale>
        <p:origin x="1784" y="17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11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B460D-AE85-6540-A677-759C80853789}" type="datetimeFigureOut">
              <a:rPr lang="pl-PL" smtClean="0"/>
              <a:t>01.03.2016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C731C-B001-D64E-8B0E-E5D65C5C775C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180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24175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6555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51" y="841762"/>
            <a:ext cx="5143500" cy="1790500"/>
          </a:xfrm>
          <a:prstGeom prst="rect">
            <a:avLst/>
          </a:prstGeom>
        </p:spPr>
        <p:txBody>
          <a:bodyPr anchor="b"/>
          <a:lstStyle>
            <a:lvl1pPr algn="ctr">
              <a:defRPr sz="3853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251" y="2701418"/>
            <a:ext cx="5143500" cy="12415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41"/>
            </a:lvl1pPr>
            <a:lvl2pPr marL="293568" indent="0" algn="ctr">
              <a:buNone/>
              <a:defRPr sz="1284"/>
            </a:lvl2pPr>
            <a:lvl3pPr marL="587136" indent="0" algn="ctr">
              <a:buNone/>
              <a:defRPr sz="1156"/>
            </a:lvl3pPr>
            <a:lvl4pPr marL="880704" indent="0" algn="ctr">
              <a:buNone/>
              <a:defRPr sz="1027"/>
            </a:lvl4pPr>
            <a:lvl5pPr marL="1174272" indent="0" algn="ctr">
              <a:buNone/>
              <a:defRPr sz="1027"/>
            </a:lvl5pPr>
            <a:lvl6pPr marL="1467841" indent="0" algn="ctr">
              <a:buNone/>
              <a:defRPr sz="1027"/>
            </a:lvl6pPr>
            <a:lvl7pPr marL="1761409" indent="0" algn="ctr">
              <a:buNone/>
              <a:defRPr sz="1027"/>
            </a:lvl7pPr>
            <a:lvl8pPr marL="2054977" indent="0" algn="ctr">
              <a:buNone/>
              <a:defRPr sz="1027"/>
            </a:lvl8pPr>
            <a:lvl9pPr marL="2348545" indent="0" algn="ctr">
              <a:buNone/>
              <a:defRPr sz="1027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DFD7-0521-664E-BA38-A5EAE8CB7AA5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3641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7" y="273384"/>
            <a:ext cx="5914108" cy="99412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71947" y="1369079"/>
            <a:ext cx="5914108" cy="3263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62E64-66CE-3E4C-90A2-E9BF75615B9C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7994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08037" y="273384"/>
            <a:ext cx="1478017" cy="4359008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71947" y="273384"/>
            <a:ext cx="4338235" cy="43590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9AD86-27F7-1E47-B254-F26444AD3188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6673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7" y="273384"/>
            <a:ext cx="5914108" cy="99412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1947" y="1369079"/>
            <a:ext cx="5914108" cy="326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D1C0C-54A0-894E-BD4A-BD3462993F1C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58046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869" y="1282634"/>
            <a:ext cx="5915127" cy="2139523"/>
          </a:xfrm>
          <a:prstGeom prst="rect">
            <a:avLst/>
          </a:prstGeom>
        </p:spPr>
        <p:txBody>
          <a:bodyPr anchor="b"/>
          <a:lstStyle>
            <a:lvl1pPr>
              <a:defRPr sz="3853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869" y="3441607"/>
            <a:ext cx="5915127" cy="1125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1"/>
            </a:lvl1pPr>
            <a:lvl2pPr marL="293568" indent="0">
              <a:buNone/>
              <a:defRPr sz="1284"/>
            </a:lvl2pPr>
            <a:lvl3pPr marL="587136" indent="0">
              <a:buNone/>
              <a:defRPr sz="1156"/>
            </a:lvl3pPr>
            <a:lvl4pPr marL="880704" indent="0">
              <a:buNone/>
              <a:defRPr sz="1027"/>
            </a:lvl4pPr>
            <a:lvl5pPr marL="1174272" indent="0">
              <a:buNone/>
              <a:defRPr sz="1027"/>
            </a:lvl5pPr>
            <a:lvl6pPr marL="1467841" indent="0">
              <a:buNone/>
              <a:defRPr sz="1027"/>
            </a:lvl6pPr>
            <a:lvl7pPr marL="1761409" indent="0">
              <a:buNone/>
              <a:defRPr sz="1027"/>
            </a:lvl7pPr>
            <a:lvl8pPr marL="2054977" indent="0">
              <a:buNone/>
              <a:defRPr sz="1027"/>
            </a:lvl8pPr>
            <a:lvl9pPr marL="2348545" indent="0">
              <a:buNone/>
              <a:defRPr sz="1027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15C0-E3B5-C947-9FA1-AAF2BBB96B0D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2962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7" y="273384"/>
            <a:ext cx="5914108" cy="99412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1947" y="1369079"/>
            <a:ext cx="2908126" cy="326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77927" y="1369079"/>
            <a:ext cx="2908127" cy="326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A1FE-D2FA-764D-99DD-9A0AA2D12367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9845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6" y="273384"/>
            <a:ext cx="5915127" cy="99412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71947" y="1261023"/>
            <a:ext cx="2902010" cy="618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41" b="1"/>
            </a:lvl1pPr>
            <a:lvl2pPr marL="293568" indent="0">
              <a:buNone/>
              <a:defRPr sz="1284" b="1"/>
            </a:lvl2pPr>
            <a:lvl3pPr marL="587136" indent="0">
              <a:buNone/>
              <a:defRPr sz="1156" b="1"/>
            </a:lvl3pPr>
            <a:lvl4pPr marL="880704" indent="0">
              <a:buNone/>
              <a:defRPr sz="1027" b="1"/>
            </a:lvl4pPr>
            <a:lvl5pPr marL="1174272" indent="0">
              <a:buNone/>
              <a:defRPr sz="1027" b="1"/>
            </a:lvl5pPr>
            <a:lvl6pPr marL="1467841" indent="0">
              <a:buNone/>
              <a:defRPr sz="1027" b="1"/>
            </a:lvl6pPr>
            <a:lvl7pPr marL="1761409" indent="0">
              <a:buNone/>
              <a:defRPr sz="1027" b="1"/>
            </a:lvl7pPr>
            <a:lvl8pPr marL="2054977" indent="0">
              <a:buNone/>
              <a:defRPr sz="1027" b="1"/>
            </a:lvl8pPr>
            <a:lvl9pPr marL="2348545" indent="0">
              <a:buNone/>
              <a:defRPr sz="1027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947" y="1879107"/>
            <a:ext cx="2902010" cy="27630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71811" y="1261023"/>
            <a:ext cx="2915262" cy="618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41" b="1"/>
            </a:lvl1pPr>
            <a:lvl2pPr marL="293568" indent="0">
              <a:buNone/>
              <a:defRPr sz="1284" b="1"/>
            </a:lvl2pPr>
            <a:lvl3pPr marL="587136" indent="0">
              <a:buNone/>
              <a:defRPr sz="1156" b="1"/>
            </a:lvl3pPr>
            <a:lvl4pPr marL="880704" indent="0">
              <a:buNone/>
              <a:defRPr sz="1027" b="1"/>
            </a:lvl4pPr>
            <a:lvl5pPr marL="1174272" indent="0">
              <a:buNone/>
              <a:defRPr sz="1027" b="1"/>
            </a:lvl5pPr>
            <a:lvl6pPr marL="1467841" indent="0">
              <a:buNone/>
              <a:defRPr sz="1027" b="1"/>
            </a:lvl6pPr>
            <a:lvl7pPr marL="1761409" indent="0">
              <a:buNone/>
              <a:defRPr sz="1027" b="1"/>
            </a:lvl7pPr>
            <a:lvl8pPr marL="2054977" indent="0">
              <a:buNone/>
              <a:defRPr sz="1027" b="1"/>
            </a:lvl8pPr>
            <a:lvl9pPr marL="2348545" indent="0">
              <a:buNone/>
              <a:defRPr sz="1027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71811" y="1879107"/>
            <a:ext cx="2915262" cy="27630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71B38-9364-824B-AE40-C4E5A2C344AA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2074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7" y="273384"/>
            <a:ext cx="5914108" cy="99412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FE72-3FA1-A240-B23D-C01FD1F47F92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33854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E30A-E2FD-C84B-BA31-E72BE8528C2D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7756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7" y="342540"/>
            <a:ext cx="2211929" cy="1200510"/>
          </a:xfrm>
          <a:prstGeom prst="rect">
            <a:avLst/>
          </a:prstGeom>
        </p:spPr>
        <p:txBody>
          <a:bodyPr anchor="b"/>
          <a:lstStyle>
            <a:lvl1pPr>
              <a:defRPr sz="2055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15262" y="740189"/>
            <a:ext cx="3471812" cy="3655559"/>
          </a:xfrm>
          <a:prstGeom prst="rect">
            <a:avLst/>
          </a:prstGeom>
        </p:spPr>
        <p:txBody>
          <a:bodyPr/>
          <a:lstStyle>
            <a:lvl1pPr>
              <a:defRPr sz="2055"/>
            </a:lvl1pPr>
            <a:lvl2pPr>
              <a:defRPr sz="1798"/>
            </a:lvl2pPr>
            <a:lvl3pPr>
              <a:defRPr sz="1541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1947" y="1543050"/>
            <a:ext cx="2211929" cy="285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7"/>
            </a:lvl1pPr>
            <a:lvl2pPr marL="293568" indent="0">
              <a:buNone/>
              <a:defRPr sz="899"/>
            </a:lvl2pPr>
            <a:lvl3pPr marL="587136" indent="0">
              <a:buNone/>
              <a:defRPr sz="771"/>
            </a:lvl3pPr>
            <a:lvl4pPr marL="880704" indent="0">
              <a:buNone/>
              <a:defRPr sz="642"/>
            </a:lvl4pPr>
            <a:lvl5pPr marL="1174272" indent="0">
              <a:buNone/>
              <a:defRPr sz="642"/>
            </a:lvl5pPr>
            <a:lvl6pPr marL="1467841" indent="0">
              <a:buNone/>
              <a:defRPr sz="642"/>
            </a:lvl6pPr>
            <a:lvl7pPr marL="1761409" indent="0">
              <a:buNone/>
              <a:defRPr sz="642"/>
            </a:lvl7pPr>
            <a:lvl8pPr marL="2054977" indent="0">
              <a:buNone/>
              <a:defRPr sz="642"/>
            </a:lvl8pPr>
            <a:lvl9pPr marL="2348545" indent="0">
              <a:buNone/>
              <a:defRPr sz="642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EFE3-5F2A-B74C-80D0-2208090581FD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0982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7" y="342540"/>
            <a:ext cx="2211929" cy="1200510"/>
          </a:xfrm>
          <a:prstGeom prst="rect">
            <a:avLst/>
          </a:prstGeom>
        </p:spPr>
        <p:txBody>
          <a:bodyPr anchor="b"/>
          <a:lstStyle>
            <a:lvl1pPr>
              <a:defRPr sz="2055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15262" y="740189"/>
            <a:ext cx="3471812" cy="3655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55"/>
            </a:lvl1pPr>
            <a:lvl2pPr marL="293568" indent="0">
              <a:buNone/>
              <a:defRPr sz="1798"/>
            </a:lvl2pPr>
            <a:lvl3pPr marL="587136" indent="0">
              <a:buNone/>
              <a:defRPr sz="1541"/>
            </a:lvl3pPr>
            <a:lvl4pPr marL="880704" indent="0">
              <a:buNone/>
              <a:defRPr sz="1284"/>
            </a:lvl4pPr>
            <a:lvl5pPr marL="1174272" indent="0">
              <a:buNone/>
              <a:defRPr sz="1284"/>
            </a:lvl5pPr>
            <a:lvl6pPr marL="1467841" indent="0">
              <a:buNone/>
              <a:defRPr sz="1284"/>
            </a:lvl6pPr>
            <a:lvl7pPr marL="1761409" indent="0">
              <a:buNone/>
              <a:defRPr sz="1284"/>
            </a:lvl7pPr>
            <a:lvl8pPr marL="2054977" indent="0">
              <a:buNone/>
              <a:defRPr sz="1284"/>
            </a:lvl8pPr>
            <a:lvl9pPr marL="2348545" indent="0">
              <a:buNone/>
              <a:defRPr sz="1284"/>
            </a:lvl9pPr>
          </a:lstStyle>
          <a:p>
            <a:pPr lvl="0"/>
            <a:r>
              <a:rPr lang="pl-PL" noProof="0" smtClean="0">
                <a:sym typeface="Arial" panose="020B0604020202020204" pitchFamily="34" charset="0"/>
              </a:rPr>
              <a:t>Przeciągnij obraz na symbol zastępczy lub kliknij ikonę, aby go dodać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1947" y="1543050"/>
            <a:ext cx="2211929" cy="285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7"/>
            </a:lvl1pPr>
            <a:lvl2pPr marL="293568" indent="0">
              <a:buNone/>
              <a:defRPr sz="899"/>
            </a:lvl2pPr>
            <a:lvl3pPr marL="587136" indent="0">
              <a:buNone/>
              <a:defRPr sz="771"/>
            </a:lvl3pPr>
            <a:lvl4pPr marL="880704" indent="0">
              <a:buNone/>
              <a:defRPr sz="642"/>
            </a:lvl4pPr>
            <a:lvl5pPr marL="1174272" indent="0">
              <a:buNone/>
              <a:defRPr sz="642"/>
            </a:lvl5pPr>
            <a:lvl6pPr marL="1467841" indent="0">
              <a:buNone/>
              <a:defRPr sz="642"/>
            </a:lvl6pPr>
            <a:lvl7pPr marL="1761409" indent="0">
              <a:buNone/>
              <a:defRPr sz="642"/>
            </a:lvl7pPr>
            <a:lvl8pPr marL="2054977" indent="0">
              <a:buNone/>
              <a:defRPr sz="642"/>
            </a:lvl8pPr>
            <a:lvl9pPr marL="2348545" indent="0">
              <a:buNone/>
              <a:defRPr sz="642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A4578-4519-6847-BDF3-374E59FFE0A8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01594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6127146" y="4690743"/>
            <a:ext cx="221193" cy="22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669703" eaLnBrk="1">
              <a:defRPr sz="1027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73C093B5-76B7-2544-88F2-51B9DAF46006}" type="slidenum">
              <a:rPr lang="en-US" altLang="pl-PL"/>
              <a:pPr>
                <a:defRPr/>
              </a:pPr>
              <a:t>‹nr›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261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/>
  <p:txStyles>
    <p:titleStyle>
      <a:lvl1pPr algn="ctr" defTabSz="669703" rtl="0" eaLnBrk="1" fontAlgn="base" hangingPunct="1">
        <a:spcBef>
          <a:spcPct val="0"/>
        </a:spcBef>
        <a:spcAft>
          <a:spcPct val="0"/>
        </a:spcAft>
        <a:defRPr sz="3210" kern="1200">
          <a:solidFill>
            <a:srgbClr val="000000"/>
          </a:solidFill>
          <a:latin typeface="+mj-lt"/>
          <a:ea typeface="Arial" charset="0"/>
          <a:cs typeface="+mj-cs"/>
          <a:sym typeface="Arial" charset="0"/>
        </a:defRPr>
      </a:lvl1pPr>
      <a:lvl2pPr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2pPr>
      <a:lvl3pPr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3pPr>
      <a:lvl4pPr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4pPr>
      <a:lvl5pPr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5pPr>
      <a:lvl6pPr marL="293568"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587136"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880704"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174272"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250756" indent="-250756" algn="l" defTabSz="669703" rtl="0" eaLnBrk="1" fontAlgn="base" hangingPunct="1">
        <a:spcBef>
          <a:spcPts val="514"/>
        </a:spcBef>
        <a:spcAft>
          <a:spcPct val="0"/>
        </a:spcAft>
        <a:buSzPct val="100000"/>
        <a:buChar char="»"/>
        <a:defRPr sz="2312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1pPr>
      <a:lvl2pPr marL="805274" indent="-470932" algn="l" defTabSz="669703" rtl="0" eaLnBrk="1" fontAlgn="base" hangingPunct="1">
        <a:spcBef>
          <a:spcPts val="514"/>
        </a:spcBef>
        <a:spcAft>
          <a:spcPct val="0"/>
        </a:spcAft>
        <a:buSzPct val="100000"/>
        <a:buChar char="–"/>
        <a:defRPr sz="2312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2pPr>
      <a:lvl3pPr marL="1114132" indent="-444430" algn="l" defTabSz="669703" rtl="0" eaLnBrk="1" fontAlgn="base" hangingPunct="1">
        <a:spcBef>
          <a:spcPts val="514"/>
        </a:spcBef>
        <a:spcAft>
          <a:spcPct val="0"/>
        </a:spcAft>
        <a:buSzPct val="100000"/>
        <a:buChar char="•"/>
        <a:defRPr sz="2312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3pPr>
      <a:lvl4pPr marL="1530020" indent="-525976" algn="l" defTabSz="669703" rtl="0" eaLnBrk="1" fontAlgn="base" hangingPunct="1">
        <a:spcBef>
          <a:spcPts val="514"/>
        </a:spcBef>
        <a:spcAft>
          <a:spcPct val="0"/>
        </a:spcAft>
        <a:buSzPct val="100000"/>
        <a:buChar char="–"/>
        <a:defRPr sz="2312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4pPr>
      <a:lvl5pPr marL="2008087" indent="-668683" algn="l" defTabSz="669703" rtl="0" eaLnBrk="1" fontAlgn="base" hangingPunct="1">
        <a:spcBef>
          <a:spcPts val="514"/>
        </a:spcBef>
        <a:spcAft>
          <a:spcPct val="0"/>
        </a:spcAft>
        <a:buSzPct val="100000"/>
        <a:buChar char="»"/>
        <a:defRPr sz="2312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5pPr>
      <a:lvl6pPr marL="1614625" indent="-146784" algn="l" defTabSz="587136" rtl="0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6" kern="1200">
          <a:solidFill>
            <a:schemeClr val="tx1"/>
          </a:solidFill>
          <a:latin typeface="+mn-lt"/>
          <a:ea typeface="+mn-ea"/>
          <a:cs typeface="+mn-cs"/>
        </a:defRPr>
      </a:lvl6pPr>
      <a:lvl7pPr marL="1908193" indent="-146784" algn="l" defTabSz="587136" rtl="0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6" kern="1200">
          <a:solidFill>
            <a:schemeClr val="tx1"/>
          </a:solidFill>
          <a:latin typeface="+mn-lt"/>
          <a:ea typeface="+mn-ea"/>
          <a:cs typeface="+mn-cs"/>
        </a:defRPr>
      </a:lvl7pPr>
      <a:lvl8pPr marL="2201761" indent="-146784" algn="l" defTabSz="587136" rtl="0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6" kern="1200">
          <a:solidFill>
            <a:schemeClr val="tx1"/>
          </a:solidFill>
          <a:latin typeface="+mn-lt"/>
          <a:ea typeface="+mn-ea"/>
          <a:cs typeface="+mn-cs"/>
        </a:defRPr>
      </a:lvl8pPr>
      <a:lvl9pPr marL="2495329" indent="-146784" algn="l" defTabSz="587136" rtl="0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1pPr>
      <a:lvl2pPr marL="293568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2pPr>
      <a:lvl3pPr marL="587136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3pPr>
      <a:lvl4pPr marL="880704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4pPr>
      <a:lvl5pPr marL="1174272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5pPr>
      <a:lvl6pPr marL="1467841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6pPr>
      <a:lvl7pPr marL="1761409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7pPr>
      <a:lvl8pPr marL="2054977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8pPr>
      <a:lvl9pPr marL="2348545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QART Revision of P.912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Mikołaj Leszczuk, Lucjan Janowski, Margaret Pinson</a:t>
            </a:r>
            <a:r>
              <a:rPr lang="en-US" dirty="0" smtClean="0"/>
              <a:t>, </a:t>
            </a:r>
            <a:r>
              <a:rPr lang="en-US" dirty="0" err="1" smtClean="0"/>
              <a:t>Jarosław</a:t>
            </a:r>
            <a:r>
              <a:rPr lang="en-US" dirty="0" smtClean="0"/>
              <a:t> </a:t>
            </a:r>
            <a:r>
              <a:rPr lang="en-US" dirty="0" err="1" smtClean="0"/>
              <a:t>Porzucek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088554" y="3613138"/>
            <a:ext cx="647501" cy="839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7" name="Prostokąt 6"/>
          <p:cNvSpPr/>
          <p:nvPr/>
        </p:nvSpPr>
        <p:spPr>
          <a:xfrm>
            <a:off x="-1" y="3904060"/>
            <a:ext cx="1088554" cy="56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9" name="Prostokąt 8"/>
          <p:cNvSpPr/>
          <p:nvPr/>
        </p:nvSpPr>
        <p:spPr>
          <a:xfrm>
            <a:off x="5711898" y="3782061"/>
            <a:ext cx="1088554" cy="670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</p:spTree>
    <p:extLst>
      <p:ext uri="{BB962C8B-B14F-4D97-AF65-F5344CB8AC3E}">
        <p14:creationId xmlns:p14="http://schemas.microsoft.com/office/powerpoint/2010/main" val="3613388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Crowdsourcing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obvious sequences have to be correctly recognized</a:t>
            </a:r>
          </a:p>
          <a:p>
            <a:r>
              <a:rPr lang="en-US" dirty="0" smtClean="0"/>
              <a:t>The monitor test has to be at least 85%</a:t>
            </a:r>
          </a:p>
          <a:p>
            <a:r>
              <a:rPr lang="en-US" dirty="0" smtClean="0"/>
              <a:t>The questions from the beginning and the end of the test have to much</a:t>
            </a:r>
          </a:p>
          <a:p>
            <a:r>
              <a:rPr lang="en-US" dirty="0" smtClean="0"/>
              <a:t>It the answer time for any sequence was longer than 30 seconds </a:t>
            </a:r>
          </a:p>
          <a:p>
            <a:r>
              <a:rPr lang="en-US" dirty="0" smtClean="0"/>
              <a:t>The screen resolution has to be at least 1366px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Crowdsourcing</a:t>
            </a:r>
            <a: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Buttons Placement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Hypothesis: </a:t>
            </a:r>
          </a:p>
          <a:p>
            <a:pPr lvl="1"/>
            <a:r>
              <a:rPr lang="en-US" dirty="0" smtClean="0"/>
              <a:t>The same settings for buttons can result</a:t>
            </a:r>
            <a:r>
              <a:rPr lang="pl-PL" dirty="0" smtClean="0"/>
              <a:t> in </a:t>
            </a:r>
            <a:r>
              <a:rPr lang="en-US" dirty="0" smtClean="0"/>
              <a:t>specific results (like better recognition of specific object)</a:t>
            </a:r>
          </a:p>
          <a:p>
            <a:r>
              <a:rPr lang="en-US" dirty="0" smtClean="0"/>
              <a:t>The result: </a:t>
            </a:r>
          </a:p>
          <a:p>
            <a:pPr lvl="1"/>
            <a:r>
              <a:rPr lang="en-US" dirty="0" smtClean="0"/>
              <a:t>There is not influence of the buttons placement</a:t>
            </a:r>
          </a:p>
          <a:p>
            <a:pPr lvl="1"/>
            <a:r>
              <a:rPr lang="en-US" dirty="0" smtClean="0"/>
              <a:t>Subjects does not click a specific button more often</a:t>
            </a:r>
          </a:p>
        </p:txBody>
      </p:sp>
    </p:spTree>
    <p:extLst>
      <p:ext uri="{BB962C8B-B14F-4D97-AF65-F5344CB8AC3E}">
        <p14:creationId xmlns:p14="http://schemas.microsoft.com/office/powerpoint/2010/main" val="24308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Obtained Model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84583" y="1022555"/>
            <a:ext cx="5128591" cy="3986545"/>
            <a:chOff x="952" y="951"/>
            <a:chExt cx="2416" cy="187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52" y="951"/>
              <a:ext cx="2416" cy="1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" y="951"/>
              <a:ext cx="2420" cy="1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ole tekstowe 7"/>
          <p:cNvSpPr txBox="1"/>
          <p:nvPr/>
        </p:nvSpPr>
        <p:spPr>
          <a:xfrm rot="16200000">
            <a:off x="200091" y="2782821"/>
            <a:ext cx="19960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Recognition probability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808479" y="1267506"/>
            <a:ext cx="7112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Observed</a:t>
            </a:r>
          </a:p>
          <a:p>
            <a:r>
              <a:rPr lang="en-US" sz="800" dirty="0" smtClean="0"/>
              <a:t>Model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41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Analysis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Increase in bitrate by 100 kbps increase the recognition probability by 5.4%</a:t>
            </a:r>
          </a:p>
          <a:p>
            <a:r>
              <a:rPr lang="en-US" sz="1800" dirty="0" smtClean="0"/>
              <a:t>Resolution CIF -&gt; VGA changes the recognition probability by 64%</a:t>
            </a:r>
          </a:p>
          <a:p>
            <a:r>
              <a:rPr lang="en-US" sz="1800" dirty="0" smtClean="0"/>
              <a:t>Ligating, changing dark to:</a:t>
            </a:r>
          </a:p>
          <a:p>
            <a:pPr lvl="1"/>
            <a:r>
              <a:rPr lang="en-US" sz="1800" dirty="0" smtClean="0"/>
              <a:t>Dime; recognition is 3.2 times better</a:t>
            </a:r>
          </a:p>
          <a:p>
            <a:pPr lvl="1"/>
            <a:r>
              <a:rPr lang="en-US" sz="1800" dirty="0" smtClean="0"/>
              <a:t>Bright; </a:t>
            </a:r>
            <a:r>
              <a:rPr lang="en-US" sz="1800" dirty="0"/>
              <a:t>recognition is </a:t>
            </a:r>
            <a:r>
              <a:rPr lang="en-US" sz="1800" dirty="0" smtClean="0"/>
              <a:t>11.9 times better</a:t>
            </a:r>
          </a:p>
          <a:p>
            <a:pPr lvl="1"/>
            <a:r>
              <a:rPr lang="en-US" sz="1800" dirty="0" smtClean="0"/>
              <a:t>Sun light; recognition is 38 times better</a:t>
            </a:r>
          </a:p>
          <a:p>
            <a:r>
              <a:rPr lang="en-US" sz="1800" dirty="0" smtClean="0"/>
              <a:t>If object is farer by 1m the recognition drops by 25%</a:t>
            </a:r>
          </a:p>
          <a:p>
            <a:r>
              <a:rPr lang="en-US" sz="1800" dirty="0" smtClean="0"/>
              <a:t>If object is still the recognition is better by 2.7 times comparing to the moving object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57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Standardisation Summary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12 ITU-T </a:t>
            </a:r>
            <a:r>
              <a:rPr lang="en-GB" dirty="0" smtClean="0"/>
              <a:t>contributions submitted on subjective methodologies (</a:t>
            </a:r>
            <a:r>
              <a:rPr lang="en-GB" b="1" dirty="0" smtClean="0">
                <a:solidFill>
                  <a:srgbClr val="FF0000"/>
                </a:solidFill>
              </a:rPr>
              <a:t>Rec. P.912</a:t>
            </a:r>
            <a:r>
              <a:rPr lang="en-GB" dirty="0" smtClean="0"/>
              <a:t>):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4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at </a:t>
            </a:r>
            <a:r>
              <a:rPr lang="en-GB" b="1" dirty="0" smtClean="0">
                <a:solidFill>
                  <a:srgbClr val="FF0000"/>
                </a:solidFill>
              </a:rPr>
              <a:t>Sep 2014, Geneva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6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at </a:t>
            </a:r>
            <a:r>
              <a:rPr lang="en-GB" b="1" dirty="0" smtClean="0">
                <a:solidFill>
                  <a:srgbClr val="FF0000"/>
                </a:solidFill>
              </a:rPr>
              <a:t>Jun 2015, Beijing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at </a:t>
            </a:r>
            <a:r>
              <a:rPr lang="en-GB" b="1" dirty="0" smtClean="0">
                <a:solidFill>
                  <a:srgbClr val="FF0000"/>
                </a:solidFill>
              </a:rPr>
              <a:t>Sep 2016, Geneva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Final procedures </a:t>
            </a:r>
            <a:r>
              <a:rPr lang="en-GB" dirty="0" smtClean="0"/>
              <a:t>to take </a:t>
            </a:r>
            <a:r>
              <a:rPr lang="en-GB" b="1" dirty="0" smtClean="0">
                <a:solidFill>
                  <a:srgbClr val="FF0000"/>
                </a:solidFill>
              </a:rPr>
              <a:t>few months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Editing process to take </a:t>
            </a:r>
            <a:r>
              <a:rPr lang="en-GB" b="1" dirty="0" smtClean="0">
                <a:solidFill>
                  <a:srgbClr val="FF0000"/>
                </a:solidFill>
              </a:rPr>
              <a:t>several weeks</a:t>
            </a:r>
          </a:p>
          <a:p>
            <a:pPr lvl="1"/>
            <a:r>
              <a:rPr lang="en-GB" dirty="0" smtClean="0"/>
              <a:t>Then, approval process with Member States to take </a:t>
            </a:r>
            <a:r>
              <a:rPr lang="en-GB" b="1" dirty="0" smtClean="0">
                <a:solidFill>
                  <a:srgbClr val="FF0000"/>
                </a:solidFill>
              </a:rPr>
              <a:t>2-3 months</a:t>
            </a:r>
          </a:p>
        </p:txBody>
      </p:sp>
    </p:spTree>
    <p:extLst>
      <p:ext uri="{BB962C8B-B14F-4D97-AF65-F5344CB8AC3E}">
        <p14:creationId xmlns:p14="http://schemas.microsoft.com/office/powerpoint/2010/main" val="15860669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 smtClean="0"/>
              <a:t>ITU-T Recommendation P.912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Problems of quality evaluation procedures &amp; measurements for </a:t>
            </a:r>
            <a:r>
              <a:rPr lang="en-GB" b="1" dirty="0" smtClean="0">
                <a:solidFill>
                  <a:srgbClr val="FF0000"/>
                </a:solidFill>
              </a:rPr>
              <a:t>Target Recognition Video partially standardized </a:t>
            </a:r>
            <a:r>
              <a:rPr lang="en-GB" dirty="0" smtClean="0"/>
              <a:t>in </a:t>
            </a:r>
            <a:r>
              <a:rPr lang="en-GB" b="1" dirty="0" smtClean="0">
                <a:solidFill>
                  <a:srgbClr val="FF0000"/>
                </a:solidFill>
              </a:rPr>
              <a:t>ITU-T Recommendation P.912</a:t>
            </a:r>
          </a:p>
          <a:p>
            <a:r>
              <a:rPr lang="en-GB" dirty="0" smtClean="0"/>
              <a:t>Title: </a:t>
            </a:r>
            <a:r>
              <a:rPr lang="en-GB" i="1" dirty="0" smtClean="0"/>
              <a:t>“Subjective Video Quality Assessment Methods for Recognition Tasks”</a:t>
            </a:r>
          </a:p>
          <a:p>
            <a:r>
              <a:rPr lang="en-GB" dirty="0" smtClean="0"/>
              <a:t>Published: </a:t>
            </a:r>
            <a:r>
              <a:rPr lang="en-GB" b="1" dirty="0" smtClean="0">
                <a:solidFill>
                  <a:srgbClr val="FF0000"/>
                </a:solidFill>
              </a:rPr>
              <a:t>2008</a:t>
            </a:r>
          </a:p>
          <a:p>
            <a:r>
              <a:rPr lang="en-GB" dirty="0" smtClean="0"/>
              <a:t>Introducing:</a:t>
            </a:r>
          </a:p>
          <a:p>
            <a:pPr lvl="1"/>
            <a:r>
              <a:rPr lang="en-GB" dirty="0" smtClean="0"/>
              <a:t>Basic definitions</a:t>
            </a:r>
          </a:p>
          <a:p>
            <a:pPr lvl="1"/>
            <a:r>
              <a:rPr lang="en-GB" dirty="0" smtClean="0"/>
              <a:t>Methods of testing</a:t>
            </a:r>
          </a:p>
          <a:p>
            <a:pPr lvl="1"/>
            <a:r>
              <a:rPr lang="en-GB" dirty="0" smtClean="0"/>
              <a:t>Psycho-physical experiments</a:t>
            </a:r>
            <a:endParaRPr lang="en-GB" dirty="0"/>
          </a:p>
        </p:txBody>
      </p:sp>
      <p:pic>
        <p:nvPicPr>
          <p:cNvPr id="12" name="T-REC-P.912-200808-I!!PDF-E.png"/>
          <p:cNvPicPr>
            <a:picLocks noGrp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778647" y="1368425"/>
            <a:ext cx="2307432" cy="32639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12616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P.912 Revision (1/2)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Based on </a:t>
            </a:r>
            <a:r>
              <a:rPr lang="en-GB" b="1" dirty="0" smtClean="0">
                <a:solidFill>
                  <a:srgbClr val="FF0000"/>
                </a:solidFill>
              </a:rPr>
              <a:t>research &amp; observations with Video Quality Experts Group (VQEG) </a:t>
            </a:r>
            <a:r>
              <a:rPr lang="en-GB" dirty="0" smtClean="0"/>
              <a:t>=&gt; </a:t>
            </a:r>
            <a:r>
              <a:rPr lang="en-GB" b="1" dirty="0" smtClean="0">
                <a:solidFill>
                  <a:srgbClr val="FF0000"/>
                </a:solidFill>
              </a:rPr>
              <a:t>introduction of revisions to P.912</a:t>
            </a:r>
          </a:p>
          <a:p>
            <a:r>
              <a:rPr lang="en-GB" dirty="0" smtClean="0"/>
              <a:t>Formalized procedures for this purpose</a:t>
            </a:r>
          </a:p>
          <a:p>
            <a:r>
              <a:rPr lang="en-GB" dirty="0" smtClean="0"/>
              <a:t>Collaboration with </a:t>
            </a:r>
            <a:r>
              <a:rPr lang="en-GB" b="1" dirty="0" smtClean="0">
                <a:solidFill>
                  <a:srgbClr val="FF0000"/>
                </a:solidFill>
              </a:rPr>
              <a:t>Polish Ministry of Digital Affairs</a:t>
            </a:r>
          </a:p>
          <a:p>
            <a:r>
              <a:rPr lang="en-GB" dirty="0" smtClean="0"/>
              <a:t>Received nomination as delegate of </a:t>
            </a:r>
            <a:r>
              <a:rPr lang="en-GB" b="1" dirty="0" smtClean="0">
                <a:solidFill>
                  <a:srgbClr val="FF0000"/>
                </a:solidFill>
              </a:rPr>
              <a:t>Poland</a:t>
            </a:r>
          </a:p>
        </p:txBody>
      </p:sp>
      <p:pic>
        <p:nvPicPr>
          <p:cNvPr id="14" name="Symbol zastępczy zawartości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78213" y="2627703"/>
            <a:ext cx="2908300" cy="7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826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P.912 Revision (2/2)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ITU-T Study Group 9 (SG9)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SG9 Meeting, 21-28 Jan, Geneva: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Clause 7.5 </a:t>
            </a:r>
            <a:r>
              <a:rPr lang="en-GB" dirty="0" smtClean="0"/>
              <a:t>(</a:t>
            </a:r>
            <a:r>
              <a:rPr lang="en-GB" i="1" dirty="0" smtClean="0"/>
              <a:t>“Crowdsourcing Environment”</a:t>
            </a:r>
            <a:r>
              <a:rPr lang="en-GB" dirty="0" smtClean="0"/>
              <a:t>)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Clause 8.1 </a:t>
            </a:r>
            <a:r>
              <a:rPr lang="en-GB" dirty="0" smtClean="0"/>
              <a:t>(</a:t>
            </a:r>
            <a:r>
              <a:rPr lang="en-GB" i="1" dirty="0" smtClean="0"/>
              <a:t>“Data Analysis”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Seeking for </a:t>
            </a:r>
            <a:r>
              <a:rPr lang="en-GB" b="1" dirty="0" smtClean="0">
                <a:solidFill>
                  <a:srgbClr val="FF0000"/>
                </a:solidFill>
              </a:rPr>
              <a:t>final consent</a:t>
            </a:r>
            <a:r>
              <a:rPr lang="en-GB" dirty="0" smtClean="0"/>
              <a:t> (approving, closing)</a:t>
            </a:r>
          </a:p>
          <a:p>
            <a:r>
              <a:rPr lang="en-GB" dirty="0" smtClean="0"/>
              <a:t>Detailed scope of current </a:t>
            </a:r>
            <a:r>
              <a:rPr lang="en-GB" b="1" dirty="0" smtClean="0">
                <a:solidFill>
                  <a:srgbClr val="FF0000"/>
                </a:solidFill>
              </a:rPr>
              <a:t>P.912</a:t>
            </a:r>
            <a:r>
              <a:rPr lang="en-GB" dirty="0" smtClean="0"/>
              <a:t> revisions discussed in next slides…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4" name="pasted-image.pdf"/>
          <p:cNvPicPr>
            <a:picLocks noGrp="1"/>
          </p:cNvPicPr>
          <p:nvPr>
            <p:ph sz="half" idx="2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478213" y="1382433"/>
            <a:ext cx="2908300" cy="32358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76430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dirty="0" smtClean="0"/>
              <a:t>Last ITU SG9 Meeting Contributions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Data analysis (Clause 8.1)</a:t>
            </a:r>
          </a:p>
          <a:p>
            <a:pPr lvl="1"/>
            <a:r>
              <a:rPr lang="en-GB" dirty="0" smtClean="0"/>
              <a:t>Subject Screening -&gt; describing method to remove subjects:</a:t>
            </a:r>
          </a:p>
          <a:p>
            <a:pPr lvl="2"/>
            <a:r>
              <a:rPr lang="en-GB" dirty="0" smtClean="0"/>
              <a:t>Not paying attention</a:t>
            </a:r>
          </a:p>
          <a:p>
            <a:pPr lvl="2"/>
            <a:r>
              <a:rPr lang="en-GB" dirty="0" smtClean="0"/>
              <a:t>Not understanding task</a:t>
            </a:r>
          </a:p>
          <a:p>
            <a:pPr lvl="1"/>
            <a:r>
              <a:rPr lang="en-GB" dirty="0" smtClean="0"/>
              <a:t>Recognition Probability as a Function -&gt; describing method to estimate function for discrete answers</a:t>
            </a:r>
          </a:p>
          <a:p>
            <a:pPr lvl="1"/>
            <a:r>
              <a:rPr lang="en-GB" dirty="0" smtClean="0"/>
              <a:t>Comparing Different Conditions -&gt; describing methods for correct statistical conditions comparison such us deciding for which condition detecting probability is higher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Crowdsourcing Environment (Appendix)</a:t>
            </a:r>
          </a:p>
          <a:p>
            <a:pPr lvl="1"/>
            <a:r>
              <a:rPr lang="en-GB" dirty="0" smtClean="0"/>
              <a:t>Crowdsourcing not described in previous version of Recommendation</a:t>
            </a:r>
          </a:p>
          <a:p>
            <a:pPr lvl="1"/>
            <a:r>
              <a:rPr lang="en-GB" dirty="0" smtClean="0"/>
              <a:t>Proposed description to providing not only details but also basics </a:t>
            </a:r>
          </a:p>
          <a:p>
            <a:pPr lvl="1"/>
            <a:r>
              <a:rPr lang="en-GB" dirty="0" smtClean="0"/>
              <a:t>Whole process described from software preparation to running experiment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2441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Crowdsourcing</a:t>
            </a:r>
            <a:r>
              <a:rPr lang="pl-PL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Preliminary questions</a:t>
            </a:r>
          </a:p>
          <a:p>
            <a:r>
              <a:rPr lang="en-GB" dirty="0" smtClean="0"/>
              <a:t>Monitor test: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11613" y="4480049"/>
            <a:ext cx="54437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B. </a:t>
            </a:r>
            <a:r>
              <a:rPr lang="en-US" sz="900" dirty="0" err="1"/>
              <a:t>Gardlo</a:t>
            </a:r>
            <a:r>
              <a:rPr lang="en-US" sz="900" dirty="0"/>
              <a:t>, S. Egger, M. </a:t>
            </a:r>
            <a:r>
              <a:rPr lang="en-US" sz="900" dirty="0" err="1"/>
              <a:t>Seufert</a:t>
            </a:r>
            <a:r>
              <a:rPr lang="en-US" sz="900" dirty="0"/>
              <a:t> and R. Schatz, „Crowdsourcing 2.0: </a:t>
            </a:r>
            <a:r>
              <a:rPr lang="en-US" sz="900" dirty="0" smtClean="0"/>
              <a:t>Enhancing</a:t>
            </a:r>
            <a:r>
              <a:rPr lang="pl-PL" sz="900" dirty="0" smtClean="0"/>
              <a:t> </a:t>
            </a:r>
            <a:r>
              <a:rPr lang="en-US" sz="900" dirty="0" smtClean="0"/>
              <a:t>execution </a:t>
            </a:r>
            <a:r>
              <a:rPr lang="en-US" sz="900" dirty="0"/>
              <a:t>speed and reliability of web-based QoE testing,” in </a:t>
            </a:r>
            <a:r>
              <a:rPr lang="en-US" sz="900" dirty="0" smtClean="0"/>
              <a:t>Communications</a:t>
            </a:r>
            <a:r>
              <a:rPr lang="pl-PL" sz="900" dirty="0" smtClean="0"/>
              <a:t> </a:t>
            </a:r>
            <a:r>
              <a:rPr lang="en-US" sz="900" dirty="0" smtClean="0"/>
              <a:t>(</a:t>
            </a:r>
            <a:r>
              <a:rPr lang="en-US" sz="900" dirty="0"/>
              <a:t>ICC), 2014 IEEE International Conference on, Sydney, Australia</a:t>
            </a:r>
            <a:r>
              <a:rPr lang="en-US" sz="900" dirty="0" smtClean="0"/>
              <a:t>,</a:t>
            </a:r>
            <a:r>
              <a:rPr lang="pl-PL" sz="900" dirty="0" smtClean="0"/>
              <a:t> 1</a:t>
            </a:r>
            <a:r>
              <a:rPr lang="en-US" sz="900" dirty="0" smtClean="0"/>
              <a:t>0-14 </a:t>
            </a:r>
            <a:r>
              <a:rPr lang="en-US" sz="900" dirty="0"/>
              <a:t>June 2014.</a:t>
            </a: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609725" y="2349500"/>
            <a:ext cx="2743200" cy="2033588"/>
            <a:chOff x="1014" y="1480"/>
            <a:chExt cx="1728" cy="128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14" y="1480"/>
              <a:ext cx="1728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" y="1480"/>
              <a:ext cx="1731" cy="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210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Crowdsourcing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pl-P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71488" y="1997075"/>
            <a:ext cx="5915025" cy="2046288"/>
            <a:chOff x="297" y="1258"/>
            <a:chExt cx="3726" cy="128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7" y="1258"/>
              <a:ext cx="3726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" y="1258"/>
              <a:ext cx="3729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70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Crowdsourcing </a:t>
            </a:r>
            <a:b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Test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 the test (1</a:t>
            </a:r>
            <a:r>
              <a:rPr lang="pl-PL" dirty="0" smtClean="0"/>
              <a:t>2</a:t>
            </a:r>
            <a:r>
              <a:rPr lang="en-US" dirty="0" smtClean="0"/>
              <a:t> sequences) was run</a:t>
            </a:r>
          </a:p>
          <a:p>
            <a:r>
              <a:rPr lang="en-US" dirty="0" smtClean="0"/>
              <a:t>3 sequences are obvious</a:t>
            </a:r>
          </a:p>
          <a:p>
            <a:r>
              <a:rPr lang="en-US" dirty="0" smtClean="0"/>
              <a:t>After the test additional questions were </a:t>
            </a:r>
            <a:r>
              <a:rPr lang="en-US" dirty="0" smtClean="0"/>
              <a:t>asked; one </a:t>
            </a:r>
            <a:r>
              <a:rPr lang="en-US" dirty="0" smtClean="0"/>
              <a:t>question was repeated from the starting questions</a:t>
            </a:r>
          </a:p>
          <a:p>
            <a:r>
              <a:rPr lang="en-US" dirty="0" smtClean="0"/>
              <a:t>Last but not </a:t>
            </a:r>
            <a:r>
              <a:rPr lang="en-US" dirty="0" smtClean="0"/>
              <a:t>least</a:t>
            </a:r>
            <a:r>
              <a:rPr lang="pl-PL" dirty="0" smtClean="0"/>
              <a:t>,</a:t>
            </a:r>
            <a:r>
              <a:rPr lang="en-US" dirty="0" smtClean="0"/>
              <a:t> the subject obtained the payment code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Crowdsourcing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014413" y="1093788"/>
            <a:ext cx="4678363" cy="3751262"/>
            <a:chOff x="639" y="689"/>
            <a:chExt cx="2947" cy="236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39" y="745"/>
              <a:ext cx="2942" cy="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" y="689"/>
              <a:ext cx="2947" cy="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pole tekstowe 6"/>
          <p:cNvSpPr txBox="1"/>
          <p:nvPr/>
        </p:nvSpPr>
        <p:spPr>
          <a:xfrm rot="16200000">
            <a:off x="329932" y="2663553"/>
            <a:ext cx="173637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Number of answers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948410" y="4587676"/>
            <a:ext cx="12202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 err="1" smtClean="0"/>
              <a:t>Sequence</a:t>
            </a:r>
            <a:r>
              <a:rPr lang="pl-PL" dirty="0" smtClean="0"/>
              <a:t> 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8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 - 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AGH_prezentacja_1_</Template>
  <TotalTime>2097</TotalTime>
  <Words>592</Words>
  <Application>Microsoft Macintosh PowerPoint</Application>
  <PresentationFormat>Niestandardowy</PresentationFormat>
  <Paragraphs>79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Arial</vt:lpstr>
      <vt:lpstr>Blank Presentation - Default</vt:lpstr>
      <vt:lpstr>QART Revision of P.912</vt:lpstr>
      <vt:lpstr>ITU-T Recommendation P.912</vt:lpstr>
      <vt:lpstr>P.912 Revision (1/2)</vt:lpstr>
      <vt:lpstr>P.912 Revision (2/2)</vt:lpstr>
      <vt:lpstr>Last ITU SG9 Meeting Contributions</vt:lpstr>
      <vt:lpstr>Crowdsourcing Preparation </vt:lpstr>
      <vt:lpstr>Crowdsourcing  Sample Test</vt:lpstr>
      <vt:lpstr>Crowdsourcing  Sample Test</vt:lpstr>
      <vt:lpstr>Crowdsourcing</vt:lpstr>
      <vt:lpstr>Crowdsourcing Cleaning Data</vt:lpstr>
      <vt:lpstr>Crowdsourcing Buttons Placement </vt:lpstr>
      <vt:lpstr>The Obtained Model</vt:lpstr>
      <vt:lpstr>Model Analysis</vt:lpstr>
      <vt:lpstr>Standardisation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Mikołaj Leszczuk</cp:lastModifiedBy>
  <cp:revision>168</cp:revision>
  <dcterms:modified xsi:type="dcterms:W3CDTF">2016-03-02T01:17:47Z</dcterms:modified>
</cp:coreProperties>
</file>