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  <p:sldMasterId id="2147483671" r:id="rId2"/>
    <p:sldMasterId id="2147483685" r:id="rId3"/>
    <p:sldMasterId id="2147483699" r:id="rId4"/>
    <p:sldMasterId id="2147483713" r:id="rId5"/>
  </p:sldMasterIdLst>
  <p:notesMasterIdLst>
    <p:notesMasterId r:id="rId32"/>
  </p:notesMasterIdLst>
  <p:handoutMasterIdLst>
    <p:handoutMasterId r:id="rId33"/>
  </p:handoutMasterIdLst>
  <p:sldIdLst>
    <p:sldId id="256" r:id="rId6"/>
    <p:sldId id="341" r:id="rId7"/>
    <p:sldId id="344" r:id="rId8"/>
    <p:sldId id="403" r:id="rId9"/>
    <p:sldId id="425" r:id="rId10"/>
    <p:sldId id="426" r:id="rId11"/>
    <p:sldId id="439" r:id="rId12"/>
    <p:sldId id="440" r:id="rId13"/>
    <p:sldId id="428" r:id="rId14"/>
    <p:sldId id="441" r:id="rId15"/>
    <p:sldId id="430" r:id="rId16"/>
    <p:sldId id="423" r:id="rId17"/>
    <p:sldId id="437" r:id="rId18"/>
    <p:sldId id="443" r:id="rId19"/>
    <p:sldId id="447" r:id="rId20"/>
    <p:sldId id="449" r:id="rId21"/>
    <p:sldId id="450" r:id="rId22"/>
    <p:sldId id="448" r:id="rId23"/>
    <p:sldId id="451" r:id="rId24"/>
    <p:sldId id="452" r:id="rId25"/>
    <p:sldId id="453" r:id="rId26"/>
    <p:sldId id="444" r:id="rId27"/>
    <p:sldId id="445" r:id="rId28"/>
    <p:sldId id="446" r:id="rId29"/>
    <p:sldId id="367" r:id="rId30"/>
    <p:sldId id="417" r:id="rId31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B"/>
    <a:srgbClr val="212226"/>
    <a:srgbClr val="29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5872" autoAdjust="0"/>
  </p:normalViewPr>
  <p:slideViewPr>
    <p:cSldViewPr snapToGrid="0" snapToObjects="1">
      <p:cViewPr varScale="1">
        <p:scale>
          <a:sx n="151" d="100"/>
          <a:sy n="151" d="100"/>
        </p:scale>
        <p:origin x="1600" y="18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17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Arkusz_programu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Arkusz_programu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C:\Users\zajde\Desktop\Nowy%20Arkusz%20programu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C:\Users\zajde\Desktop\Nowy%20Arkusz%20programu%20Microsoft%20Excel.xlsx" TargetMode="External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file:///C:\Users\zajde\Desktop\Nowy%20Arkusz%20programu%20Microsoft%20Excel.xlsx" TargetMode="External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package" Target="../embeddings/Arkusz_programu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Subjects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Login only</c:v>
                </c:pt>
                <c:pt idx="1">
                  <c:v>Common training set only</c:v>
                </c:pt>
                <c:pt idx="2">
                  <c:v>Usable scores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40.0</c:v>
                </c:pt>
                <c:pt idx="1">
                  <c:v>42.0</c:v>
                </c:pt>
                <c:pt idx="2">
                  <c:v>91.0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50721784777"/>
          <c:y val="0.0600272851296044"/>
          <c:w val="0.821649278215223"/>
          <c:h val="0.768250999394307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Arkusz1!$B$3</c:f>
              <c:strCache>
                <c:ptCount val="1"/>
                <c:pt idx="0">
                  <c:v>Mediana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Arkusz1!$A$4:$A$16</c:f>
              <c:numCache>
                <c:formatCode>General</c:formatCode>
                <c:ptCount val="13"/>
                <c:pt idx="0">
                  <c:v>5.0</c:v>
                </c:pt>
                <c:pt idx="1">
                  <c:v>10.0</c:v>
                </c:pt>
                <c:pt idx="2">
                  <c:v>15.0</c:v>
                </c:pt>
                <c:pt idx="3">
                  <c:v>20.0</c:v>
                </c:pt>
                <c:pt idx="4">
                  <c:v>25.0</c:v>
                </c:pt>
                <c:pt idx="5">
                  <c:v>30.0</c:v>
                </c:pt>
                <c:pt idx="6">
                  <c:v>40.0</c:v>
                </c:pt>
                <c:pt idx="7">
                  <c:v>50.0</c:v>
                </c:pt>
                <c:pt idx="8">
                  <c:v>60.0</c:v>
                </c:pt>
                <c:pt idx="9">
                  <c:v>70.0</c:v>
                </c:pt>
                <c:pt idx="10">
                  <c:v>80.0</c:v>
                </c:pt>
                <c:pt idx="11">
                  <c:v>90.0</c:v>
                </c:pt>
                <c:pt idx="12">
                  <c:v>100.0</c:v>
                </c:pt>
              </c:numCache>
            </c:numRef>
          </c:xVal>
          <c:yVal>
            <c:numRef>
              <c:f>Arkusz1!$B$4:$B$16</c:f>
              <c:numCache>
                <c:formatCode>0.00%</c:formatCode>
                <c:ptCount val="13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0.9545</c:v>
                </c:pt>
                <c:pt idx="4">
                  <c:v>0.9028</c:v>
                </c:pt>
                <c:pt idx="5">
                  <c:v>0.775</c:v>
                </c:pt>
                <c:pt idx="6">
                  <c:v>0.6875</c:v>
                </c:pt>
                <c:pt idx="7">
                  <c:v>0.6571</c:v>
                </c:pt>
                <c:pt idx="8">
                  <c:v>0.4286</c:v>
                </c:pt>
                <c:pt idx="9">
                  <c:v>0.3352</c:v>
                </c:pt>
                <c:pt idx="10">
                  <c:v>0.3485</c:v>
                </c:pt>
                <c:pt idx="11">
                  <c:v>0.3167</c:v>
                </c:pt>
                <c:pt idx="12">
                  <c:v>0.3667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7834768"/>
        <c:axId val="-2058514304"/>
      </c:scatterChart>
      <c:valAx>
        <c:axId val="2137834768"/>
        <c:scaling>
          <c:orientation val="minMax"/>
          <c:max val="1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noProof="0" dirty="0" smtClean="0"/>
                  <a:t>Blockiness level</a:t>
                </a:r>
                <a:endParaRPr lang="en-GB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2058514304"/>
        <c:crosses val="autoZero"/>
        <c:crossBetween val="midCat"/>
        <c:majorUnit val="10.0"/>
        <c:minorUnit val="5.0"/>
      </c:valAx>
      <c:valAx>
        <c:axId val="-2058514304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137834768"/>
        <c:crossesAt val="0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824716635478"/>
          <c:y val="0.0685358255451713"/>
          <c:w val="0.831184448121864"/>
          <c:h val="0.736293786061552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Arkusz1!$B$19</c:f>
              <c:strCache>
                <c:ptCount val="1"/>
                <c:pt idx="0">
                  <c:v>Mediana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Arkusz1!$A$20:$A$29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xVal>
          <c:yVal>
            <c:numRef>
              <c:f>Arkusz1!$B$20:$B$29</c:f>
              <c:numCache>
                <c:formatCode>0.00%</c:formatCode>
                <c:ptCount val="10"/>
                <c:pt idx="0">
                  <c:v>0.375</c:v>
                </c:pt>
                <c:pt idx="1">
                  <c:v>0.7</c:v>
                </c:pt>
                <c:pt idx="2">
                  <c:v>0.7273</c:v>
                </c:pt>
                <c:pt idx="3">
                  <c:v>0.8564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8524784"/>
        <c:axId val="-2062029152"/>
      </c:scatterChart>
      <c:valAx>
        <c:axId val="-2128524784"/>
        <c:scaling>
          <c:orientation val="minMax"/>
          <c:max val="10.0"/>
          <c:min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Blur level</a:t>
                </a:r>
                <a:endParaRPr lang="en-GB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2062029152"/>
        <c:crosses val="autoZero"/>
        <c:crossBetween val="midCat"/>
        <c:majorUnit val="1.0"/>
      </c:valAx>
      <c:valAx>
        <c:axId val="-2062029152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2128524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824716635478"/>
          <c:y val="0.0798548094373866"/>
          <c:w val="0.831184448121864"/>
          <c:h val="0.725796337714595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Arkusz1!$B$32</c:f>
              <c:strCache>
                <c:ptCount val="1"/>
                <c:pt idx="0">
                  <c:v>Mediana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Arkusz1!$A$33:$A$49</c:f>
              <c:numCache>
                <c:formatCode>General</c:formatCode>
                <c:ptCount val="17"/>
                <c:pt idx="0">
                  <c:v>-80.0</c:v>
                </c:pt>
                <c:pt idx="1">
                  <c:v>-70.0</c:v>
                </c:pt>
                <c:pt idx="2">
                  <c:v>-60.0</c:v>
                </c:pt>
                <c:pt idx="3">
                  <c:v>-50.0</c:v>
                </c:pt>
                <c:pt idx="4">
                  <c:v>-40.0</c:v>
                </c:pt>
                <c:pt idx="5">
                  <c:v>-30.0</c:v>
                </c:pt>
                <c:pt idx="6">
                  <c:v>-20.0</c:v>
                </c:pt>
                <c:pt idx="7">
                  <c:v>-10.0</c:v>
                </c:pt>
                <c:pt idx="8">
                  <c:v>0.0</c:v>
                </c:pt>
                <c:pt idx="9">
                  <c:v>10.0</c:v>
                </c:pt>
                <c:pt idx="10">
                  <c:v>20.0</c:v>
                </c:pt>
                <c:pt idx="11">
                  <c:v>30.0</c:v>
                </c:pt>
                <c:pt idx="12">
                  <c:v>40.0</c:v>
                </c:pt>
                <c:pt idx="13">
                  <c:v>50.0</c:v>
                </c:pt>
                <c:pt idx="14">
                  <c:v>60.0</c:v>
                </c:pt>
                <c:pt idx="15">
                  <c:v>70.0</c:v>
                </c:pt>
                <c:pt idx="16">
                  <c:v>80.0</c:v>
                </c:pt>
              </c:numCache>
            </c:numRef>
          </c:xVal>
          <c:yVal>
            <c:numRef>
              <c:f>Arkusz1!$B$33:$B$49</c:f>
              <c:numCache>
                <c:formatCode>0.00%</c:formatCode>
                <c:ptCount val="17"/>
                <c:pt idx="0">
                  <c:v>1.0</c:v>
                </c:pt>
                <c:pt idx="1">
                  <c:v>0.9545</c:v>
                </c:pt>
                <c:pt idx="2">
                  <c:v>1.0</c:v>
                </c:pt>
                <c:pt idx="3">
                  <c:v>0.9688</c:v>
                </c:pt>
                <c:pt idx="4">
                  <c:v>1.0</c:v>
                </c:pt>
                <c:pt idx="5">
                  <c:v>0.95</c:v>
                </c:pt>
                <c:pt idx="6">
                  <c:v>0.7639</c:v>
                </c:pt>
                <c:pt idx="7">
                  <c:v>0.4643</c:v>
                </c:pt>
                <c:pt idx="8">
                  <c:v>0.2929</c:v>
                </c:pt>
                <c:pt idx="9">
                  <c:v>0.2946</c:v>
                </c:pt>
                <c:pt idx="10">
                  <c:v>0.5774</c:v>
                </c:pt>
                <c:pt idx="11">
                  <c:v>0.6548</c:v>
                </c:pt>
                <c:pt idx="12">
                  <c:v>0.8875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855984"/>
        <c:axId val="2131551168"/>
      </c:scatterChart>
      <c:valAx>
        <c:axId val="-2123855984"/>
        <c:scaling>
          <c:orientation val="minMax"/>
          <c:max val="80.0"/>
          <c:min val="-8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noProof="0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Contrast level</a:t>
                </a:r>
                <a:endParaRPr lang="en-GB" noProof="0" dirty="0">
                  <a:latin typeface="Times New Roman" charset="0"/>
                  <a:ea typeface="Times New Roman" charset="0"/>
                  <a:cs typeface="Times New Roman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2131551168"/>
        <c:crosses val="autoZero"/>
        <c:crossBetween val="midCat"/>
        <c:majorUnit val="10.0"/>
      </c:valAx>
      <c:valAx>
        <c:axId val="21315511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2123855984"/>
        <c:crossesAt val="-80.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824716635478"/>
          <c:y val="0.0798548094373866"/>
          <c:w val="0.831184448121864"/>
          <c:h val="0.701039689430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Arkusz1!$B$52</c:f>
              <c:strCache>
                <c:ptCount val="1"/>
                <c:pt idx="0">
                  <c:v>Mediana</c:v>
                </c:pt>
              </c:strCache>
            </c:strRef>
          </c:tx>
          <c:spPr>
            <a:ln w="190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xVal>
            <c:numRef>
              <c:f>Arkusz1!$A$53:$A$61</c:f>
              <c:numCache>
                <c:formatCode>General</c:formatCode>
                <c:ptCount val="9"/>
                <c:pt idx="0">
                  <c:v>2.0</c:v>
                </c:pt>
                <c:pt idx="1">
                  <c:v>3.0</c:v>
                </c:pt>
                <c:pt idx="2">
                  <c:v>4.0</c:v>
                </c:pt>
                <c:pt idx="3">
                  <c:v>5.0</c:v>
                </c:pt>
                <c:pt idx="4">
                  <c:v>6.0</c:v>
                </c:pt>
                <c:pt idx="5">
                  <c:v>7.0</c:v>
                </c:pt>
                <c:pt idx="6">
                  <c:v>8.0</c:v>
                </c:pt>
                <c:pt idx="7">
                  <c:v>9.0</c:v>
                </c:pt>
                <c:pt idx="8">
                  <c:v>10.0</c:v>
                </c:pt>
              </c:numCache>
            </c:numRef>
          </c:xVal>
          <c:yVal>
            <c:numRef>
              <c:f>Arkusz1!$B$53:$B$61</c:f>
              <c:numCache>
                <c:formatCode>0.00%</c:formatCode>
                <c:ptCount val="9"/>
                <c:pt idx="0">
                  <c:v>0.2727</c:v>
                </c:pt>
                <c:pt idx="1">
                  <c:v>0.48</c:v>
                </c:pt>
                <c:pt idx="2">
                  <c:v>0.4444</c:v>
                </c:pt>
                <c:pt idx="3">
                  <c:v>0.5455</c:v>
                </c:pt>
                <c:pt idx="4">
                  <c:v>0.6364</c:v>
                </c:pt>
                <c:pt idx="5">
                  <c:v>0.875</c:v>
                </c:pt>
                <c:pt idx="6">
                  <c:v>0.8667</c:v>
                </c:pt>
                <c:pt idx="7">
                  <c:v>0.8571</c:v>
                </c:pt>
                <c:pt idx="8">
                  <c:v>0.9091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2638656"/>
        <c:axId val="-2090491968"/>
      </c:scatterChart>
      <c:valAx>
        <c:axId val="-2092638656"/>
        <c:scaling>
          <c:orientation val="minMax"/>
          <c:max val="10.0"/>
          <c:min val="2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GB" noProof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 level</a:t>
                </a:r>
                <a:endParaRPr lang="en-GB" noProof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90491968"/>
        <c:crosses val="autoZero"/>
        <c:crossBetween val="midCat"/>
        <c:majorUnit val="1.0"/>
      </c:valAx>
      <c:valAx>
        <c:axId val="-2090491968"/>
        <c:scaling>
          <c:orientation val="minMax"/>
          <c:max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-2092638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Accuracy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Blockiness</c:v>
                </c:pt>
                <c:pt idx="1">
                  <c:v>Blur</c:v>
                </c:pt>
                <c:pt idx="2">
                  <c:v>Contrast</c:v>
                </c:pt>
                <c:pt idx="3">
                  <c:v>Noise</c:v>
                </c:pt>
              </c:strCache>
            </c:strRef>
          </c:cat>
          <c:val>
            <c:numRef>
              <c:f>Arkusz1!$B$2:$B$5</c:f>
              <c:numCache>
                <c:formatCode>0%</c:formatCode>
                <c:ptCount val="4"/>
                <c:pt idx="0">
                  <c:v>0.7709</c:v>
                </c:pt>
                <c:pt idx="1">
                  <c:v>0.875</c:v>
                </c:pt>
                <c:pt idx="2">
                  <c:v>0.75</c:v>
                </c:pt>
                <c:pt idx="3">
                  <c:v>0.7857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2095558416"/>
        <c:axId val="2137755312"/>
      </c:barChart>
      <c:catAx>
        <c:axId val="-209555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37755312"/>
        <c:crosses val="autoZero"/>
        <c:auto val="1"/>
        <c:lblAlgn val="ctr"/>
        <c:lblOffset val="100"/>
        <c:noMultiLvlLbl val="0"/>
      </c:catAx>
      <c:valAx>
        <c:axId val="2137755312"/>
        <c:scaling>
          <c:orientation val="minMax"/>
          <c:min val="0.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-209555841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B460D-AE85-6540-A677-759C80853789}" type="datetimeFigureOut">
              <a:rPr lang="pl-PL" smtClean="0"/>
              <a:t>01.03.2016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C731C-B001-D64E-8B0E-E5D65C5C775C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1803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24175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851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7F8C-1FC2-4007-8F54-3C6723B8EB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CBF6-22AD-4302-92B0-7835DF39E97B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521F8-065D-4893-9701-6A7CEE27FB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GB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016740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632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09DE0-A07F-4980-A42F-A9BCA35A3B8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09BC3-CFDC-49EC-978A-0DBAFA6144C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96718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F8C93-BDBC-44AC-94D4-4B1F03018581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070134-B4AF-4736-83C0-B5A352E5566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1070689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B45D4-5DE2-44D4-8710-8757752DF34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944B0-B1BF-4101-A5B9-4756D0AA9A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165352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FB45D4-5DE2-44D4-8710-8757752DF34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B944B0-B1BF-4101-A5B9-4756D0AA9A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617326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4F5B7-27F5-43D8-8D5C-BC281C64DD2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3663C-E46D-45B6-A708-763B7D1C11F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21101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D499-7FC1-4BCE-9960-6F2CB4E4FC31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5665E-7314-4238-B7AA-CEF3E6444F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168180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83D499-7FC1-4BCE-9960-6F2CB4E4FC31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D5665E-7314-4238-B7AA-CEF3E6444F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448021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D7A5D-1ADA-4E03-BB7C-3390D7E2F8A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D1CB03-9AC6-41E1-BB0D-166482CD3129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BDAB6A-0E56-4B19-8F21-A11538FAD1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/>
          <a:lstStyle/>
          <a:p>
            <a:pPr indent="0"/>
            <a:endParaRPr lang="en-GB" sz="2810"/>
          </a:p>
        </p:txBody>
      </p:sp>
    </p:spTree>
    <p:extLst>
      <p:ext uri="{BB962C8B-B14F-4D97-AF65-F5344CB8AC3E}">
        <p14:creationId xmlns:p14="http://schemas.microsoft.com/office/powerpoint/2010/main" val="1298881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281488" y="0"/>
            <a:ext cx="3276600" cy="536575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37F8C-1FC2-4007-8F54-3C6723B8EB1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3/1/16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17CBF6-22AD-4302-92B0-7835DF39E97B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C521F8-065D-4893-9701-6A7CEE27FBE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/>
                <a:ea typeface="DejaVu Sans" pitchFamily="2"/>
                <a:cs typeface="DejaVu 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04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GB" sz="2810">
              <a:latin typeface="Source Sans Pro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64405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CDDB-5570-C344-B643-CE709697E54D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081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2053-C245-9148-9723-D511A50237BB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380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176837" y="357188"/>
            <a:ext cx="1338263" cy="423743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60860" y="357188"/>
            <a:ext cx="3901678" cy="423743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7A8-3648-0A4A-B565-32DE41DC7349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4434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1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4421726"/>
            <a:ext cx="61722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1430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8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CDDB-5570-C344-B643-CE709697E54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893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2DC1-FA2C-4999-BC20-6545601ECB8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415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634-C3B4-264E-9F07-C4C7E2326C6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3315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07282" y="1221581"/>
            <a:ext cx="2646760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68341" y="1221581"/>
            <a:ext cx="2646759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319B6-4DBF-1340-A599-7EFCE602810C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45852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9AE9-8BE9-9447-8412-3CC582EFD4E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09860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D78A-BC3C-BD42-AEB9-F7A94230C8C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6409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2DC1-FA2C-4999-BC20-6545601ECB8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475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52DC-78FD-0D40-939E-AA4331F7343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917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16D42-24B8-5D44-8C15-55F7DA702C0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5187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88887-4980-F249-A764-DB26FFBF86D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18859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2053-C245-9148-9723-D511A50237BB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4061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163741" y="357188"/>
            <a:ext cx="1351359" cy="423743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07282" y="357188"/>
            <a:ext cx="3942160" cy="423743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7A8-3648-0A4A-B565-32DE41DC7349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153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88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4421726"/>
            <a:ext cx="61722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1430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91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CDDB-5570-C344-B643-CE709697E54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13655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2DC1-FA2C-4999-BC20-6545601ECB8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918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634-C3B4-264E-9F07-C4C7E2326C6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561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634-C3B4-264E-9F07-C4C7E2326C6D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87179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07282" y="1221581"/>
            <a:ext cx="2646760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68341" y="1221581"/>
            <a:ext cx="2646759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319B6-4DBF-1340-A599-7EFCE602810C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731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9AE9-8BE9-9447-8412-3CC582EFD4E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97953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D78A-BC3C-BD42-AEB9-F7A94230C8C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49823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52DC-78FD-0D40-939E-AA4331F7343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461496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16D42-24B8-5D44-8C15-55F7DA702C0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4519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88887-4980-F249-A764-DB26FFBF86D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5657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2053-C245-9148-9723-D511A50237BB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847627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163741" y="357188"/>
            <a:ext cx="1351359" cy="423743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07282" y="357188"/>
            <a:ext cx="3942160" cy="423743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7A8-3648-0A4A-B565-32DE41DC7349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267525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81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4421726"/>
            <a:ext cx="61722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1430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0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60860" y="1221581"/>
            <a:ext cx="2619375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94535" y="1221581"/>
            <a:ext cx="2620565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319B6-4DBF-1340-A599-7EFCE602810C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48736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CDDB-5570-C344-B643-CE709697E54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6336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2DC1-FA2C-4999-BC20-6545601ECB8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1927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634-C3B4-264E-9F07-C4C7E2326C6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8158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107282" y="1221581"/>
            <a:ext cx="2646760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68341" y="1221581"/>
            <a:ext cx="2646759" cy="337304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319B6-4DBF-1340-A599-7EFCE602810C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8691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9AE9-8BE9-9447-8412-3CC582EFD4E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46486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D78A-BC3C-BD42-AEB9-F7A94230C8C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78292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52DC-78FD-0D40-939E-AA4331F7343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0134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16D42-24B8-5D44-8C15-55F7DA702C0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9873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88887-4980-F249-A764-DB26FFBF86D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166646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2053-C245-9148-9723-D511A50237BB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934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9AE9-8BE9-9447-8412-3CC582EFD4ED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418769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163741" y="357188"/>
            <a:ext cx="1351359" cy="423743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07282" y="357188"/>
            <a:ext cx="3942160" cy="423743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7A8-3648-0A4A-B565-32DE41DC7349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107262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42900" y="1200151"/>
            <a:ext cx="61722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070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4421726"/>
            <a:ext cx="61722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1430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52" y="4424558"/>
            <a:ext cx="768293" cy="7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11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7251" y="841762"/>
            <a:ext cx="5143500" cy="1790500"/>
          </a:xfrm>
          <a:prstGeom prst="rect">
            <a:avLst/>
          </a:prstGeom>
        </p:spPr>
        <p:txBody>
          <a:bodyPr anchor="b"/>
          <a:lstStyle>
            <a:lvl1pPr algn="ctr">
              <a:defRPr sz="3853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57251" y="2701418"/>
            <a:ext cx="5143500" cy="12415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41"/>
            </a:lvl1pPr>
            <a:lvl2pPr marL="293568" indent="0" algn="ctr">
              <a:buNone/>
              <a:defRPr sz="1284"/>
            </a:lvl2pPr>
            <a:lvl3pPr marL="587136" indent="0" algn="ctr">
              <a:buNone/>
              <a:defRPr sz="1156"/>
            </a:lvl3pPr>
            <a:lvl4pPr marL="880704" indent="0" algn="ctr">
              <a:buNone/>
              <a:defRPr sz="1027"/>
            </a:lvl4pPr>
            <a:lvl5pPr marL="1174272" indent="0" algn="ctr">
              <a:buNone/>
              <a:defRPr sz="1027"/>
            </a:lvl5pPr>
            <a:lvl6pPr marL="1467841" indent="0" algn="ctr">
              <a:buNone/>
              <a:defRPr sz="1027"/>
            </a:lvl6pPr>
            <a:lvl7pPr marL="1761409" indent="0" algn="ctr">
              <a:buNone/>
              <a:defRPr sz="1027"/>
            </a:lvl7pPr>
            <a:lvl8pPr marL="2054977" indent="0" algn="ctr">
              <a:buNone/>
              <a:defRPr sz="1027"/>
            </a:lvl8pPr>
            <a:lvl9pPr marL="2348545" indent="0" algn="ctr">
              <a:buNone/>
              <a:defRPr sz="1027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0CDDB-5570-C344-B643-CE709697E54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240766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1947" y="1369079"/>
            <a:ext cx="5914108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92DC1-FA2C-4999-BC20-6545601ECB83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729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869" y="1282634"/>
            <a:ext cx="5915127" cy="2139523"/>
          </a:xfrm>
          <a:prstGeom prst="rect">
            <a:avLst/>
          </a:prstGeom>
        </p:spPr>
        <p:txBody>
          <a:bodyPr anchor="b"/>
          <a:lstStyle>
            <a:lvl1pPr>
              <a:defRPr sz="3853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67869" y="3441607"/>
            <a:ext cx="5915127" cy="1125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41"/>
            </a:lvl1pPr>
            <a:lvl2pPr marL="293568" indent="0">
              <a:buNone/>
              <a:defRPr sz="1284"/>
            </a:lvl2pPr>
            <a:lvl3pPr marL="587136" indent="0">
              <a:buNone/>
              <a:defRPr sz="1156"/>
            </a:lvl3pPr>
            <a:lvl4pPr marL="880704" indent="0">
              <a:buNone/>
              <a:defRPr sz="1027"/>
            </a:lvl4pPr>
            <a:lvl5pPr marL="1174272" indent="0">
              <a:buNone/>
              <a:defRPr sz="1027"/>
            </a:lvl5pPr>
            <a:lvl6pPr marL="1467841" indent="0">
              <a:buNone/>
              <a:defRPr sz="1027"/>
            </a:lvl6pPr>
            <a:lvl7pPr marL="1761409" indent="0">
              <a:buNone/>
              <a:defRPr sz="1027"/>
            </a:lvl7pPr>
            <a:lvl8pPr marL="2054977" indent="0">
              <a:buNone/>
              <a:defRPr sz="1027"/>
            </a:lvl8pPr>
            <a:lvl9pPr marL="2348545" indent="0">
              <a:buNone/>
              <a:defRPr sz="1027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86634-C3B4-264E-9F07-C4C7E2326C6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429844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71947" y="1369079"/>
            <a:ext cx="2908126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77927" y="1369079"/>
            <a:ext cx="2908127" cy="3263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319B6-4DBF-1340-A599-7EFCE602810C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740253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6" y="273384"/>
            <a:ext cx="5915127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71947" y="1261023"/>
            <a:ext cx="2902010" cy="618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1" b="1"/>
            </a:lvl1pPr>
            <a:lvl2pPr marL="293568" indent="0">
              <a:buNone/>
              <a:defRPr sz="1284" b="1"/>
            </a:lvl2pPr>
            <a:lvl3pPr marL="587136" indent="0">
              <a:buNone/>
              <a:defRPr sz="1156" b="1"/>
            </a:lvl3pPr>
            <a:lvl4pPr marL="880704" indent="0">
              <a:buNone/>
              <a:defRPr sz="1027" b="1"/>
            </a:lvl4pPr>
            <a:lvl5pPr marL="1174272" indent="0">
              <a:buNone/>
              <a:defRPr sz="1027" b="1"/>
            </a:lvl5pPr>
            <a:lvl6pPr marL="1467841" indent="0">
              <a:buNone/>
              <a:defRPr sz="1027" b="1"/>
            </a:lvl6pPr>
            <a:lvl7pPr marL="1761409" indent="0">
              <a:buNone/>
              <a:defRPr sz="1027" b="1"/>
            </a:lvl7pPr>
            <a:lvl8pPr marL="2054977" indent="0">
              <a:buNone/>
              <a:defRPr sz="1027" b="1"/>
            </a:lvl8pPr>
            <a:lvl9pPr marL="2348545" indent="0">
              <a:buNone/>
              <a:defRPr sz="102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1947" y="1879107"/>
            <a:ext cx="2902010" cy="2763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71811" y="1261023"/>
            <a:ext cx="2915262" cy="61808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41" b="1"/>
            </a:lvl1pPr>
            <a:lvl2pPr marL="293568" indent="0">
              <a:buNone/>
              <a:defRPr sz="1284" b="1"/>
            </a:lvl2pPr>
            <a:lvl3pPr marL="587136" indent="0">
              <a:buNone/>
              <a:defRPr sz="1156" b="1"/>
            </a:lvl3pPr>
            <a:lvl4pPr marL="880704" indent="0">
              <a:buNone/>
              <a:defRPr sz="1027" b="1"/>
            </a:lvl4pPr>
            <a:lvl5pPr marL="1174272" indent="0">
              <a:buNone/>
              <a:defRPr sz="1027" b="1"/>
            </a:lvl5pPr>
            <a:lvl6pPr marL="1467841" indent="0">
              <a:buNone/>
              <a:defRPr sz="1027" b="1"/>
            </a:lvl6pPr>
            <a:lvl7pPr marL="1761409" indent="0">
              <a:buNone/>
              <a:defRPr sz="1027" b="1"/>
            </a:lvl7pPr>
            <a:lvl8pPr marL="2054977" indent="0">
              <a:buNone/>
              <a:defRPr sz="1027" b="1"/>
            </a:lvl8pPr>
            <a:lvl9pPr marL="2348545" indent="0">
              <a:buNone/>
              <a:defRPr sz="1027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71811" y="1879107"/>
            <a:ext cx="2915262" cy="27630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9AE9-8BE9-9447-8412-3CC582EFD4E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0035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D78A-BC3C-BD42-AEB9-F7A94230C8C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582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52DC-78FD-0D40-939E-AA4331F73435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424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9D78A-BC3C-BD42-AEB9-F7A94230C8C5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122307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342540"/>
            <a:ext cx="2211929" cy="1200510"/>
          </a:xfrm>
          <a:prstGeom prst="rect">
            <a:avLst/>
          </a:prstGeom>
        </p:spPr>
        <p:txBody>
          <a:bodyPr anchor="b"/>
          <a:lstStyle>
            <a:lvl1pPr>
              <a:defRPr sz="2055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262" y="740189"/>
            <a:ext cx="3471812" cy="3655559"/>
          </a:xfrm>
          <a:prstGeom prst="rect">
            <a:avLst/>
          </a:prstGeom>
        </p:spPr>
        <p:txBody>
          <a:bodyPr/>
          <a:lstStyle>
            <a:lvl1pPr>
              <a:defRPr sz="2055"/>
            </a:lvl1pPr>
            <a:lvl2pPr>
              <a:defRPr sz="1798"/>
            </a:lvl2pPr>
            <a:lvl3pPr>
              <a:defRPr sz="1541"/>
            </a:lvl3pPr>
            <a:lvl4pPr>
              <a:defRPr sz="1284"/>
            </a:lvl4pPr>
            <a:lvl5pPr>
              <a:defRPr sz="1284"/>
            </a:lvl5pPr>
            <a:lvl6pPr>
              <a:defRPr sz="1284"/>
            </a:lvl6pPr>
            <a:lvl7pPr>
              <a:defRPr sz="1284"/>
            </a:lvl7pPr>
            <a:lvl8pPr>
              <a:defRPr sz="1284"/>
            </a:lvl8pPr>
            <a:lvl9pPr>
              <a:defRPr sz="1284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1947" y="1543050"/>
            <a:ext cx="2211929" cy="285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7"/>
            </a:lvl1pPr>
            <a:lvl2pPr marL="293568" indent="0">
              <a:buNone/>
              <a:defRPr sz="899"/>
            </a:lvl2pPr>
            <a:lvl3pPr marL="587136" indent="0">
              <a:buNone/>
              <a:defRPr sz="771"/>
            </a:lvl3pPr>
            <a:lvl4pPr marL="880704" indent="0">
              <a:buNone/>
              <a:defRPr sz="642"/>
            </a:lvl4pPr>
            <a:lvl5pPr marL="1174272" indent="0">
              <a:buNone/>
              <a:defRPr sz="642"/>
            </a:lvl5pPr>
            <a:lvl6pPr marL="1467841" indent="0">
              <a:buNone/>
              <a:defRPr sz="642"/>
            </a:lvl6pPr>
            <a:lvl7pPr marL="1761409" indent="0">
              <a:buNone/>
              <a:defRPr sz="642"/>
            </a:lvl7pPr>
            <a:lvl8pPr marL="2054977" indent="0">
              <a:buNone/>
              <a:defRPr sz="642"/>
            </a:lvl8pPr>
            <a:lvl9pPr marL="2348545" indent="0">
              <a:buNone/>
              <a:defRPr sz="64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16D42-24B8-5D44-8C15-55F7DA702C0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224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342540"/>
            <a:ext cx="2211929" cy="1200510"/>
          </a:xfrm>
          <a:prstGeom prst="rect">
            <a:avLst/>
          </a:prstGeom>
        </p:spPr>
        <p:txBody>
          <a:bodyPr anchor="b"/>
          <a:lstStyle>
            <a:lvl1pPr>
              <a:defRPr sz="2055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915262" y="740189"/>
            <a:ext cx="3471812" cy="3655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55"/>
            </a:lvl1pPr>
            <a:lvl2pPr marL="293568" indent="0">
              <a:buNone/>
              <a:defRPr sz="1798"/>
            </a:lvl2pPr>
            <a:lvl3pPr marL="587136" indent="0">
              <a:buNone/>
              <a:defRPr sz="1541"/>
            </a:lvl3pPr>
            <a:lvl4pPr marL="880704" indent="0">
              <a:buNone/>
              <a:defRPr sz="1284"/>
            </a:lvl4pPr>
            <a:lvl5pPr marL="1174272" indent="0">
              <a:buNone/>
              <a:defRPr sz="1284"/>
            </a:lvl5pPr>
            <a:lvl6pPr marL="1467841" indent="0">
              <a:buNone/>
              <a:defRPr sz="1284"/>
            </a:lvl6pPr>
            <a:lvl7pPr marL="1761409" indent="0">
              <a:buNone/>
              <a:defRPr sz="1284"/>
            </a:lvl7pPr>
            <a:lvl8pPr marL="2054977" indent="0">
              <a:buNone/>
              <a:defRPr sz="1284"/>
            </a:lvl8pPr>
            <a:lvl9pPr marL="2348545" indent="0">
              <a:buNone/>
              <a:defRPr sz="1284"/>
            </a:lvl9pPr>
          </a:lstStyle>
          <a:p>
            <a:pPr lvl="0"/>
            <a:r>
              <a:rPr lang="pl-PL" noProof="0" smtClean="0">
                <a:sym typeface="Arial" panose="020B0604020202020204" pitchFamily="34" charset="0"/>
              </a:rPr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1947" y="1543050"/>
            <a:ext cx="2211929" cy="2859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27"/>
            </a:lvl1pPr>
            <a:lvl2pPr marL="293568" indent="0">
              <a:buNone/>
              <a:defRPr sz="899"/>
            </a:lvl2pPr>
            <a:lvl3pPr marL="587136" indent="0">
              <a:buNone/>
              <a:defRPr sz="771"/>
            </a:lvl3pPr>
            <a:lvl4pPr marL="880704" indent="0">
              <a:buNone/>
              <a:defRPr sz="642"/>
            </a:lvl4pPr>
            <a:lvl5pPr marL="1174272" indent="0">
              <a:buNone/>
              <a:defRPr sz="642"/>
            </a:lvl5pPr>
            <a:lvl6pPr marL="1467841" indent="0">
              <a:buNone/>
              <a:defRPr sz="642"/>
            </a:lvl6pPr>
            <a:lvl7pPr marL="1761409" indent="0">
              <a:buNone/>
              <a:defRPr sz="642"/>
            </a:lvl7pPr>
            <a:lvl8pPr marL="2054977" indent="0">
              <a:buNone/>
              <a:defRPr sz="642"/>
            </a:lvl8pPr>
            <a:lvl9pPr marL="2348545" indent="0">
              <a:buNone/>
              <a:defRPr sz="642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88887-4980-F249-A764-DB26FFBF86DD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3839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1947" y="273384"/>
            <a:ext cx="5914108" cy="994122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1947" y="1369079"/>
            <a:ext cx="5914108" cy="32633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A2053-C245-9148-9723-D511A50237BB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99262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08037" y="273384"/>
            <a:ext cx="1478017" cy="4359008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71947" y="273384"/>
            <a:ext cx="4338235" cy="435900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F537A8-3648-0A4A-B565-32DE41DC7349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5534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42900" y="4421726"/>
            <a:ext cx="61722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1430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239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652DC-78FD-0D40-939E-AA4331F73435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6090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204788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076326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716D42-24B8-5D44-8C15-55F7DA702C08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7309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 smtClean="0"/>
              <a:t>Przeciągnij obraz na symbol zastępczy lub kliknij ikonę, aby go dodać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4025503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88887-4980-F249-A764-DB26FFBF86DD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61883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0860" y="357188"/>
            <a:ext cx="5354240" cy="7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0860" y="1221581"/>
            <a:ext cx="5354240" cy="3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Verdana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/>
            </a:lvl1pPr>
          </a:lstStyle>
          <a:p>
            <a:fld id="{DE057C58-086C-F548-8D25-CB95E4B5AD38}" type="slidenum">
              <a:rPr lang="pl-PL" altLang="pl-PL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622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650" b="1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7282" y="357188"/>
            <a:ext cx="5407819" cy="7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282" y="1221581"/>
            <a:ext cx="5407819" cy="3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Verdana" charset="0"/>
              </a:defRPr>
            </a:lvl1pPr>
          </a:lstStyle>
          <a:p>
            <a:fld id="{DE057C58-086C-F548-8D25-CB95E4B5AD3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3740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7282" y="357188"/>
            <a:ext cx="5407819" cy="7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282" y="1221581"/>
            <a:ext cx="5407819" cy="3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Verdana" charset="0"/>
              </a:defRPr>
            </a:lvl1pPr>
          </a:lstStyle>
          <a:p>
            <a:fld id="{DE057C58-086C-F548-8D25-CB95E4B5AD3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95251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07282" y="357188"/>
            <a:ext cx="5407819" cy="70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07282" y="1221581"/>
            <a:ext cx="5407819" cy="3373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4683919"/>
            <a:ext cx="21717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smtClean="0">
                <a:latin typeface="+mn-lt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4683919"/>
            <a:ext cx="16002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Verdana" charset="0"/>
              </a:defRPr>
            </a:lvl1pPr>
          </a:lstStyle>
          <a:p>
            <a:fld id="{DE057C58-086C-F548-8D25-CB95E4B5AD3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5990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Verdana" pitchFamily="34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165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sldNum" sz="quarter" idx="2"/>
          </p:nvPr>
        </p:nvSpPr>
        <p:spPr bwMode="auto">
          <a:xfrm>
            <a:off x="6127146" y="4690743"/>
            <a:ext cx="221193" cy="22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2144" tIns="52144" rIns="52144" bIns="52144" numCol="1" anchor="t" anchorCtr="0" compatLnSpc="1">
            <a:prstTxWarp prst="textNoShape">
              <a:avLst/>
            </a:prstTxWarp>
          </a:bodyPr>
          <a:lstStyle>
            <a:lvl1pPr algn="r" defTabSz="669703" eaLnBrk="1">
              <a:defRPr sz="1027"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fld id="{DE057C58-086C-F548-8D25-CB95E4B5AD38}" type="slidenum">
              <a:rPr lang="pl-PL" altLang="pl-PL" smtClean="0"/>
              <a:pPr/>
              <a:t>‹nr›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673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6" r:id="rId12"/>
  </p:sldLayoutIdLst>
  <p:hf sldNum="0" hdr="0" ftr="0" dt="0"/>
  <p:txStyles>
    <p:titleStyle>
      <a:lvl1pPr algn="ctr" defTabSz="669703" rtl="0" eaLnBrk="1" fontAlgn="base" hangingPunct="1">
        <a:spcBef>
          <a:spcPct val="0"/>
        </a:spcBef>
        <a:spcAft>
          <a:spcPct val="0"/>
        </a:spcAft>
        <a:defRPr sz="3210" kern="1200">
          <a:solidFill>
            <a:srgbClr val="000000"/>
          </a:solidFill>
          <a:latin typeface="+mj-lt"/>
          <a:ea typeface="Arial" charset="0"/>
          <a:cs typeface="+mj-cs"/>
          <a:sym typeface="Arial" charset="0"/>
        </a:defRPr>
      </a:lvl1pPr>
      <a:lvl2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2pPr>
      <a:lvl3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3pPr>
      <a:lvl4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4pPr>
      <a:lvl5pPr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ea typeface="Arial" charset="0"/>
          <a:cs typeface="Arial" panose="020B0604020202020204" pitchFamily="34" charset="0"/>
          <a:sym typeface="Arial" charset="0"/>
        </a:defRPr>
      </a:lvl5pPr>
      <a:lvl6pPr marL="293568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587136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880704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174272" algn="ctr" defTabSz="669703" rtl="0" eaLnBrk="1" fontAlgn="base" hangingPunct="1">
        <a:spcBef>
          <a:spcPct val="0"/>
        </a:spcBef>
        <a:spcAft>
          <a:spcPct val="0"/>
        </a:spcAft>
        <a:defRPr sz="321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lvl1pPr marL="250756" indent="-250756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»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1pPr>
      <a:lvl2pPr marL="805274" indent="-470932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–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2pPr>
      <a:lvl3pPr marL="1114132" indent="-444430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•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3pPr>
      <a:lvl4pPr marL="1530020" indent="-525976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–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4pPr>
      <a:lvl5pPr marL="2008087" indent="-668683" algn="l" defTabSz="669703" rtl="0" eaLnBrk="1" fontAlgn="base" hangingPunct="1">
        <a:spcBef>
          <a:spcPts val="514"/>
        </a:spcBef>
        <a:spcAft>
          <a:spcPct val="0"/>
        </a:spcAft>
        <a:buSzPct val="100000"/>
        <a:buChar char="»"/>
        <a:defRPr sz="2312" kern="1200">
          <a:solidFill>
            <a:srgbClr val="000000"/>
          </a:solidFill>
          <a:latin typeface="+mn-lt"/>
          <a:ea typeface="Arial" charset="0"/>
          <a:cs typeface="+mn-cs"/>
          <a:sym typeface="Arial" charset="0"/>
        </a:defRPr>
      </a:lvl5pPr>
      <a:lvl6pPr marL="1614625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6pPr>
      <a:lvl7pPr marL="1908193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7pPr>
      <a:lvl8pPr marL="2201761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8pPr>
      <a:lvl9pPr marL="2495329" indent="-146784" algn="l" defTabSz="587136" rtl="0" eaLnBrk="1" latinLnBrk="0" hangingPunct="1">
        <a:lnSpc>
          <a:spcPct val="90000"/>
        </a:lnSpc>
        <a:spcBef>
          <a:spcPts val="321"/>
        </a:spcBef>
        <a:buFont typeface="Arial" panose="020B0604020202020204" pitchFamily="34" charset="0"/>
        <a:buChar char="•"/>
        <a:defRPr sz="11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1pPr>
      <a:lvl2pPr marL="293568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2pPr>
      <a:lvl3pPr marL="587136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3pPr>
      <a:lvl4pPr marL="880704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4pPr>
      <a:lvl5pPr marL="1174272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5pPr>
      <a:lvl6pPr marL="1467841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6pPr>
      <a:lvl7pPr marL="1761409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7pPr>
      <a:lvl8pPr marL="2054977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8pPr>
      <a:lvl9pPr marL="2348545" algn="l" defTabSz="587136" rtl="0" eaLnBrk="1" latinLnBrk="0" hangingPunct="1">
        <a:defRPr sz="11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chart" Target="../charts/chart2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hyperlink" Target="http://vq.kt.agh.edu.pl/" TargetMode="External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vq.kt.agh.edu.pl/metrics.html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MOAVI Findings on No-Reference Quality Indicators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Mikołaj Leszczuk, Lucjan Janowski, Jakub Nawała, Michał Zajdel</a:t>
            </a:r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088554" y="3613138"/>
            <a:ext cx="647501" cy="8399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7" name="Prostokąt 6"/>
          <p:cNvSpPr/>
          <p:nvPr/>
        </p:nvSpPr>
        <p:spPr>
          <a:xfrm>
            <a:off x="-1" y="3904060"/>
            <a:ext cx="1088554" cy="566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  <p:sp>
        <p:nvSpPr>
          <p:cNvPr id="9" name="Prostokąt 8"/>
          <p:cNvSpPr/>
          <p:nvPr/>
        </p:nvSpPr>
        <p:spPr>
          <a:xfrm>
            <a:off x="5711898" y="3782061"/>
            <a:ext cx="1088554" cy="670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5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Overlaying Results onto Video (2/2)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Aiding further improvement of metrics’ algorithms</a:t>
            </a:r>
          </a:p>
          <a:p>
            <a:r>
              <a:rPr lang="en-GB" dirty="0" smtClean="0"/>
              <a:t>Serving as good tool for: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Detection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erroneous results, and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Elimination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erroneous results</a:t>
            </a:r>
            <a:endParaRPr lang="en-GB" dirty="0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3478213" y="2036513"/>
            <a:ext cx="2908300" cy="1927723"/>
          </a:xfrm>
        </p:spPr>
      </p:pic>
    </p:spTree>
    <p:extLst>
      <p:ext uri="{BB962C8B-B14F-4D97-AF65-F5344CB8AC3E}">
        <p14:creationId xmlns:p14="http://schemas.microsoft.com/office/powerpoint/2010/main" val="2992714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New Noise Metric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Severe instability of previous algorithm</a:t>
            </a:r>
          </a:p>
          <a:p>
            <a:r>
              <a:rPr lang="en-GB" dirty="0" smtClean="0"/>
              <a:t>Necessary to introduce </a:t>
            </a:r>
            <a:r>
              <a:rPr lang="en-GB" b="1" dirty="0" smtClean="0">
                <a:solidFill>
                  <a:srgbClr val="FF0000"/>
                </a:solidFill>
              </a:rPr>
              <a:t>brand new code </a:t>
            </a:r>
          </a:p>
          <a:p>
            <a:r>
              <a:rPr lang="en-GB" dirty="0" smtClean="0"/>
              <a:t>Based on: </a:t>
            </a:r>
            <a:r>
              <a:rPr lang="en-GB" i="1" dirty="0" smtClean="0"/>
              <a:t>“Block-Based Noise Estimation Using Adaptive Gaussian Filtering”</a:t>
            </a:r>
            <a:r>
              <a:rPr lang="en-GB" dirty="0" smtClean="0"/>
              <a:t> (Dong-</a:t>
            </a:r>
            <a:r>
              <a:rPr lang="en-GB" dirty="0" err="1" smtClean="0"/>
              <a:t>Hyuk</a:t>
            </a:r>
            <a:r>
              <a:rPr lang="en-GB" dirty="0" smtClean="0"/>
              <a:t> Shin, Rae-Hong Park, </a:t>
            </a:r>
            <a:r>
              <a:rPr lang="en-GB" dirty="0" err="1" smtClean="0"/>
              <a:t>Seungjoon</a:t>
            </a:r>
            <a:r>
              <a:rPr lang="en-GB" dirty="0" smtClean="0"/>
              <a:t> Yang, Jae-Han Jung)</a:t>
            </a:r>
            <a:endParaRPr lang="en-GB" dirty="0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3543229" y="1368425"/>
            <a:ext cx="2778267" cy="3263900"/>
          </a:xfrm>
        </p:spPr>
      </p:pic>
    </p:spTree>
    <p:extLst>
      <p:ext uri="{BB962C8B-B14F-4D97-AF65-F5344CB8AC3E}">
        <p14:creationId xmlns:p14="http://schemas.microsoft.com/office/powerpoint/2010/main" val="4807599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H.265 Quality Indicators (Update)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8549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New Video Sequences &amp; Scores (1/2)</a:t>
            </a:r>
            <a:endParaRPr lang="en-GB" dirty="0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471488" y="2182416"/>
            <a:ext cx="2908300" cy="1635918"/>
          </a:xfrm>
        </p:spPr>
      </p:pic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3478213" y="2182416"/>
            <a:ext cx="2908300" cy="1635918"/>
          </a:xfrm>
        </p:spPr>
      </p:pic>
    </p:spTree>
    <p:extLst>
      <p:ext uri="{BB962C8B-B14F-4D97-AF65-F5344CB8AC3E}">
        <p14:creationId xmlns:p14="http://schemas.microsoft.com/office/powerpoint/2010/main" val="2859946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dirty="0" smtClean="0"/>
              <a:t>New Video Sequences &amp; Scores (2/2)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Got access to new </a:t>
            </a:r>
            <a:r>
              <a:rPr lang="en-GB" b="1" dirty="0" smtClean="0">
                <a:solidFill>
                  <a:srgbClr val="FF0000"/>
                </a:solidFill>
              </a:rPr>
              <a:t>H.265</a:t>
            </a:r>
            <a:r>
              <a:rPr lang="en-GB" dirty="0" smtClean="0"/>
              <a:t> video sequences &amp; </a:t>
            </a:r>
            <a:r>
              <a:rPr lang="en-GB" b="1" dirty="0" smtClean="0">
                <a:solidFill>
                  <a:srgbClr val="FF0000"/>
                </a:solidFill>
              </a:rPr>
              <a:t>Mean Opinion Scores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⨉ </a:t>
            </a:r>
            <a:r>
              <a:rPr lang="en-GB" b="1" dirty="0" smtClean="0">
                <a:solidFill>
                  <a:srgbClr val="FF0000"/>
                </a:solidFill>
              </a:rPr>
              <a:t>480p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14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⨉ </a:t>
            </a:r>
            <a:r>
              <a:rPr lang="en-GB" b="1" dirty="0" smtClean="0">
                <a:solidFill>
                  <a:srgbClr val="FF0000"/>
                </a:solidFill>
              </a:rPr>
              <a:t>1080p</a:t>
            </a:r>
          </a:p>
          <a:p>
            <a:r>
              <a:rPr lang="en-GB" dirty="0" smtClean="0"/>
              <a:t>Source </a:t>
            </a:r>
            <a:r>
              <a:rPr lang="en-GB" dirty="0"/>
              <a:t>– </a:t>
            </a:r>
            <a:r>
              <a:rPr lang="en-GB" b="1" dirty="0">
                <a:solidFill>
                  <a:srgbClr val="FF0000"/>
                </a:solidFill>
              </a:rPr>
              <a:t>University of the West of Scotland</a:t>
            </a:r>
          </a:p>
          <a:p>
            <a:r>
              <a:rPr lang="en-GB" dirty="0" smtClean="0"/>
              <a:t>Next step – </a:t>
            </a:r>
            <a:r>
              <a:rPr lang="en-GB" b="1" dirty="0" smtClean="0">
                <a:solidFill>
                  <a:srgbClr val="FF0000"/>
                </a:solidFill>
              </a:rPr>
              <a:t>experimenting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with new codec</a:t>
            </a:r>
            <a:endParaRPr lang="en-GB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3478213" y="2293459"/>
            <a:ext cx="2908300" cy="1413831"/>
          </a:xfrm>
        </p:spPr>
      </p:pic>
    </p:spTree>
    <p:extLst>
      <p:ext uri="{BB962C8B-B14F-4D97-AF65-F5344CB8AC3E}">
        <p14:creationId xmlns:p14="http://schemas.microsoft.com/office/powerpoint/2010/main" val="8064964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Establishing </a:t>
            </a:r>
            <a:r>
              <a:rPr lang="en-GB" dirty="0" smtClean="0"/>
              <a:t>Perception Thresholds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5574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Crowdsourcing Experiment Process Preparation</a:t>
            </a:r>
            <a:endParaRPr lang="en-GB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Objective: </a:t>
            </a:r>
            <a:r>
              <a:rPr lang="en-GB" b="1" dirty="0" smtClean="0">
                <a:solidFill>
                  <a:srgbClr val="FF0000"/>
                </a:solidFill>
              </a:rPr>
              <a:t>set alarm thresholds</a:t>
            </a:r>
          </a:p>
          <a:p>
            <a:r>
              <a:rPr lang="en-GB" dirty="0" smtClean="0"/>
              <a:t>Imposed </a:t>
            </a:r>
            <a:r>
              <a:rPr lang="en-GB" dirty="0" smtClean="0"/>
              <a:t>constrains: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Images</a:t>
            </a:r>
            <a:r>
              <a:rPr lang="en-GB" dirty="0" smtClean="0"/>
              <a:t>, </a:t>
            </a:r>
            <a:r>
              <a:rPr lang="en-GB" b="1" dirty="0" smtClean="0">
                <a:solidFill>
                  <a:srgbClr val="FF0000"/>
                </a:solidFill>
              </a:rPr>
              <a:t>not videos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8 SRC </a:t>
            </a:r>
            <a:r>
              <a:rPr lang="en-GB" dirty="0" smtClean="0"/>
              <a:t>(reasonable)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W=900 </a:t>
            </a:r>
            <a:r>
              <a:rPr lang="en-GB" b="1" dirty="0" err="1" smtClean="0">
                <a:solidFill>
                  <a:srgbClr val="FF0000"/>
                </a:solidFill>
              </a:rPr>
              <a:t>px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to </a:t>
            </a:r>
            <a:r>
              <a:rPr lang="en-GB" b="1" dirty="0" smtClean="0">
                <a:solidFill>
                  <a:srgbClr val="FF0000"/>
                </a:solidFill>
              </a:rPr>
              <a:t>fit most displays</a:t>
            </a:r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51 HRC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Blur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Blockiness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Contrast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Noise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408 PVS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9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</a:t>
            </a:r>
            <a:r>
              <a:rPr lang="en-GB" b="1" dirty="0" smtClean="0">
                <a:solidFill>
                  <a:srgbClr val="FF0000"/>
                </a:solidFill>
              </a:rPr>
              <a:t>common training set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622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Crowdsourcing Experiment Interface and Questions</a:t>
            </a:r>
            <a:endParaRPr lang="en-GB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1563196"/>
            <a:ext cx="5915025" cy="2874358"/>
          </a:xfrm>
        </p:spPr>
      </p:pic>
    </p:spTree>
    <p:extLst>
      <p:ext uri="{BB962C8B-B14F-4D97-AF65-F5344CB8AC3E}">
        <p14:creationId xmlns:p14="http://schemas.microsoft.com/office/powerpoint/2010/main" val="162377157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Crowdsourcing Experiment Subjects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173 subjects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Projects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VQEG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Social networks</a:t>
            </a:r>
          </a:p>
          <a:p>
            <a:r>
              <a:rPr lang="en-GB" dirty="0" smtClean="0"/>
              <a:t>Order:</a:t>
            </a:r>
          </a:p>
          <a:p>
            <a:pPr lvl="1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Fixed common training set</a:t>
            </a:r>
          </a:p>
          <a:p>
            <a:pPr lvl="1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Remaining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 </a:t>
            </a:r>
            <a:r>
              <a:rPr lang="en-GB" b="1" dirty="0" smtClean="0">
                <a:solidFill>
                  <a:srgbClr val="FF0000"/>
                </a:solidFill>
              </a:rPr>
              <a:t>random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10 scores/picture</a:t>
            </a:r>
            <a:endParaRPr lang="en-GB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71687493"/>
              </p:ext>
            </p:extLst>
          </p:nvPr>
        </p:nvGraphicFramePr>
        <p:xfrm>
          <a:off x="3478213" y="1368425"/>
          <a:ext cx="29083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785161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Crowdsourcing Experiment </a:t>
            </a:r>
            <a:r>
              <a:rPr lang="en-GB" dirty="0" smtClean="0"/>
              <a:t>Results (1/2)</a:t>
            </a: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8245435"/>
              </p:ext>
            </p:extLst>
          </p:nvPr>
        </p:nvGraphicFramePr>
        <p:xfrm>
          <a:off x="471488" y="1368425"/>
          <a:ext cx="29083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Symbol zastępczy zawartości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58188185"/>
              </p:ext>
            </p:extLst>
          </p:nvPr>
        </p:nvGraphicFramePr>
        <p:xfrm>
          <a:off x="3478213" y="1368425"/>
          <a:ext cx="29083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55413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Presentation Plan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H.264</a:t>
            </a:r>
            <a:r>
              <a:rPr lang="en-GB" dirty="0" smtClean="0"/>
              <a:t> quality indicators (update)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H.265</a:t>
            </a:r>
            <a:r>
              <a:rPr lang="en-GB" dirty="0" smtClean="0"/>
              <a:t> quality indicators (update)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Establishing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(selected) perception </a:t>
            </a:r>
            <a:r>
              <a:rPr lang="en-GB" b="1" dirty="0" smtClean="0">
                <a:solidFill>
                  <a:srgbClr val="FF0000"/>
                </a:solidFill>
              </a:rPr>
              <a:t>thresholds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</a:t>
            </a:r>
            <a:r>
              <a:rPr lang="en-GB" b="1" dirty="0" smtClean="0">
                <a:solidFill>
                  <a:srgbClr val="FF0000"/>
                </a:solidFill>
              </a:rPr>
              <a:t>crowdsourcing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experiment)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Exploitation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(update)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Plans</a:t>
            </a:r>
          </a:p>
        </p:txBody>
      </p:sp>
    </p:spTree>
    <p:extLst>
      <p:ext uri="{BB962C8B-B14F-4D97-AF65-F5344CB8AC3E}">
        <p14:creationId xmlns:p14="http://schemas.microsoft.com/office/powerpoint/2010/main" val="12814302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Crowdsourcing Experiment </a:t>
            </a:r>
            <a:r>
              <a:rPr lang="en-GB" dirty="0" smtClean="0"/>
              <a:t>Results (2/2)</a:t>
            </a:r>
            <a:endParaRPr lang="pl-PL" dirty="0"/>
          </a:p>
        </p:txBody>
      </p:sp>
      <p:graphicFrame>
        <p:nvGraphicFramePr>
          <p:cNvPr id="8" name="Symbol zastępczy zawartości 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806332"/>
              </p:ext>
            </p:extLst>
          </p:nvPr>
        </p:nvGraphicFramePr>
        <p:xfrm>
          <a:off x="471488" y="1368425"/>
          <a:ext cx="29083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ymbol zastępczy zawartości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5527442"/>
              </p:ext>
            </p:extLst>
          </p:nvPr>
        </p:nvGraphicFramePr>
        <p:xfrm>
          <a:off x="3478213" y="1368425"/>
          <a:ext cx="2908300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410406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Crowdsourcing Experiment Results </a:t>
            </a:r>
            <a:r>
              <a:rPr lang="en-GB" dirty="0" smtClean="0"/>
              <a:t>Analysis</a:t>
            </a:r>
            <a:endParaRPr lang="pl-PL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40235"/>
              </p:ext>
            </p:extLst>
          </p:nvPr>
        </p:nvGraphicFramePr>
        <p:xfrm>
          <a:off x="471488" y="1368425"/>
          <a:ext cx="5915025" cy="32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49750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Exploitation (Update)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2566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GB" sz="2800" dirty="0" smtClean="0"/>
              <a:t>Free A/V Quality Indicators Online at </a:t>
            </a:r>
            <a:r>
              <a:rPr lang="en-GB" sz="2800" dirty="0" smtClean="0">
                <a:hlinkClick r:id="rId2"/>
              </a:rPr>
              <a:t>http://vq.kt.agh.edu.pl/</a:t>
            </a:r>
            <a:endParaRPr lang="pl-PL" sz="2800" dirty="0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1368425"/>
            <a:ext cx="5222240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228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 smtClean="0"/>
              <a:t>Maintaining Multi-Platform Binaries Available Online</a:t>
            </a:r>
            <a:endParaRPr lang="en-GB" sz="2400" dirty="0"/>
          </a:p>
        </p:txBody>
      </p:sp>
      <p:sp>
        <p:nvSpPr>
          <p:cNvPr id="3" name="Text Placeholder 2"/>
          <p:cNvSpPr txBox="1"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Goal: to provide up-to-date platform-independent executable </a:t>
            </a:r>
          </a:p>
          <a:p>
            <a:r>
              <a:rPr lang="en-GB" dirty="0" smtClean="0"/>
              <a:t>Serving as reference implementation for algorithms developed</a:t>
            </a:r>
          </a:p>
          <a:p>
            <a:r>
              <a:rPr lang="en-GB" dirty="0" smtClean="0"/>
              <a:t>To be found at: </a:t>
            </a:r>
            <a:r>
              <a:rPr lang="en-GB" dirty="0" smtClean="0">
                <a:hlinkClick r:id="rId3"/>
              </a:rPr>
              <a:t>http://vq.kt.agh.edu.pl/metrics.html</a:t>
            </a:r>
            <a:endParaRPr lang="en-GB" dirty="0">
              <a:hlinkClick r:id="rId3"/>
            </a:endParaRPr>
          </a:p>
        </p:txBody>
      </p:sp>
      <p:pic>
        <p:nvPicPr>
          <p:cNvPr id="4" name="Symbol zastępczy obrazu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3478213" y="1546225"/>
            <a:ext cx="2908300" cy="2908300"/>
          </a:xfrm>
        </p:spPr>
      </p:pic>
    </p:spTree>
    <p:extLst>
      <p:ext uri="{BB962C8B-B14F-4D97-AF65-F5344CB8AC3E}">
        <p14:creationId xmlns:p14="http://schemas.microsoft.com/office/powerpoint/2010/main" val="7819015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Plans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2090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GB" smtClean="0"/>
              <a:t>Plans</a:t>
            </a:r>
            <a:endParaRPr lang="en-GB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H.264:</a:t>
            </a:r>
          </a:p>
          <a:p>
            <a:pPr lvl="1"/>
            <a:r>
              <a:rPr lang="en-GB" dirty="0" smtClean="0"/>
              <a:t>More precise evaluation of </a:t>
            </a:r>
            <a:r>
              <a:rPr lang="en-GB" b="1" dirty="0" smtClean="0">
                <a:solidFill>
                  <a:srgbClr val="FF0000"/>
                </a:solidFill>
              </a:rPr>
              <a:t>exposure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detection</a:t>
            </a:r>
          </a:p>
          <a:p>
            <a:pPr lvl="1"/>
            <a:r>
              <a:rPr lang="en-GB" dirty="0" smtClean="0"/>
              <a:t>Development of </a:t>
            </a:r>
            <a:r>
              <a:rPr lang="en-GB" b="1" dirty="0" smtClean="0">
                <a:solidFill>
                  <a:srgbClr val="FF0000"/>
                </a:solidFill>
              </a:rPr>
              <a:t>frame drop </a:t>
            </a:r>
            <a:r>
              <a:rPr lang="en-GB" dirty="0" smtClean="0"/>
              <a:t>detection functionality</a:t>
            </a:r>
          </a:p>
          <a:p>
            <a:pPr lvl="1"/>
            <a:r>
              <a:rPr lang="en-GB" dirty="0" smtClean="0"/>
              <a:t>Constant development of </a:t>
            </a:r>
            <a:r>
              <a:rPr lang="en-GB" b="1" dirty="0" smtClean="0">
                <a:solidFill>
                  <a:srgbClr val="FF0000"/>
                </a:solidFill>
              </a:rPr>
              <a:t>overlaying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results onto video</a:t>
            </a:r>
          </a:p>
          <a:p>
            <a:r>
              <a:rPr lang="en-GB" dirty="0" smtClean="0"/>
              <a:t>H.265:</a:t>
            </a:r>
          </a:p>
          <a:p>
            <a:pPr lvl="1"/>
            <a:r>
              <a:rPr lang="en-GB" dirty="0" smtClean="0"/>
              <a:t>Further </a:t>
            </a:r>
            <a:r>
              <a:rPr lang="en-GB" b="1" dirty="0" smtClean="0">
                <a:solidFill>
                  <a:srgbClr val="FF0000"/>
                </a:solidFill>
              </a:rPr>
              <a:t>experimenting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with new codec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Funding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only until end of </a:t>
            </a:r>
            <a:r>
              <a:rPr lang="en-GB" b="1" dirty="0" smtClean="0">
                <a:solidFill>
                  <a:srgbClr val="FF0000"/>
                </a:solidFill>
              </a:rPr>
              <a:t>September 2016</a:t>
            </a:r>
          </a:p>
          <a:p>
            <a:r>
              <a:rPr lang="en-GB" dirty="0" smtClean="0"/>
              <a:t>New </a:t>
            </a:r>
            <a:r>
              <a:rPr lang="en-GB" dirty="0"/>
              <a:t>idea: standardising quality indicators</a:t>
            </a:r>
            <a:br>
              <a:rPr lang="en-GB" dirty="0"/>
            </a:br>
            <a:r>
              <a:rPr lang="en-GB" dirty="0"/>
              <a:t>(spanning beyond </a:t>
            </a:r>
            <a:r>
              <a:rPr lang="en-GB" b="1" dirty="0" smtClean="0">
                <a:solidFill>
                  <a:srgbClr val="FF0000"/>
                </a:solidFill>
              </a:rPr>
              <a:t>funding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period)</a:t>
            </a:r>
          </a:p>
          <a:p>
            <a:r>
              <a:rPr lang="en-GB" dirty="0"/>
              <a:t>Discussed commercial exploitation by </a:t>
            </a:r>
            <a:r>
              <a:rPr lang="en-GB" b="1" dirty="0">
                <a:solidFill>
                  <a:srgbClr val="FF0000"/>
                </a:solidFill>
              </a:rPr>
              <a:t>Net </a:t>
            </a:r>
            <a:r>
              <a:rPr lang="en-GB" b="1" dirty="0" smtClean="0">
                <a:solidFill>
                  <a:srgbClr val="FF0000"/>
                </a:solidFill>
              </a:rPr>
              <a:t>Research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2917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H.264 Quality Indicators (Update)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65217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GB" dirty="0" smtClean="0"/>
              <a:t>Signal-Based, </a:t>
            </a:r>
            <a:r>
              <a:rPr lang="en-GB" b="1" dirty="0" smtClean="0">
                <a:solidFill>
                  <a:srgbClr val="FF0000"/>
                </a:solidFill>
              </a:rPr>
              <a:t>NR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Indicators for Artefacts of Various Origin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Capturing Artefacts</a:t>
            </a:r>
            <a:r>
              <a:rPr lang="en-GB" dirty="0" smtClean="0"/>
              <a:t>: blurriness, exposure, interlace,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Processing Artefacts</a:t>
            </a:r>
            <a:r>
              <a:rPr lang="en-GB" dirty="0" smtClean="0"/>
              <a:t>: blockiness, blurriness, flickering, reduced spatial &amp; temporal resolution,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Transmission Artefacts</a:t>
            </a:r>
            <a:r>
              <a:rPr lang="en-GB" dirty="0" smtClean="0"/>
              <a:t>: blackout, block loss, freezing, slicing, etc.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Displaying Artefacts</a:t>
            </a:r>
            <a:r>
              <a:rPr lang="en-GB" dirty="0" smtClean="0"/>
              <a:t>: blackout, slicing,</a:t>
            </a:r>
            <a:br>
              <a:rPr lang="en-GB" dirty="0" smtClean="0"/>
            </a:br>
            <a:r>
              <a:rPr lang="en-GB" dirty="0" smtClean="0"/>
              <a:t>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9646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sz="2800" dirty="0" smtClean="0"/>
              <a:t>Merging Exposure and Brightness</a:t>
            </a:r>
            <a:endParaRPr lang="en-GB" sz="2800" dirty="0"/>
          </a:p>
        </p:txBody>
      </p:sp>
      <p:sp>
        <p:nvSpPr>
          <p:cNvPr id="3" name="Subtitle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Internal similarities of both of metrics</a:t>
            </a:r>
          </a:p>
          <a:p>
            <a:r>
              <a:rPr lang="en-GB" dirty="0" smtClean="0"/>
              <a:t>Merged in order to:</a:t>
            </a:r>
          </a:p>
          <a:p>
            <a:pPr lvl="1"/>
            <a:r>
              <a:rPr lang="en-GB" dirty="0" smtClean="0"/>
              <a:t>Accommodate for </a:t>
            </a:r>
            <a:r>
              <a:rPr lang="en-GB" dirty="0"/>
              <a:t>more</a:t>
            </a:r>
            <a:r>
              <a:rPr lang="en-GB" b="1" dirty="0" smtClean="0">
                <a:solidFill>
                  <a:srgbClr val="FF0000"/>
                </a:solidFill>
              </a:rPr>
              <a:t> efficient design of whole application</a:t>
            </a:r>
            <a:r>
              <a:rPr lang="en-GB" dirty="0" smtClean="0"/>
              <a:t>, and</a:t>
            </a:r>
          </a:p>
          <a:p>
            <a:pPr lvl="1"/>
            <a:r>
              <a:rPr lang="en-GB" dirty="0" smtClean="0"/>
              <a:t>Better </a:t>
            </a:r>
            <a:r>
              <a:rPr lang="en-GB" b="1" dirty="0" smtClean="0">
                <a:solidFill>
                  <a:srgbClr val="FF0000"/>
                </a:solidFill>
              </a:rPr>
              <a:t>use of available resources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487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Exposure Detection (1/2)</a:t>
            </a:r>
            <a:endParaRPr lang="en-GB" dirty="0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471488" y="2027628"/>
            <a:ext cx="2908300" cy="1945493"/>
          </a:xfrm>
        </p:spPr>
      </p:pic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lum/>
            <a:alphaModFix/>
          </a:blip>
          <a:stretch>
            <a:fillRect/>
          </a:stretch>
        </p:blipFill>
        <p:spPr>
          <a:xfrm>
            <a:off x="3478213" y="2030942"/>
            <a:ext cx="2908300" cy="1938866"/>
          </a:xfrm>
        </p:spPr>
      </p:pic>
    </p:spTree>
    <p:extLst>
      <p:ext uri="{BB962C8B-B14F-4D97-AF65-F5344CB8AC3E}">
        <p14:creationId xmlns:p14="http://schemas.microsoft.com/office/powerpoint/2010/main" val="130466243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Exposure Detection (2/2)</a:t>
            </a:r>
            <a:endParaRPr lang="en-GB" dirty="0"/>
          </a:p>
        </p:txBody>
      </p:sp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Merging </a:t>
            </a:r>
            <a:r>
              <a:rPr lang="en-GB" b="1" dirty="0" smtClean="0">
                <a:solidFill>
                  <a:srgbClr val="FF0000"/>
                </a:solidFill>
              </a:rPr>
              <a:t>3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metrics, namely: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Blur</a:t>
            </a:r>
            <a:r>
              <a:rPr lang="en-GB" dirty="0" smtClean="0"/>
              <a:t>,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Contrast</a:t>
            </a:r>
            <a:r>
              <a:rPr lang="en-GB" dirty="0" smtClean="0"/>
              <a:t>, and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Exposure</a:t>
            </a:r>
          </a:p>
          <a:p>
            <a:r>
              <a:rPr lang="en-GB" dirty="0" smtClean="0"/>
              <a:t>Made it possible to detect </a:t>
            </a:r>
            <a:r>
              <a:rPr lang="en-GB" b="1" dirty="0" smtClean="0">
                <a:solidFill>
                  <a:srgbClr val="FF0000"/>
                </a:solidFill>
              </a:rPr>
              <a:t>over-</a:t>
            </a:r>
            <a:r>
              <a:rPr lang="en-GB" dirty="0" smtClean="0"/>
              <a:t> and </a:t>
            </a:r>
            <a:r>
              <a:rPr lang="en-GB" b="1" dirty="0" smtClean="0">
                <a:solidFill>
                  <a:srgbClr val="FF0000"/>
                </a:solidFill>
              </a:rPr>
              <a:t>under-exposure</a:t>
            </a:r>
          </a:p>
          <a:p>
            <a:r>
              <a:rPr lang="en-GB" dirty="0" smtClean="0"/>
              <a:t>First tests giving </a:t>
            </a:r>
            <a:r>
              <a:rPr lang="en-GB" b="1" dirty="0" smtClean="0">
                <a:solidFill>
                  <a:srgbClr val="FF0000"/>
                </a:solidFill>
              </a:rPr>
              <a:t>promising results</a:t>
            </a:r>
          </a:p>
          <a:p>
            <a:r>
              <a:rPr lang="en-GB" dirty="0" smtClean="0"/>
              <a:t>More precise evaluation is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8426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Frame Drop Detection</a:t>
            </a:r>
            <a:endParaRPr lang="en-GB" dirty="0"/>
          </a:p>
        </p:txBody>
      </p:sp>
      <p:pic>
        <p:nvPicPr>
          <p:cNvPr id="3" name="Symbol zastępczy obrazu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lum/>
            <a:alphaModFix/>
          </a:blip>
          <a:stretch>
            <a:fillRect/>
          </a:stretch>
        </p:blipFill>
        <p:spPr>
          <a:xfrm>
            <a:off x="471488" y="2355629"/>
            <a:ext cx="2908300" cy="1289491"/>
          </a:xfrm>
        </p:spPr>
      </p:pic>
      <p:sp>
        <p:nvSpPr>
          <p:cNvPr id="4" name="Text Placeholder 3"/>
          <p:cNvSpPr txBox="1"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Possible to detect single/multiple frames drops by analysis of 1</a:t>
            </a:r>
            <a:r>
              <a:rPr lang="en-GB" baseline="30000" dirty="0" smtClean="0"/>
              <a:t>st</a:t>
            </a:r>
            <a:r>
              <a:rPr lang="en-GB" dirty="0" smtClean="0"/>
              <a:t>/2</a:t>
            </a:r>
            <a:r>
              <a:rPr lang="en-GB" baseline="30000" dirty="0" smtClean="0"/>
              <a:t>nd</a:t>
            </a:r>
            <a:r>
              <a:rPr lang="en-GB" dirty="0" smtClean="0"/>
              <a:t> derivative of </a:t>
            </a:r>
            <a:r>
              <a:rPr lang="en-GB" b="1" dirty="0" smtClean="0">
                <a:solidFill>
                  <a:srgbClr val="FF0000"/>
                </a:solidFill>
              </a:rPr>
              <a:t>Temporal Activity</a:t>
            </a:r>
          </a:p>
          <a:p>
            <a:r>
              <a:rPr lang="en-GB" dirty="0" smtClean="0"/>
              <a:t>Functionality currently in </a:t>
            </a:r>
            <a:r>
              <a:rPr lang="en-GB" b="1" dirty="0" smtClean="0">
                <a:solidFill>
                  <a:srgbClr val="FF0000"/>
                </a:solidFill>
              </a:rPr>
              <a:t>development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phase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438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 smtClean="0"/>
              <a:t>Overlaying Results onto Video (1/2)</a:t>
            </a:r>
            <a:endParaRPr lang="en-GB" dirty="0"/>
          </a:p>
        </p:txBody>
      </p:sp>
      <p:pic>
        <p:nvPicPr>
          <p:cNvPr id="4" name="Symbol zastępczy obrazu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lum/>
            <a:alphaModFix/>
          </a:blip>
          <a:srcRect l="19487" r="19487"/>
          <a:stretch>
            <a:fillRect/>
          </a:stretch>
        </p:blipFill>
        <p:spPr/>
      </p:pic>
      <p:sp>
        <p:nvSpPr>
          <p:cNvPr id="3" name="Text Placeholder 2"/>
          <p:cNvSpPr txBox="1"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dirty="0" smtClean="0"/>
              <a:t>Script merging metrics results with real-time video sequences</a:t>
            </a:r>
          </a:p>
        </p:txBody>
      </p:sp>
    </p:spTree>
    <p:extLst>
      <p:ext uri="{BB962C8B-B14F-4D97-AF65-F5344CB8AC3E}">
        <p14:creationId xmlns:p14="http://schemas.microsoft.com/office/powerpoint/2010/main" val="8310089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ojekt domyślny">
  <a:themeElements>
    <a:clrScheme name="Niestandardowy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FF"/>
      </a:hlink>
      <a:folHlink>
        <a:srgbClr val="FFFFFF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Blank Presentation - 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45720" tIns="45720" rIns="457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altLang="pl-PL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cs typeface="Arial" panose="020B0604020202020204" pitchFamily="34" charset="0"/>
            <a:sym typeface="Arial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agh_prezentacja_1.1_en</Template>
  <TotalTime>2484</TotalTime>
  <Words>550</Words>
  <Application>Microsoft Macintosh PowerPoint</Application>
  <PresentationFormat>Niestandardowy</PresentationFormat>
  <Paragraphs>129</Paragraphs>
  <Slides>26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26</vt:i4>
      </vt:variant>
    </vt:vector>
  </HeadingPairs>
  <TitlesOfParts>
    <vt:vector size="37" baseType="lpstr">
      <vt:lpstr>DejaVu Sans</vt:lpstr>
      <vt:lpstr>Liberation Serif</vt:lpstr>
      <vt:lpstr>Source Sans Pro</vt:lpstr>
      <vt:lpstr>Times New Roman</vt:lpstr>
      <vt:lpstr>Verdana</vt:lpstr>
      <vt:lpstr>Arial</vt:lpstr>
      <vt:lpstr>Projekt domyślny</vt:lpstr>
      <vt:lpstr>1_Projekt domyślny</vt:lpstr>
      <vt:lpstr>2_Projekt domyślny</vt:lpstr>
      <vt:lpstr>3_Projekt domyślny</vt:lpstr>
      <vt:lpstr>Blank Presentation - Default</vt:lpstr>
      <vt:lpstr>MOAVI Findings on No-Reference Quality Indicators</vt:lpstr>
      <vt:lpstr>Presentation Plan</vt:lpstr>
      <vt:lpstr>Prezentacja programu PowerPoint</vt:lpstr>
      <vt:lpstr>Signal-Based, NR Indicators for Artefacts of Various Origin</vt:lpstr>
      <vt:lpstr>Merging Exposure and Brightness</vt:lpstr>
      <vt:lpstr>Exposure Detection (1/2)</vt:lpstr>
      <vt:lpstr>Exposure Detection (2/2)</vt:lpstr>
      <vt:lpstr>Frame Drop Detection</vt:lpstr>
      <vt:lpstr>Overlaying Results onto Video (1/2)</vt:lpstr>
      <vt:lpstr>Overlaying Results onto Video (2/2)</vt:lpstr>
      <vt:lpstr>New Noise Metric</vt:lpstr>
      <vt:lpstr>Prezentacja programu PowerPoint</vt:lpstr>
      <vt:lpstr>New Video Sequences &amp; Scores (1/2)</vt:lpstr>
      <vt:lpstr>New Video Sequences &amp; Scores (2/2)</vt:lpstr>
      <vt:lpstr>Prezentacja programu PowerPoint</vt:lpstr>
      <vt:lpstr>Crowdsourcing Experiment Process Preparation</vt:lpstr>
      <vt:lpstr>Crowdsourcing Experiment Interface and Questions</vt:lpstr>
      <vt:lpstr>Crowdsourcing Experiment Subjects</vt:lpstr>
      <vt:lpstr>Crowdsourcing Experiment Results (1/2)</vt:lpstr>
      <vt:lpstr>Crowdsourcing Experiment Results (2/2)</vt:lpstr>
      <vt:lpstr>Crowdsourcing Experiment Results Analysis</vt:lpstr>
      <vt:lpstr>Prezentacja programu PowerPoint</vt:lpstr>
      <vt:lpstr>Free A/V Quality Indicators Online at http://vq.kt.agh.edu.pl/</vt:lpstr>
      <vt:lpstr>Maintaining Multi-Platform Binaries Available Online</vt:lpstr>
      <vt:lpstr>Prezentacja programu PowerPoint</vt:lpstr>
      <vt:lpstr>Plans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Mikołaj Leszczuk</cp:lastModifiedBy>
  <cp:revision>228</cp:revision>
  <dcterms:modified xsi:type="dcterms:W3CDTF">2016-03-01T22:25:36Z</dcterms:modified>
</cp:coreProperties>
</file>