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1"/>
  </p:notesMasterIdLst>
  <p:sldIdLst>
    <p:sldId id="304" r:id="rId2"/>
    <p:sldId id="353" r:id="rId3"/>
    <p:sldId id="354" r:id="rId4"/>
    <p:sldId id="355" r:id="rId5"/>
    <p:sldId id="356" r:id="rId6"/>
    <p:sldId id="352" r:id="rId7"/>
    <p:sldId id="333" r:id="rId8"/>
    <p:sldId id="350" r:id="rId9"/>
    <p:sldId id="348" r:id="rId10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livc59" initials="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6" autoAdjust="0"/>
    <p:restoredTop sz="94580" autoAdjust="0"/>
  </p:normalViewPr>
  <p:slideViewPr>
    <p:cSldViewPr>
      <p:cViewPr varScale="1">
        <p:scale>
          <a:sx n="95" d="100"/>
          <a:sy n="95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B8FB69-6AE4-40E1-916E-98B3DD1C104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32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611188" y="5229225"/>
            <a:ext cx="7924800" cy="936625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9" name="Picture 16" descr="gif-anime-a-placer-sur-les-sites_lent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237288"/>
            <a:ext cx="14255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461413A-4B50-4246-8A37-FB46C23DB45B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788D2F5A-5F2C-4E1D-8FD4-4CB80700C25E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Feb</a:t>
            </a:r>
            <a:r>
              <a:rPr lang="fr-FR" dirty="0" smtClean="0"/>
              <a:t> 2015</a:t>
            </a:r>
            <a:endParaRPr lang="de-DE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dirty="0" smtClean="0"/>
              <a:t>Enrico </a:t>
            </a:r>
            <a:r>
              <a:rPr lang="fr-FR" altLang="en-US" dirty="0" err="1" smtClean="0"/>
              <a:t>Masala</a:t>
            </a:r>
            <a:endParaRPr lang="de-DE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C284CFF5-F50C-41EE-A0B6-D97C5EEFC9F4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500C332B-4818-44E3-9CD8-A9A52BD1E719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F1504811-E985-4090-A430-C23F6022F7C2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4A129599-F208-4B76-AECD-ACB7585F18DA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E78737B4-B6C5-4007-8CD8-91A337561F21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340DDC34-6EE0-4BE4-B5A0-04800AE69366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17CA9403-34CC-4937-9D19-F0AF9C65E874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E359645-3105-4B69-8264-B8C216993FE5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9925" y="6494463"/>
            <a:ext cx="16557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dirty="0" err="1" smtClean="0"/>
              <a:t>Feb</a:t>
            </a:r>
            <a:r>
              <a:rPr lang="fr-FR" dirty="0" smtClean="0"/>
              <a:t> 2015</a:t>
            </a:r>
            <a:endParaRPr lang="de-DE" alt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8400"/>
            <a:ext cx="4824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altLang="en-US" dirty="0" smtClean="0"/>
              <a:t>Enrico </a:t>
            </a:r>
            <a:r>
              <a:rPr lang="fr-FR" altLang="en-US" dirty="0" err="1" smtClean="0"/>
              <a:t>Masala</a:t>
            </a:r>
            <a:endParaRPr lang="de-DE" altLang="en-US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43638"/>
            <a:ext cx="16557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de-DE" altLang="en-US"/>
              <a:t>- </a:t>
            </a:r>
            <a:fld id="{9396D033-86D4-4007-B032-198EFE385656}" type="slidenum">
              <a:rPr lang="de-DE" altLang="en-US"/>
              <a:pPr>
                <a:defRPr/>
              </a:pPr>
              <a:t>‹N›</a:t>
            </a:fld>
            <a:r>
              <a:rPr lang="de-DE" altLang="en-US"/>
              <a:t> -</a:t>
            </a:r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95288" y="228600"/>
            <a:ext cx="8353425" cy="46355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2124075" y="981075"/>
            <a:ext cx="6624638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121024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large </a:t>
            </a:r>
            <a:r>
              <a:rPr lang="en-US" dirty="0" smtClean="0"/>
              <a:t>database approach</a:t>
            </a:r>
            <a:br>
              <a:rPr lang="en-US" dirty="0" smtClean="0"/>
            </a:br>
            <a:r>
              <a:rPr lang="en-US" dirty="0" smtClean="0"/>
              <a:t>for loss-impaired video sequences</a:t>
            </a:r>
            <a:br>
              <a:rPr lang="en-US" dirty="0" smtClean="0"/>
            </a:br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3933056"/>
            <a:ext cx="7128792" cy="2130896"/>
          </a:xfrm>
        </p:spPr>
        <p:txBody>
          <a:bodyPr/>
          <a:lstStyle/>
          <a:p>
            <a:pPr eaLnBrk="1" hangingPunct="1"/>
            <a:r>
              <a:rPr lang="fr-FR" dirty="0" smtClean="0"/>
              <a:t>Enrico </a:t>
            </a:r>
            <a:r>
              <a:rPr lang="fr-FR" dirty="0" err="1" smtClean="0"/>
              <a:t>Masala</a:t>
            </a:r>
            <a:endParaRPr lang="fr-FR" dirty="0" smtClean="0"/>
          </a:p>
          <a:p>
            <a:pPr eaLnBrk="1" hangingPunct="1"/>
            <a:r>
              <a:rPr lang="fr-FR" dirty="0" err="1" smtClean="0"/>
              <a:t>Politecnico</a:t>
            </a:r>
            <a:r>
              <a:rPr lang="fr-FR" dirty="0" smtClean="0"/>
              <a:t> di Torino, </a:t>
            </a:r>
            <a:r>
              <a:rPr lang="fr-FR" dirty="0" err="1" smtClean="0"/>
              <a:t>Italy</a:t>
            </a:r>
            <a:endParaRPr lang="fr-FR" dirty="0" smtClean="0"/>
          </a:p>
          <a:p>
            <a:pPr eaLnBrk="1" hangingPunct="1"/>
            <a:r>
              <a:rPr lang="fr-FR" dirty="0" smtClean="0"/>
              <a:t>enrico.masala@polito.it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sz="1800" dirty="0" smtClean="0"/>
              <a:t>Contribution to VQEG JEG-</a:t>
            </a:r>
            <a:r>
              <a:rPr lang="fr-FR" sz="1800" dirty="0" err="1" smtClean="0"/>
              <a:t>Hybrid</a:t>
            </a:r>
            <a:r>
              <a:rPr lang="fr-FR" sz="1800" dirty="0" smtClean="0"/>
              <a:t> session in </a:t>
            </a:r>
            <a:r>
              <a:rPr lang="fr-FR" sz="1800" dirty="0" smtClean="0"/>
              <a:t>San Diego, Mar 2016</a:t>
            </a:r>
            <a:endParaRPr lang="fr-FR" sz="1800" dirty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Aim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184" y="1196975"/>
            <a:ext cx="8651304" cy="4933950"/>
          </a:xfrm>
        </p:spPr>
        <p:txBody>
          <a:bodyPr/>
          <a:lstStyle/>
          <a:p>
            <a:r>
              <a:rPr lang="en-US" dirty="0" smtClean="0"/>
              <a:t>Joint work with</a:t>
            </a:r>
          </a:p>
          <a:p>
            <a:pPr lvl="1"/>
            <a:r>
              <a:rPr lang="en-US" dirty="0" smtClean="0"/>
              <a:t>Glenn Van </a:t>
            </a:r>
            <a:r>
              <a:rPr lang="en-US" dirty="0" err="1"/>
              <a:t>W</a:t>
            </a:r>
            <a:r>
              <a:rPr lang="en-US" dirty="0" err="1" smtClean="0"/>
              <a:t>allendael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Marcus </a:t>
            </a:r>
            <a:r>
              <a:rPr lang="en-US" dirty="0" err="1" smtClean="0"/>
              <a:t>Barkowsky</a:t>
            </a:r>
            <a:endParaRPr lang="en-US" dirty="0" smtClean="0"/>
          </a:p>
          <a:p>
            <a:pPr lvl="1"/>
            <a:r>
              <a:rPr lang="en-US" dirty="0" smtClean="0"/>
              <a:t>Ahmed </a:t>
            </a:r>
            <a:r>
              <a:rPr lang="en-US" dirty="0" err="1" smtClean="0"/>
              <a:t>Aldahdooh</a:t>
            </a:r>
            <a:endParaRPr lang="en-US" dirty="0" smtClean="0"/>
          </a:p>
          <a:p>
            <a:pPr marL="342900" lvl="1" indent="-342900">
              <a:buSzPct val="65000"/>
              <a:buFont typeface="Wingdings" pitchFamily="2" charset="2"/>
              <a:buChar char="n"/>
            </a:pPr>
            <a:r>
              <a:rPr lang="en-US" dirty="0" smtClean="0"/>
              <a:t>Large </a:t>
            </a:r>
            <a:r>
              <a:rPr lang="en-US" dirty="0" smtClean="0"/>
              <a:t>dataset </a:t>
            </a:r>
            <a:r>
              <a:rPr lang="en-US" dirty="0"/>
              <a:t>of </a:t>
            </a:r>
            <a:r>
              <a:rPr lang="en-US" dirty="0" smtClean="0"/>
              <a:t>59,520 HEVC-encoded </a:t>
            </a:r>
            <a:r>
              <a:rPr lang="en-US" dirty="0"/>
              <a:t>video </a:t>
            </a:r>
            <a:r>
              <a:rPr lang="en-US" dirty="0" smtClean="0"/>
              <a:t>sequences (details in [1], already presented in previous meetings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</a:t>
            </a:r>
            <a:r>
              <a:rPr lang="en-US" dirty="0" smtClean="0"/>
              <a:t>metrics available: PSNR, SSIM, VIF, VQM, PVQM</a:t>
            </a:r>
          </a:p>
          <a:p>
            <a:pPr lvl="1"/>
            <a:r>
              <a:rPr lang="en-US" dirty="0" smtClean="0"/>
              <a:t>Final video </a:t>
            </a:r>
            <a:r>
              <a:rPr lang="en-US" dirty="0" smtClean="0"/>
              <a:t>quality and frame-level granularity (for each one of the 250 frames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dirty="0" smtClean="0"/>
              <a:t>Previously: only encoding </a:t>
            </a:r>
            <a:r>
              <a:rPr lang="en-US" dirty="0" smtClean="0"/>
              <a:t>distortion</a:t>
            </a:r>
            <a:endParaRPr lang="en-US" dirty="0" smtClean="0"/>
          </a:p>
          <a:p>
            <a:r>
              <a:rPr lang="en-US" dirty="0" smtClean="0"/>
              <a:t>Now: what is </a:t>
            </a:r>
            <a:r>
              <a:rPr lang="en-US" dirty="0" smtClean="0"/>
              <a:t>the effect of </a:t>
            </a:r>
            <a:r>
              <a:rPr lang="en-US" b="1" dirty="0" smtClean="0"/>
              <a:t>packet losses </a:t>
            </a:r>
            <a:r>
              <a:rPr lang="en-US" dirty="0" smtClean="0"/>
              <a:t>on the objective video </a:t>
            </a:r>
            <a:r>
              <a:rPr lang="en-US" dirty="0" smtClean="0"/>
              <a:t>quality measures?</a:t>
            </a:r>
            <a:endParaRPr lang="en-US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2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509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Main Idea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each PVS with all the others (within the same sequence)</a:t>
            </a:r>
          </a:p>
          <a:p>
            <a:r>
              <a:rPr lang="en-US" dirty="0" smtClean="0"/>
              <a:t>Decide about agreement of the measures for PVS A </a:t>
            </a:r>
            <a:r>
              <a:rPr lang="en-US" dirty="0" err="1" smtClean="0"/>
              <a:t>vs</a:t>
            </a:r>
            <a:r>
              <a:rPr lang="en-US" dirty="0" smtClean="0"/>
              <a:t> PVS B</a:t>
            </a:r>
          </a:p>
          <a:p>
            <a:pPr lvl="1"/>
            <a:r>
              <a:rPr lang="en-US" dirty="0" smtClean="0"/>
              <a:t>Agreement: all measures prefer A over B or vice-versa</a:t>
            </a:r>
          </a:p>
          <a:p>
            <a:pPr lvl="1"/>
            <a:r>
              <a:rPr lang="en-US" dirty="0" smtClean="0"/>
              <a:t>Disagreement: all the other cases</a:t>
            </a:r>
          </a:p>
          <a:p>
            <a:pPr lvl="2"/>
            <a:r>
              <a:rPr lang="en-US" dirty="0" smtClean="0"/>
              <a:t>With 3 measures (PSNR, SSIM, VIF):</a:t>
            </a:r>
          </a:p>
          <a:p>
            <a:pPr lvl="3"/>
            <a:r>
              <a:rPr lang="en-US" dirty="0" smtClean="0"/>
              <a:t>There is always one and only one that “disagrees”</a:t>
            </a:r>
          </a:p>
          <a:p>
            <a:pPr lvl="3"/>
            <a:r>
              <a:rPr lang="en-US" dirty="0" smtClean="0"/>
              <a:t>Example: </a:t>
            </a:r>
            <a:r>
              <a:rPr lang="en-US" b="1" dirty="0" smtClean="0"/>
              <a:t>Agreement</a:t>
            </a:r>
            <a:endParaRPr lang="en-US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3</a:t>
            </a:fld>
            <a:r>
              <a:rPr lang="de-DE" altLang="en-US" smtClean="0"/>
              <a:t> -</a:t>
            </a:r>
            <a:endParaRPr lang="de-DE" alt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951828"/>
              </p:ext>
            </p:extLst>
          </p:nvPr>
        </p:nvGraphicFramePr>
        <p:xfrm>
          <a:off x="2051720" y="4725144"/>
          <a:ext cx="53376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/>
                <a:gridCol w="1012641"/>
                <a:gridCol w="1334413"/>
                <a:gridCol w="13344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Main Idea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33950"/>
          </a:xfrm>
        </p:spPr>
        <p:txBody>
          <a:bodyPr/>
          <a:lstStyle/>
          <a:p>
            <a:r>
              <a:rPr lang="en-US" dirty="0" smtClean="0"/>
              <a:t>Decide about agreement of the measures for PVS A </a:t>
            </a:r>
            <a:r>
              <a:rPr lang="en-US" dirty="0" err="1" smtClean="0"/>
              <a:t>vs</a:t>
            </a:r>
            <a:r>
              <a:rPr lang="en-US" dirty="0" smtClean="0"/>
              <a:t> PVS B</a:t>
            </a:r>
          </a:p>
          <a:p>
            <a:pPr lvl="1"/>
            <a:r>
              <a:rPr lang="en-US" dirty="0" smtClean="0"/>
              <a:t>Agreement: all measures prefer A over B or vice-versa</a:t>
            </a:r>
          </a:p>
          <a:p>
            <a:pPr lvl="1"/>
            <a:r>
              <a:rPr lang="en-US" dirty="0" smtClean="0"/>
              <a:t>Disagreement: all the other cases</a:t>
            </a:r>
          </a:p>
          <a:p>
            <a:pPr lvl="2"/>
            <a:r>
              <a:rPr lang="en-US" dirty="0" smtClean="0"/>
              <a:t>With 3 measures (PSNR, SSIM, VIF):</a:t>
            </a:r>
          </a:p>
          <a:p>
            <a:pPr lvl="3"/>
            <a:r>
              <a:rPr lang="en-US" dirty="0" smtClean="0"/>
              <a:t>There is always one and only one that “disagrees”</a:t>
            </a:r>
          </a:p>
          <a:p>
            <a:pPr lvl="3"/>
            <a:r>
              <a:rPr lang="en-US" dirty="0" smtClean="0"/>
              <a:t>Example: </a:t>
            </a:r>
            <a:r>
              <a:rPr lang="en-US" b="1" dirty="0" smtClean="0"/>
              <a:t>Disagreement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3"/>
            <a:endParaRPr lang="en-US" b="1" dirty="0" smtClean="0"/>
          </a:p>
          <a:p>
            <a:pPr lvl="1"/>
            <a:r>
              <a:rPr lang="en-US" dirty="0" smtClean="0"/>
              <a:t>Work in VPQM 2015 [3]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4</a:t>
            </a:fld>
            <a:r>
              <a:rPr lang="de-DE" altLang="en-US" smtClean="0"/>
              <a:t> -</a:t>
            </a:r>
            <a:endParaRPr lang="de-DE" alt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026136"/>
              </p:ext>
            </p:extLst>
          </p:nvPr>
        </p:nvGraphicFramePr>
        <p:xfrm>
          <a:off x="2051720" y="4005064"/>
          <a:ext cx="53376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/>
                <a:gridCol w="1012641"/>
                <a:gridCol w="1334413"/>
                <a:gridCol w="13344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5940152" y="5013176"/>
            <a:ext cx="93610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“</a:t>
            </a:r>
            <a:r>
              <a:rPr lang="en-US" dirty="0" smtClean="0"/>
              <a:t>S</a:t>
            </a:r>
            <a:r>
              <a:rPr lang="en-US" dirty="0" smtClean="0"/>
              <a:t>mall” Disagreement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33950"/>
          </a:xfrm>
        </p:spPr>
        <p:txBody>
          <a:bodyPr/>
          <a:lstStyle/>
          <a:p>
            <a:r>
              <a:rPr lang="en-US" dirty="0" smtClean="0"/>
              <a:t>When difference is small, disagreement might not be so significant</a:t>
            </a:r>
          </a:p>
          <a:p>
            <a:pPr lvl="1"/>
            <a:r>
              <a:rPr lang="en-US" dirty="0" smtClean="0"/>
              <a:t>Consider normalized distance (Euclidean distance)</a:t>
            </a:r>
          </a:p>
          <a:p>
            <a:pPr lvl="1"/>
            <a:r>
              <a:rPr lang="en-US" dirty="0" smtClean="0"/>
              <a:t>Legend</a:t>
            </a:r>
          </a:p>
          <a:p>
            <a:pPr lvl="2"/>
            <a:r>
              <a:rPr lang="en-US" dirty="0" smtClean="0"/>
              <a:t>Red: agreement, green: due to PSNR, blue: due to SSIM, light blue: due to VIF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5</a:t>
            </a:fld>
            <a:r>
              <a:rPr lang="de-DE" altLang="en-US" smtClean="0"/>
              <a:t> -</a:t>
            </a:r>
            <a:endParaRPr lang="de-DE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6600"/>
            <a:ext cx="8846098" cy="174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Loss-Impaired Video Sequences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33950"/>
          </a:xfrm>
        </p:spPr>
        <p:txBody>
          <a:bodyPr/>
          <a:lstStyle/>
          <a:p>
            <a:r>
              <a:rPr lang="en-US" dirty="0" smtClean="0"/>
              <a:t>25 loss </a:t>
            </a:r>
            <a:r>
              <a:rPr lang="en-US" dirty="0" smtClean="0"/>
              <a:t>traces </a:t>
            </a:r>
            <a:r>
              <a:rPr lang="en-US" dirty="0" smtClean="0"/>
              <a:t>using </a:t>
            </a:r>
            <a:r>
              <a:rPr lang="en-US" dirty="0" smtClean="0"/>
              <a:t>a 2-state Markov model with good and bad state</a:t>
            </a:r>
          </a:p>
          <a:p>
            <a:pPr lvl="1"/>
            <a:r>
              <a:rPr lang="en-US" dirty="0" smtClean="0"/>
              <a:t>Packet loss rate: 0.5% and 1</a:t>
            </a:r>
            <a:r>
              <a:rPr lang="en-US" dirty="0" smtClean="0"/>
              <a:t>%</a:t>
            </a:r>
            <a:endParaRPr lang="en-US" dirty="0" smtClean="0"/>
          </a:p>
          <a:p>
            <a:pPr lvl="1"/>
            <a:r>
              <a:rPr lang="en-US" dirty="0" smtClean="0"/>
              <a:t>Average burst length: 1, 1.5, 2</a:t>
            </a:r>
          </a:p>
          <a:p>
            <a:pPr lvl="1"/>
            <a:r>
              <a:rPr lang="en-US" dirty="0" smtClean="0"/>
              <a:t>Total: 25 realization of the loss </a:t>
            </a:r>
            <a:r>
              <a:rPr lang="en-US" dirty="0" smtClean="0"/>
              <a:t>traces</a:t>
            </a:r>
          </a:p>
          <a:p>
            <a:r>
              <a:rPr lang="en-US" dirty="0" smtClean="0"/>
              <a:t>Robust “reference” HM decoder [2]</a:t>
            </a:r>
            <a:endParaRPr lang="en-US" dirty="0" smtClean="0"/>
          </a:p>
          <a:p>
            <a:r>
              <a:rPr lang="en-US" dirty="0" smtClean="0"/>
              <a:t>Each event affects one slice of the source sequence. Depending on the encoding parameters of the sequence, the affected area can be: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whole frame</a:t>
            </a:r>
          </a:p>
          <a:p>
            <a:pPr lvl="1"/>
            <a:r>
              <a:rPr lang="en-US" dirty="0" smtClean="0"/>
              <a:t>A slice with a fixed number of </a:t>
            </a:r>
            <a:r>
              <a:rPr lang="en-US" dirty="0" err="1" smtClean="0"/>
              <a:t>macroblocks</a:t>
            </a:r>
            <a:endParaRPr lang="en-US" dirty="0" smtClean="0"/>
          </a:p>
          <a:p>
            <a:pPr lvl="1"/>
            <a:r>
              <a:rPr lang="en-US" dirty="0" smtClean="0"/>
              <a:t>A slice with a maximum number of bytes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6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9994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/>
              <a:t>Resolution 960x544</a:t>
            </a:r>
          </a:p>
          <a:p>
            <a:pPr lvl="2"/>
            <a:r>
              <a:rPr lang="en-US" dirty="0"/>
              <a:t>all 19,840 sequences have been subject to all loss traces</a:t>
            </a:r>
          </a:p>
          <a:p>
            <a:pPr lvl="2"/>
            <a:r>
              <a:rPr lang="en-US" dirty="0"/>
              <a:t>total 496,000 objective video quality values for each metric (PSNR, SSIM, VIF, VQM, PVQM) with frame-level granularity</a:t>
            </a:r>
          </a:p>
          <a:p>
            <a:pPr lvl="1"/>
            <a:r>
              <a:rPr lang="en-US" dirty="0"/>
              <a:t>Resolution 1280x720 and 1920x1080</a:t>
            </a:r>
          </a:p>
          <a:p>
            <a:pPr lvl="2"/>
            <a:r>
              <a:rPr lang="en-US" dirty="0"/>
              <a:t>All high-priority combinations tested until now</a:t>
            </a:r>
          </a:p>
          <a:p>
            <a:pPr lvl="2"/>
            <a:r>
              <a:rPr lang="en-US" dirty="0"/>
              <a:t>Total 22,500 combinations done, more on the </a:t>
            </a:r>
            <a:r>
              <a:rPr lang="en-US" dirty="0" smtClean="0"/>
              <a:t>way</a:t>
            </a:r>
            <a:endParaRPr lang="en-US" dirty="0"/>
          </a:p>
          <a:p>
            <a:r>
              <a:rPr lang="en-US" dirty="0"/>
              <a:t>Freely available at </a:t>
            </a:r>
            <a:r>
              <a:rPr lang="en-US" dirty="0" smtClean="0"/>
              <a:t>[4][5] </a:t>
            </a:r>
            <a:r>
              <a:rPr lang="en-US" dirty="0"/>
              <a:t>(links also on the wiki pages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7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488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results: amount of disagreement and “reason”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8</a:t>
            </a:fld>
            <a:r>
              <a:rPr lang="de-DE" altLang="en-US" smtClean="0"/>
              <a:t> -</a:t>
            </a:r>
            <a:endParaRPr lang="de-DE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6847681" cy="320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6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33950"/>
          </a:xfrm>
        </p:spPr>
        <p:txBody>
          <a:bodyPr/>
          <a:lstStyle/>
          <a:p>
            <a:r>
              <a:rPr lang="en-US" sz="1800" dirty="0"/>
              <a:t>[1] M. </a:t>
            </a:r>
            <a:r>
              <a:rPr lang="en-US" sz="1800" dirty="0" err="1"/>
              <a:t>Barkowsky</a:t>
            </a:r>
            <a:r>
              <a:rPr lang="en-US" sz="1800" dirty="0"/>
              <a:t>, E. Masala, G. Van </a:t>
            </a:r>
            <a:r>
              <a:rPr lang="en-US" sz="1800" dirty="0" err="1"/>
              <a:t>Wallendael</a:t>
            </a:r>
            <a:r>
              <a:rPr lang="en-US" sz="1800" dirty="0"/>
              <a:t>, K. </a:t>
            </a:r>
            <a:r>
              <a:rPr lang="en-US" sz="1800" dirty="0" err="1"/>
              <a:t>Brunnstrom</a:t>
            </a:r>
            <a:r>
              <a:rPr lang="en-US" sz="1800" dirty="0"/>
              <a:t>, N. </a:t>
            </a:r>
            <a:r>
              <a:rPr lang="en-US" sz="1800" dirty="0" err="1"/>
              <a:t>Staelens</a:t>
            </a:r>
            <a:r>
              <a:rPr lang="en-US" sz="1800" dirty="0"/>
              <a:t>, P. Le </a:t>
            </a:r>
            <a:r>
              <a:rPr lang="en-US" sz="1800" dirty="0" err="1"/>
              <a:t>Callet</a:t>
            </a:r>
            <a:r>
              <a:rPr lang="en-US" sz="1800" dirty="0" smtClean="0"/>
              <a:t>, Objective </a:t>
            </a:r>
            <a:r>
              <a:rPr lang="en-US" sz="1800" dirty="0"/>
              <a:t>Video Quality Assessment – Towards large scale video database enhanced model </a:t>
            </a:r>
            <a:r>
              <a:rPr lang="en-US" sz="1800" dirty="0" smtClean="0"/>
              <a:t>development, IEICE </a:t>
            </a:r>
            <a:r>
              <a:rPr lang="en-US" sz="1800" dirty="0"/>
              <a:t>Transactions on Communications, vol. E98-B, n. 1, pp. 2-11, Jan </a:t>
            </a:r>
            <a:r>
              <a:rPr lang="en-US" sz="1800" dirty="0" smtClean="0"/>
              <a:t>2015</a:t>
            </a:r>
            <a:endParaRPr lang="en-US" sz="1800" dirty="0"/>
          </a:p>
          <a:p>
            <a:r>
              <a:rPr lang="en-US" sz="1800" dirty="0" smtClean="0"/>
              <a:t>[2] ftp</a:t>
            </a:r>
            <a:r>
              <a:rPr lang="en-US" sz="1800" dirty="0"/>
              <a:t>://vqeg.its.bldrdoc.gov/Documents/VQEG_Stockholm_Jul14</a:t>
            </a:r>
            <a:r>
              <a:rPr lang="en-US" sz="1800" dirty="0" smtClean="0"/>
              <a:t>/ </a:t>
            </a:r>
            <a:r>
              <a:rPr lang="en-US" sz="1800" dirty="0" err="1" smtClean="0"/>
              <a:t>MeetingFiles</a:t>
            </a:r>
            <a:r>
              <a:rPr lang="en-US" sz="1800" dirty="0" smtClean="0"/>
              <a:t>/VQEG_JEG-Hybrid_2014_126_robust_decoder_Stockholm2014_EnricoMasala.pdf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Van </a:t>
            </a:r>
            <a:r>
              <a:rPr lang="en-US" sz="1800" dirty="0" err="1"/>
              <a:t>Wallendael</a:t>
            </a:r>
            <a:r>
              <a:rPr lang="en-US" sz="1800" dirty="0"/>
              <a:t>, Glenn, Nicolas </a:t>
            </a:r>
            <a:r>
              <a:rPr lang="en-US" sz="1800" dirty="0" err="1"/>
              <a:t>Staelens</a:t>
            </a:r>
            <a:r>
              <a:rPr lang="en-US" sz="1800" dirty="0"/>
              <a:t>, Enrico Masala, and Marcus </a:t>
            </a:r>
            <a:r>
              <a:rPr lang="en-US" sz="1800" dirty="0" err="1"/>
              <a:t>Barkowsky</a:t>
            </a:r>
            <a:r>
              <a:rPr lang="en-US" sz="1800" dirty="0"/>
              <a:t>. "Full-HD HEVC-encoded video quality assessment database." In Ninth International Workshop on Video Processing and Quality Metrics (VPQM). 2015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[</a:t>
            </a:r>
            <a:r>
              <a:rPr lang="en-US" sz="1800" dirty="0"/>
              <a:t>4</a:t>
            </a:r>
            <a:r>
              <a:rPr lang="en-US" sz="1800" dirty="0" smtClean="0"/>
              <a:t>] </a:t>
            </a:r>
            <a:r>
              <a:rPr lang="en-US" sz="1800" dirty="0"/>
              <a:t>ftp://ftp.ivc.polytech.univ-nantes.fr/VQEG/JEG/HYBRID/hevc_database</a:t>
            </a:r>
            <a:r>
              <a:rPr lang="en-US" sz="1800" dirty="0" smtClean="0"/>
              <a:t>/</a:t>
            </a:r>
          </a:p>
          <a:p>
            <a:r>
              <a:rPr lang="en-US" sz="1800" dirty="0" smtClean="0"/>
              <a:t>[5] </a:t>
            </a:r>
            <a:r>
              <a:rPr lang="en-US" sz="1800" dirty="0"/>
              <a:t>http://</a:t>
            </a:r>
            <a:r>
              <a:rPr lang="en-US" sz="1800" dirty="0" smtClean="0"/>
              <a:t>media.polito.it/downloads/jeg/ </a:t>
            </a:r>
          </a:p>
          <a:p>
            <a:endParaRPr lang="en-US" sz="1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Enrico Masala</a:t>
            </a:r>
            <a:endParaRPr lang="de-DE" alt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9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625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17781</TotalTime>
  <Words>585</Words>
  <Application>Microsoft Office PowerPoint</Application>
  <PresentationFormat>Presentazione su schermo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Kante</vt:lpstr>
      <vt:lpstr>The large database approach for loss-impaired video sequences </vt:lpstr>
      <vt:lpstr>Context and Aim</vt:lpstr>
      <vt:lpstr>Current Main Idea</vt:lpstr>
      <vt:lpstr>Current Main Idea</vt:lpstr>
      <vt:lpstr>Issues with “Small” Disagreement</vt:lpstr>
      <vt:lpstr>Loss-Impaired Video Sequences</vt:lpstr>
      <vt:lpstr>Status</vt:lpstr>
      <vt:lpstr>Results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tablet</dc:creator>
  <cp:lastModifiedBy>E</cp:lastModifiedBy>
  <cp:revision>690</cp:revision>
  <dcterms:created xsi:type="dcterms:W3CDTF">2010-01-07T18:35:53Z</dcterms:created>
  <dcterms:modified xsi:type="dcterms:W3CDTF">2016-02-29T17:38:46Z</dcterms:modified>
</cp:coreProperties>
</file>