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6" r:id="rId2"/>
    <p:sldId id="284" r:id="rId3"/>
    <p:sldId id="285" r:id="rId4"/>
    <p:sldId id="279" r:id="rId5"/>
    <p:sldId id="280" r:id="rId6"/>
    <p:sldId id="283" r:id="rId7"/>
    <p:sldId id="259" r:id="rId8"/>
    <p:sldId id="260" r:id="rId9"/>
    <p:sldId id="28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82" r:id="rId20"/>
    <p:sldId id="276" r:id="rId21"/>
    <p:sldId id="277" r:id="rId22"/>
    <p:sldId id="278" r:id="rId23"/>
  </p:sldIdLst>
  <p:sldSz cx="9144000" cy="6858000" type="screen4x3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94949"/>
    <a:srgbClr val="164A7C"/>
    <a:srgbClr val="4B96DF"/>
    <a:srgbClr val="FDB812"/>
    <a:srgbClr val="83B7E9"/>
    <a:srgbClr val="93C0EC"/>
    <a:srgbClr val="267F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3" autoAdjust="0"/>
    <p:restoredTop sz="80892" autoAdjust="0"/>
  </p:normalViewPr>
  <p:slideViewPr>
    <p:cSldViewPr snapToGrid="0" snapToObjects="1">
      <p:cViewPr varScale="1">
        <p:scale>
          <a:sx n="61" d="100"/>
          <a:sy n="61" d="100"/>
        </p:scale>
        <p:origin x="86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006" cy="512081"/>
          </a:xfrm>
          <a:prstGeom prst="rect">
            <a:avLst/>
          </a:prstGeom>
        </p:spPr>
        <p:txBody>
          <a:bodyPr vert="horz" lIns="97192" tIns="48596" rIns="97192" bIns="48596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0687" y="0"/>
            <a:ext cx="3077006" cy="512081"/>
          </a:xfrm>
          <a:prstGeom prst="rect">
            <a:avLst/>
          </a:prstGeom>
        </p:spPr>
        <p:txBody>
          <a:bodyPr vert="horz" lIns="97192" tIns="48596" rIns="97192" bIns="48596" rtlCol="0"/>
          <a:lstStyle>
            <a:lvl1pPr algn="r">
              <a:defRPr sz="1300"/>
            </a:lvl1pPr>
          </a:lstStyle>
          <a:p>
            <a:fld id="{A8348B32-EB10-4DC9-A291-E674228A3412}" type="datetimeFigureOut">
              <a:rPr lang="en-US" smtClean="0"/>
              <a:pPr/>
              <a:t>3/3/2016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0785"/>
            <a:ext cx="3077006" cy="512081"/>
          </a:xfrm>
          <a:prstGeom prst="rect">
            <a:avLst/>
          </a:prstGeom>
        </p:spPr>
        <p:txBody>
          <a:bodyPr vert="horz" lIns="97192" tIns="48596" rIns="97192" bIns="48596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0687" y="9720785"/>
            <a:ext cx="3077006" cy="512081"/>
          </a:xfrm>
          <a:prstGeom prst="rect">
            <a:avLst/>
          </a:prstGeom>
        </p:spPr>
        <p:txBody>
          <a:bodyPr vert="horz" lIns="97192" tIns="48596" rIns="97192" bIns="48596" rtlCol="0" anchor="b"/>
          <a:lstStyle>
            <a:lvl1pPr algn="r">
              <a:defRPr sz="1300"/>
            </a:lvl1pPr>
          </a:lstStyle>
          <a:p>
            <a:fld id="{6F51B953-92AF-4F68-91F0-D00B7D36FE7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926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8" tIns="49519" rIns="99038" bIns="49519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GB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8" tIns="49519" rIns="99038" bIns="49519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GB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8" tIns="49519" rIns="99038" bIns="495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8" tIns="49519" rIns="99038" bIns="49519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GB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38" tIns="49519" rIns="99038" bIns="49519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803B9F6B-1502-4BFF-8E34-9875FD68189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5187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</a:t>
            </a:r>
            <a:r>
              <a:rPr lang="en-US" baseline="0" dirty="0" smtClean="0"/>
              <a:t> to Netflix (</a:t>
            </a:r>
            <a:r>
              <a:rPr lang="en-US" baseline="0" dirty="0" err="1" smtClean="0"/>
              <a:t>Ioannis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Katsavounidis</a:t>
            </a:r>
            <a:r>
              <a:rPr lang="en-US" baseline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3B9F6B-1502-4BFF-8E34-9875FD681891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755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88344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r>
              <a:rPr lang="nl-NL" smtClean="0"/>
              <a:t>Klik om de ondertitelstijl van het model te bewerken</a:t>
            </a:r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85800" y="1531938"/>
            <a:ext cx="7772400" cy="1470025"/>
          </a:xfrm>
        </p:spPr>
        <p:txBody>
          <a:bodyPr/>
          <a:lstStyle>
            <a:lvl1pPr algn="ctr"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pic>
        <p:nvPicPr>
          <p:cNvPr id="14" name="Picture 41" descr="logobal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575"/>
            <a:ext cx="9144000" cy="585788"/>
          </a:xfrm>
          <a:prstGeom prst="rect">
            <a:avLst/>
          </a:prstGeom>
          <a:noFill/>
        </p:spPr>
      </p:pic>
      <p:cxnSp>
        <p:nvCxnSpPr>
          <p:cNvPr id="16" name="Straight Connector 15"/>
          <p:cNvCxnSpPr/>
          <p:nvPr userDrawn="1"/>
        </p:nvCxnSpPr>
        <p:spPr>
          <a:xfrm>
            <a:off x="535753" y="6286520"/>
            <a:ext cx="8072494" cy="158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40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5825" y="125413"/>
            <a:ext cx="6905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 Box 42"/>
          <p:cNvSpPr txBox="1">
            <a:spLocks noChangeArrowheads="1"/>
          </p:cNvSpPr>
          <p:nvPr userDrawn="1"/>
        </p:nvSpPr>
        <p:spPr bwMode="auto">
          <a:xfrm>
            <a:off x="6596184" y="171329"/>
            <a:ext cx="1799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/>
            <a:r>
              <a:rPr lang="en-GB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Data Science Lab</a:t>
            </a:r>
            <a:endParaRPr lang="en-GB" b="1" i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pic>
        <p:nvPicPr>
          <p:cNvPr id="10" name="Picture 20" descr="iMinds_logo_RGB_we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66" y="6172233"/>
            <a:ext cx="1920875" cy="75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7488" y="533400"/>
            <a:ext cx="2036762" cy="56610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5957888" cy="56610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nl-NL" smtClean="0"/>
              <a:t>Klik om de stijl te bewerken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295400"/>
            <a:ext cx="3983037" cy="4899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3750" y="1295400"/>
            <a:ext cx="3983038" cy="4899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393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" name="Picture 41" descr="logobalk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55575"/>
            <a:ext cx="9144000" cy="585788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2763" y="1295400"/>
            <a:ext cx="8118475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GB" dirty="0" smtClean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8572528" y="6438149"/>
            <a:ext cx="6584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fld id="{13551268-EA87-42D7-9E4D-7D1DB672A745}" type="slidenum">
              <a:rPr lang="en-GB" sz="1200" smtClean="0">
                <a:latin typeface="Calibri" pitchFamily="34" charset="0"/>
              </a:rPr>
              <a:pPr/>
              <a:t>‹#›</a:t>
            </a:fld>
            <a:endParaRPr lang="en-GB" sz="1200" dirty="0">
              <a:latin typeface="Calibri" pitchFamily="34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8475" y="533400"/>
            <a:ext cx="814705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</a:t>
            </a:r>
          </a:p>
        </p:txBody>
      </p:sp>
      <p:pic>
        <p:nvPicPr>
          <p:cNvPr id="1064" name="Picture 4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85825" y="125413"/>
            <a:ext cx="6905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66" name="Text Box 42"/>
          <p:cNvSpPr txBox="1">
            <a:spLocks noChangeArrowheads="1"/>
          </p:cNvSpPr>
          <p:nvPr/>
        </p:nvSpPr>
        <p:spPr bwMode="auto">
          <a:xfrm>
            <a:off x="6596184" y="171329"/>
            <a:ext cx="1799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/>
            <a:r>
              <a:rPr lang="en-GB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Data Science Lab</a:t>
            </a:r>
            <a:endParaRPr lang="en-GB" b="1" i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35753" y="6286520"/>
            <a:ext cx="8072494" cy="158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0" descr="iMinds_logo_RGB_web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66" y="6172233"/>
            <a:ext cx="1920875" cy="75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2" r:id="rId2"/>
    <p:sldLayoutId id="2147483663" r:id="rId3"/>
    <p:sldLayoutId id="2147483664" r:id="rId4"/>
    <p:sldLayoutId id="2147483665" r:id="rId5"/>
    <p:sldLayoutId id="2147483674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media.polito.it/je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ftp://ftp.ivc.polytech.univ-nantes.fr/" TargetMode="External"/><Relationship Id="rId2" Type="http://schemas.openxmlformats.org/officeDocument/2006/relationships/hyperlink" Target="http://vqegjeg.intec.ugent.be/wiki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ts.bldrdoc.gov/vqeg/email-reflectors.aspx" TargetMode="External"/><Relationship Id="rId2" Type="http://schemas.openxmlformats.org/officeDocument/2006/relationships/hyperlink" Target="http://vqegjeg.intec.ugent.be/wiki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vqegjeg.intec.ugent.be/wiki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jpeg"/><Relationship Id="rId39" Type="http://schemas.openxmlformats.org/officeDocument/2006/relationships/image" Target="../media/image41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jpe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41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jpe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36" Type="http://schemas.openxmlformats.org/officeDocument/2006/relationships/image" Target="../media/image38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Relationship Id="rId43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smtClean="0"/>
              <a:t>Marcus </a:t>
            </a:r>
            <a:r>
              <a:rPr lang="nl-BE" dirty="0" err="1" smtClean="0"/>
              <a:t>Barkowsky</a:t>
            </a:r>
            <a:r>
              <a:rPr lang="nl-BE" dirty="0"/>
              <a:t/>
            </a:r>
            <a:br>
              <a:rPr lang="nl-BE" dirty="0"/>
            </a:br>
            <a:r>
              <a:rPr lang="nl-BE" dirty="0" err="1" smtClean="0"/>
              <a:t>Lucjan</a:t>
            </a:r>
            <a:r>
              <a:rPr lang="nl-BE" dirty="0"/>
              <a:t> </a:t>
            </a:r>
            <a:r>
              <a:rPr lang="nl-BE" dirty="0" err="1" smtClean="0"/>
              <a:t>Janowski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Glenn Van Wallendael</a:t>
            </a:r>
            <a:endParaRPr lang="nl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VQEG </a:t>
            </a:r>
            <a:br>
              <a:rPr lang="en-US" dirty="0" smtClean="0"/>
            </a:br>
            <a:r>
              <a:rPr lang="en-US" dirty="0" smtClean="0"/>
              <a:t>JEG-Hybrid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1042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Coding: H.264</a:t>
            </a:r>
            <a:r>
              <a:rPr lang="en-US" dirty="0"/>
              <a:t>, </a:t>
            </a:r>
            <a:r>
              <a:rPr lang="en-US" dirty="0" smtClean="0"/>
              <a:t>HEVC</a:t>
            </a:r>
          </a:p>
          <a:p>
            <a:r>
              <a:rPr lang="en-US" sz="2000" dirty="0"/>
              <a:t>12.960 AVC encoded </a:t>
            </a:r>
            <a:r>
              <a:rPr lang="en-US" sz="2000" dirty="0" smtClean="0"/>
              <a:t>HD video </a:t>
            </a:r>
            <a:r>
              <a:rPr lang="en-US" sz="2000" dirty="0"/>
              <a:t>sequences </a:t>
            </a:r>
            <a:r>
              <a:rPr lang="en-US" sz="2000" dirty="0" smtClean="0"/>
              <a:t>database (10 SRC)</a:t>
            </a:r>
            <a:endParaRPr lang="en-US" sz="2000" dirty="0"/>
          </a:p>
          <a:p>
            <a:pPr lvl="1"/>
            <a:r>
              <a:rPr lang="en-US" sz="2000" dirty="0"/>
              <a:t>Objective scores for each sequence: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SSIM</a:t>
            </a:r>
            <a:r>
              <a:rPr lang="en-US" sz="2000" dirty="0"/>
              <a:t>, PSNR, VQM, PVQM, </a:t>
            </a:r>
            <a:r>
              <a:rPr lang="en-US" sz="2000" b="1" dirty="0" smtClean="0"/>
              <a:t>P.1201.2</a:t>
            </a:r>
          </a:p>
          <a:p>
            <a:endParaRPr lang="en-US" sz="2000" dirty="0" smtClean="0"/>
          </a:p>
          <a:p>
            <a:r>
              <a:rPr lang="en-US" sz="2000" dirty="0" smtClean="0"/>
              <a:t>59.520 </a:t>
            </a:r>
            <a:r>
              <a:rPr lang="en-US" sz="2000" dirty="0"/>
              <a:t>HEVC encoded </a:t>
            </a:r>
            <a:r>
              <a:rPr lang="en-US" sz="2000" dirty="0" smtClean="0"/>
              <a:t>HD video </a:t>
            </a:r>
            <a:r>
              <a:rPr lang="en-US" sz="2000" dirty="0"/>
              <a:t>sequences </a:t>
            </a:r>
            <a:r>
              <a:rPr lang="en-US" sz="2000" dirty="0" smtClean="0"/>
              <a:t>database (10 SRC)</a:t>
            </a:r>
            <a:endParaRPr lang="en-US" sz="2000" dirty="0"/>
          </a:p>
          <a:p>
            <a:pPr lvl="1"/>
            <a:r>
              <a:rPr lang="en-US" sz="2000" dirty="0"/>
              <a:t>Objective scores for each </a:t>
            </a:r>
            <a:r>
              <a:rPr lang="en-US" sz="2000" dirty="0" smtClean="0"/>
              <a:t>sequence: </a:t>
            </a:r>
            <a:br>
              <a:rPr lang="en-US" sz="2000" dirty="0" smtClean="0"/>
            </a:br>
            <a:r>
              <a:rPr lang="en-US" sz="2000" dirty="0" smtClean="0"/>
              <a:t>SSIM</a:t>
            </a:r>
            <a:r>
              <a:rPr lang="en-US" sz="2000" dirty="0"/>
              <a:t>, PSNR, VQM, PVQM</a:t>
            </a:r>
          </a:p>
          <a:p>
            <a:endParaRPr lang="en-US" sz="2000" dirty="0" smtClean="0"/>
          </a:p>
          <a:p>
            <a:r>
              <a:rPr lang="en-US" sz="2000" dirty="0" smtClean="0"/>
              <a:t>40.000 HEVC </a:t>
            </a:r>
            <a:r>
              <a:rPr lang="en-US" sz="2000" dirty="0"/>
              <a:t>encoded </a:t>
            </a:r>
            <a:r>
              <a:rPr lang="en-US" sz="2000" dirty="0" smtClean="0"/>
              <a:t>4K video </a:t>
            </a:r>
            <a:r>
              <a:rPr lang="en-US" sz="2000" dirty="0"/>
              <a:t>sequences </a:t>
            </a:r>
            <a:r>
              <a:rPr lang="en-US" sz="2000" dirty="0" smtClean="0"/>
              <a:t>database (31 SRC)</a:t>
            </a:r>
          </a:p>
          <a:p>
            <a:endParaRPr lang="en-US" sz="2000" dirty="0" smtClean="0"/>
          </a:p>
          <a:p>
            <a:r>
              <a:rPr lang="en-US" sz="2000" dirty="0" smtClean="0"/>
              <a:t>MySQL </a:t>
            </a:r>
            <a:r>
              <a:rPr lang="en-US" sz="2000" dirty="0"/>
              <a:t>database </a:t>
            </a:r>
            <a:r>
              <a:rPr lang="en-US" sz="2000" dirty="0" smtClean="0"/>
              <a:t>creation for efficient access of the annotations, HRCs, and SRCs</a:t>
            </a:r>
            <a:br>
              <a:rPr lang="en-US" sz="2000" dirty="0" smtClean="0"/>
            </a:br>
            <a:r>
              <a:rPr lang="en-US" sz="2000" dirty="0" smtClean="0"/>
              <a:t>(main contributor Marcus </a:t>
            </a:r>
            <a:r>
              <a:rPr lang="en-US" sz="2000" dirty="0" err="1" smtClean="0"/>
              <a:t>Barkowsky</a:t>
            </a:r>
            <a:r>
              <a:rPr lang="en-US" sz="2000" dirty="0" smtClean="0"/>
              <a:t>)</a:t>
            </a:r>
            <a:endParaRPr lang="en-US" sz="2000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Databases </a:t>
            </a:r>
            <a:r>
              <a:rPr lang="en-US" dirty="0" smtClean="0"/>
              <a:t>and annotation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79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Robust </a:t>
            </a:r>
            <a:r>
              <a:rPr lang="en-US" dirty="0"/>
              <a:t>reference </a:t>
            </a:r>
            <a:r>
              <a:rPr lang="en-US" dirty="0" smtClean="0"/>
              <a:t>decoder </a:t>
            </a:r>
            <a:r>
              <a:rPr lang="en-US" dirty="0"/>
              <a:t>(Enrico Masala</a:t>
            </a:r>
            <a:r>
              <a:rPr lang="en-US" dirty="0" smtClean="0"/>
              <a:t>)</a:t>
            </a:r>
          </a:p>
          <a:p>
            <a:r>
              <a:rPr lang="en-US" dirty="0" smtClean="0"/>
              <a:t>Advantage: this </a:t>
            </a:r>
            <a:r>
              <a:rPr lang="en-US" dirty="0"/>
              <a:t>decoder, by construction, does not cause </a:t>
            </a:r>
            <a:r>
              <a:rPr lang="en-US" dirty="0" smtClean="0"/>
              <a:t>temporal misalignment </a:t>
            </a:r>
            <a:r>
              <a:rPr lang="en-US" dirty="0"/>
              <a:t>between the processed video sequence (</a:t>
            </a:r>
            <a:r>
              <a:rPr lang="en-US" dirty="0" smtClean="0"/>
              <a:t>PVS) and </a:t>
            </a:r>
            <a:r>
              <a:rPr lang="en-US" dirty="0"/>
              <a:t>the original one (SRC</a:t>
            </a:r>
            <a:r>
              <a:rPr lang="en-US" dirty="0" smtClean="0"/>
              <a:t>).</a:t>
            </a:r>
          </a:p>
          <a:p>
            <a:r>
              <a:rPr lang="en-US" dirty="0" smtClean="0"/>
              <a:t>The decoder gets the original video stream and loss information. Pixels are slice copy concealed, motion information is never lost (not realistic, but robust).</a:t>
            </a:r>
          </a:p>
          <a:p>
            <a:pPr marL="0" indent="0">
              <a:buNone/>
            </a:pPr>
            <a:r>
              <a:rPr lang="en-US" dirty="0" smtClean="0"/>
              <a:t>	(results: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media.polito.it/jeg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HEVC processing tool chain (open source) (Marie-</a:t>
            </a:r>
            <a:r>
              <a:rPr lang="en-US" dirty="0" err="1"/>
              <a:t>Neige</a:t>
            </a:r>
            <a:r>
              <a:rPr lang="en-US" dirty="0"/>
              <a:t> Garcia</a:t>
            </a:r>
            <a:r>
              <a:rPr lang="en-US" dirty="0" smtClean="0"/>
              <a:t>)</a:t>
            </a:r>
          </a:p>
          <a:p>
            <a:r>
              <a:rPr lang="en-US" dirty="0" smtClean="0"/>
              <a:t>Advantage: realistic simulation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Packet loss simulation for </a:t>
            </a:r>
            <a:r>
              <a:rPr lang="en-US" dirty="0"/>
              <a:t>AVC and HEVC</a:t>
            </a:r>
          </a:p>
        </p:txBody>
      </p:sp>
    </p:spTree>
    <p:extLst>
      <p:ext uri="{BB962C8B-B14F-4D97-AF65-F5344CB8AC3E}">
        <p14:creationId xmlns:p14="http://schemas.microsoft.com/office/powerpoint/2010/main" val="3270377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Development of pixel based indicators</a:t>
            </a:r>
            <a:endParaRPr lang="en-US" dirty="0"/>
          </a:p>
          <a:p>
            <a:pPr lvl="1"/>
            <a:r>
              <a:rPr lang="en-US" dirty="0" smtClean="0"/>
              <a:t>Significant contribution from </a:t>
            </a:r>
            <a:r>
              <a:rPr lang="en-US" dirty="0" err="1" smtClean="0"/>
              <a:t>Mikołaj</a:t>
            </a:r>
            <a:r>
              <a:rPr lang="en-US" dirty="0" smtClean="0"/>
              <a:t> </a:t>
            </a:r>
            <a:r>
              <a:rPr lang="en-US" dirty="0" err="1" smtClean="0"/>
              <a:t>Leszczuk</a:t>
            </a:r>
            <a:r>
              <a:rPr lang="en-US" dirty="0" smtClean="0"/>
              <a:t> and the MOAVI group</a:t>
            </a:r>
            <a:endParaRPr lang="en-US" sz="2000" dirty="0"/>
          </a:p>
          <a:p>
            <a:pPr marL="0" indent="0">
              <a:buNone/>
            </a:pPr>
            <a:r>
              <a:rPr lang="en-US" sz="2000" dirty="0" err="1" smtClean="0"/>
              <a:t>Blockiness</a:t>
            </a:r>
            <a:r>
              <a:rPr lang="en-US" sz="2000" dirty="0" smtClean="0"/>
              <a:t>, Blur, Exposure </a:t>
            </a:r>
            <a:r>
              <a:rPr lang="en-US" sz="2000" dirty="0"/>
              <a:t>time </a:t>
            </a:r>
            <a:r>
              <a:rPr lang="en-US" sz="2000" dirty="0" smtClean="0"/>
              <a:t>distortion, Interlace, Noise, Framing, Spatial activity, Temporal activity, Flickering, Blackout, </a:t>
            </a:r>
            <a:r>
              <a:rPr lang="en-US" sz="2000" dirty="0" err="1" smtClean="0"/>
              <a:t>Pillarboxing</a:t>
            </a:r>
            <a:r>
              <a:rPr lang="en-US" sz="2000" dirty="0" smtClean="0"/>
              <a:t>, Letterboxing, Brightness, Contrast, Slicing, Block loss</a:t>
            </a:r>
          </a:p>
          <a:p>
            <a:pPr marL="0" lvl="1" indent="0">
              <a:buNone/>
            </a:pPr>
            <a:endParaRPr lang="en-US" dirty="0" smtClean="0"/>
          </a:p>
          <a:p>
            <a:pPr lvl="1"/>
            <a:r>
              <a:rPr lang="en-US" dirty="0"/>
              <a:t>Significant contribution from Ahmed </a:t>
            </a:r>
            <a:r>
              <a:rPr lang="en-US" dirty="0" smtClean="0"/>
              <a:t>Aldahdooh on content characterization </a:t>
            </a:r>
          </a:p>
          <a:p>
            <a:pPr marL="0" indent="0">
              <a:buNone/>
            </a:pPr>
            <a:r>
              <a:rPr lang="en-US" sz="2000" dirty="0"/>
              <a:t>Spatial </a:t>
            </a:r>
            <a:r>
              <a:rPr lang="en-US" sz="2000" dirty="0" smtClean="0"/>
              <a:t>information</a:t>
            </a:r>
            <a:r>
              <a:rPr lang="en-US" sz="2000" dirty="0"/>
              <a:t>, </a:t>
            </a:r>
            <a:r>
              <a:rPr lang="en-US" sz="2000" dirty="0" smtClean="0"/>
              <a:t>Chrominance Information, Contrast information, Spatial    </a:t>
            </a:r>
            <a:r>
              <a:rPr lang="en-US" sz="2000" dirty="0"/>
              <a:t>perceptual </a:t>
            </a:r>
            <a:r>
              <a:rPr lang="en-US" sz="2000" dirty="0" smtClean="0"/>
              <a:t>information, Colorfulness, Gray-Level </a:t>
            </a:r>
            <a:r>
              <a:rPr lang="en-US" sz="2000" dirty="0"/>
              <a:t>Co- occurrence Matrix (GLCM</a:t>
            </a:r>
            <a:r>
              <a:rPr lang="en-US" sz="2000" dirty="0" smtClean="0"/>
              <a:t>), Normalized </a:t>
            </a:r>
            <a:r>
              <a:rPr lang="en-US" sz="2000" dirty="0"/>
              <a:t>cross </a:t>
            </a:r>
            <a:r>
              <a:rPr lang="en-US" sz="2000" dirty="0" smtClean="0"/>
              <a:t>correlation, DCT </a:t>
            </a:r>
            <a:r>
              <a:rPr lang="en-US" sz="2000" dirty="0"/>
              <a:t>based </a:t>
            </a:r>
            <a:r>
              <a:rPr lang="en-US" sz="2000" dirty="0" smtClean="0"/>
              <a:t>features, </a:t>
            </a:r>
            <a:r>
              <a:rPr lang="en-US" sz="2000" dirty="0" err="1" smtClean="0"/>
              <a:t>Laplacian</a:t>
            </a:r>
            <a:r>
              <a:rPr lang="en-US" sz="2000" dirty="0" smtClean="0"/>
              <a:t> </a:t>
            </a:r>
            <a:r>
              <a:rPr lang="en-US" sz="2000" dirty="0"/>
              <a:t>based</a:t>
            </a:r>
          </a:p>
          <a:p>
            <a:pPr marL="0" indent="0">
              <a:buNone/>
            </a:pPr>
            <a:r>
              <a:rPr lang="en-US" sz="2000" dirty="0" smtClean="0"/>
              <a:t>Features, Temporal  information, MPEG-7 Motion Activity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 indicators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170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Development of </a:t>
            </a:r>
            <a:r>
              <a:rPr lang="en-US" dirty="0" err="1" smtClean="0"/>
              <a:t>bitstream</a:t>
            </a:r>
            <a:r>
              <a:rPr lang="en-US" dirty="0" smtClean="0"/>
              <a:t> based indicators </a:t>
            </a:r>
          </a:p>
          <a:p>
            <a:pPr marL="742950" lvl="2" indent="-342900"/>
            <a:r>
              <a:rPr lang="en-US" sz="2400" dirty="0"/>
              <a:t>Significant contribution from Muhammad </a:t>
            </a:r>
            <a:r>
              <a:rPr lang="en-US" sz="2400" dirty="0" err="1" smtClean="0"/>
              <a:t>Shahid</a:t>
            </a:r>
            <a:endParaRPr lang="en-US" sz="2400" dirty="0" smtClean="0"/>
          </a:p>
          <a:p>
            <a:pPr marL="0" lvl="1" indent="0">
              <a:buNone/>
            </a:pPr>
            <a:r>
              <a:rPr lang="en-US" sz="1600" dirty="0"/>
              <a:t>1 </a:t>
            </a:r>
            <a:r>
              <a:rPr lang="en-US" sz="1600" dirty="0" err="1"/>
              <a:t>number_of_Cus</a:t>
            </a:r>
            <a:r>
              <a:rPr lang="en-US" sz="1600" dirty="0"/>
              <a:t> The number of CUs a slice is divided into</a:t>
            </a:r>
          </a:p>
          <a:p>
            <a:pPr marL="0" lvl="1" indent="0">
              <a:buNone/>
            </a:pPr>
            <a:r>
              <a:rPr lang="en-US" sz="1600" dirty="0"/>
              <a:t>2 INTRA[%] Percentage of blocks coded as INTRA in a slice</a:t>
            </a:r>
          </a:p>
          <a:p>
            <a:pPr marL="0" lvl="1" indent="0">
              <a:buNone/>
            </a:pPr>
            <a:r>
              <a:rPr lang="en-US" sz="1600" dirty="0" smtClean="0"/>
              <a:t>25 </a:t>
            </a:r>
            <a:r>
              <a:rPr lang="en-US" sz="1600" dirty="0" err="1"/>
              <a:t>AvgMVy</a:t>
            </a:r>
            <a:r>
              <a:rPr lang="en-US" sz="1600" dirty="0"/>
              <a:t> Average value of MV in direction y in a </a:t>
            </a:r>
            <a:r>
              <a:rPr lang="en-US" sz="1600" dirty="0" smtClean="0"/>
              <a:t>slice</a:t>
            </a:r>
          </a:p>
          <a:p>
            <a:pPr marL="0" lvl="1" indent="0">
              <a:buNone/>
            </a:pPr>
            <a:r>
              <a:rPr lang="en-US" sz="1600" dirty="0" smtClean="0"/>
              <a:t>30 </a:t>
            </a:r>
            <a:r>
              <a:rPr lang="en-US" sz="1600" dirty="0" err="1"/>
              <a:t>AvgQP</a:t>
            </a:r>
            <a:r>
              <a:rPr lang="en-US" sz="1600" dirty="0"/>
              <a:t> Average value of QP in a slice</a:t>
            </a:r>
          </a:p>
          <a:p>
            <a:pPr marL="0" lvl="1" indent="0">
              <a:buNone/>
            </a:pPr>
            <a:r>
              <a:rPr lang="en-US" sz="1600" dirty="0" smtClean="0"/>
              <a:t>…</a:t>
            </a:r>
          </a:p>
          <a:p>
            <a:pPr marL="742950" lvl="2" indent="-342900"/>
            <a:r>
              <a:rPr lang="en-US" sz="2400" dirty="0"/>
              <a:t>Significant</a:t>
            </a:r>
            <a:r>
              <a:rPr lang="en-US" dirty="0"/>
              <a:t> </a:t>
            </a:r>
            <a:r>
              <a:rPr lang="en-US" sz="2400" dirty="0"/>
              <a:t>contribution from </a:t>
            </a:r>
            <a:r>
              <a:rPr lang="en-US" sz="2400" dirty="0" smtClean="0"/>
              <a:t>Marie-Neige Garcia</a:t>
            </a:r>
            <a:endParaRPr lang="en-US" sz="2400" dirty="0"/>
          </a:p>
          <a:p>
            <a:pPr marL="0" lvl="1" indent="0">
              <a:buNone/>
            </a:pPr>
            <a:r>
              <a:rPr lang="en-US" sz="1600" smtClean="0"/>
              <a:t>AvgQP, AvgMVy, AvgMVx, …</a:t>
            </a:r>
            <a:endParaRPr lang="en-US" sz="16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 indicators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090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Statistical analysis of objective Full-Reference measures towards understanding which data needs to be subjectively </a:t>
            </a:r>
            <a:r>
              <a:rPr lang="en-US" dirty="0" smtClean="0"/>
              <a:t>evaluated</a:t>
            </a:r>
          </a:p>
          <a:p>
            <a:endParaRPr lang="en-US" dirty="0"/>
          </a:p>
          <a:p>
            <a:r>
              <a:rPr lang="en-US" dirty="0" smtClean="0"/>
              <a:t>Initial analysis of the data performed:</a:t>
            </a:r>
          </a:p>
          <a:p>
            <a:r>
              <a:rPr lang="en-US" sz="1800" dirty="0" err="1"/>
              <a:t>Mikolaj</a:t>
            </a:r>
            <a:r>
              <a:rPr lang="en-US" sz="1800" dirty="0"/>
              <a:t> </a:t>
            </a:r>
            <a:r>
              <a:rPr lang="en-US" sz="1800" dirty="0" err="1"/>
              <a:t>Leszczuk</a:t>
            </a:r>
            <a:r>
              <a:rPr lang="en-US" sz="1800" dirty="0"/>
              <a:t>; </a:t>
            </a:r>
            <a:r>
              <a:rPr lang="en-US" sz="1800" dirty="0" err="1"/>
              <a:t>Lucjan</a:t>
            </a:r>
            <a:r>
              <a:rPr lang="en-US" sz="1800" dirty="0"/>
              <a:t> </a:t>
            </a:r>
            <a:r>
              <a:rPr lang="en-US" sz="1800" dirty="0" err="1"/>
              <a:t>Janowski</a:t>
            </a:r>
            <a:r>
              <a:rPr lang="en-US" sz="1800" dirty="0"/>
              <a:t>; Marcus </a:t>
            </a:r>
            <a:r>
              <a:rPr lang="en-US" sz="1800" dirty="0" err="1" smtClean="0"/>
              <a:t>Barkowsky</a:t>
            </a:r>
            <a:r>
              <a:rPr lang="en-US" sz="1800" dirty="0" smtClean="0"/>
              <a:t>. Freely </a:t>
            </a:r>
            <a:r>
              <a:rPr lang="en-US" sz="1800" dirty="0"/>
              <a:t>Available Large-scale Video Quality Assessment Database in Full-HD Resolution </a:t>
            </a:r>
            <a:r>
              <a:rPr lang="en-US" sz="1800" dirty="0" smtClean="0"/>
              <a:t>with </a:t>
            </a:r>
            <a:r>
              <a:rPr lang="en-US" sz="1800" b="1" dirty="0" smtClean="0"/>
              <a:t>H.264</a:t>
            </a:r>
            <a:r>
              <a:rPr lang="en-US" sz="1800" dirty="0" smtClean="0"/>
              <a:t> Coding</a:t>
            </a:r>
            <a:r>
              <a:rPr lang="en-US" sz="1800" dirty="0"/>
              <a:t>, </a:t>
            </a:r>
            <a:r>
              <a:rPr lang="en-US" sz="1800" dirty="0" err="1"/>
              <a:t>Globecom</a:t>
            </a:r>
            <a:r>
              <a:rPr lang="en-US" sz="1800" dirty="0"/>
              <a:t> 2013</a:t>
            </a:r>
            <a:endParaRPr lang="en-US" sz="1800" dirty="0" smtClean="0"/>
          </a:p>
          <a:p>
            <a:r>
              <a:rPr lang="en-US" sz="1800" dirty="0" err="1" smtClean="0"/>
              <a:t>Barkowsky</a:t>
            </a:r>
            <a:r>
              <a:rPr lang="en-US" sz="1800" dirty="0"/>
              <a:t>, M., Masala, E., Van Wallendael, G., </a:t>
            </a:r>
            <a:r>
              <a:rPr lang="en-US" sz="1800" dirty="0" err="1"/>
              <a:t>Brunnstrom</a:t>
            </a:r>
            <a:r>
              <a:rPr lang="en-US" sz="1800" dirty="0"/>
              <a:t>, K., </a:t>
            </a:r>
            <a:r>
              <a:rPr lang="en-US" sz="1800" dirty="0" err="1" smtClean="0"/>
              <a:t>Staelens</a:t>
            </a:r>
            <a:r>
              <a:rPr lang="en-US" sz="1800" dirty="0" smtClean="0"/>
              <a:t>, N</a:t>
            </a:r>
            <a:r>
              <a:rPr lang="en-US" sz="1800" dirty="0"/>
              <a:t>., &amp; Le </a:t>
            </a:r>
            <a:r>
              <a:rPr lang="en-US" sz="1800" dirty="0" err="1"/>
              <a:t>Callet</a:t>
            </a:r>
            <a:r>
              <a:rPr lang="en-US" sz="1800" dirty="0"/>
              <a:t>, P. (2015). Objective Video Quality Assessment — </a:t>
            </a:r>
            <a:r>
              <a:rPr lang="en-US" sz="1800" dirty="0" smtClean="0"/>
              <a:t>Towards Large </a:t>
            </a:r>
            <a:r>
              <a:rPr lang="en-US" sz="1800" dirty="0"/>
              <a:t>Scale Video Database Enhanced Model Development. </a:t>
            </a:r>
            <a:r>
              <a:rPr lang="en-US" sz="1800" dirty="0" smtClean="0"/>
              <a:t>IEICE Transactions </a:t>
            </a:r>
            <a:r>
              <a:rPr lang="en-US" sz="1800" dirty="0"/>
              <a:t>on Communications, E-98b(1), 2–11</a:t>
            </a:r>
            <a:r>
              <a:rPr lang="en-US" sz="1800" dirty="0" smtClean="0"/>
              <a:t>.</a:t>
            </a:r>
          </a:p>
          <a:p>
            <a:r>
              <a:rPr lang="en-US" sz="1800" dirty="0" smtClean="0"/>
              <a:t>Van </a:t>
            </a:r>
            <a:r>
              <a:rPr lang="en-US" sz="1800" dirty="0"/>
              <a:t>Wallendael, G., </a:t>
            </a:r>
            <a:r>
              <a:rPr lang="en-US" sz="1800" dirty="0" err="1"/>
              <a:t>Staelens</a:t>
            </a:r>
            <a:r>
              <a:rPr lang="en-US" sz="1800" dirty="0"/>
              <a:t>, N., Masala, E., &amp; </a:t>
            </a:r>
            <a:r>
              <a:rPr lang="en-US" sz="1800" dirty="0" err="1"/>
              <a:t>Barkowsky</a:t>
            </a:r>
            <a:r>
              <a:rPr lang="en-US" sz="1800" dirty="0"/>
              <a:t>, M. (2015). </a:t>
            </a:r>
            <a:r>
              <a:rPr lang="en-US" sz="1800" dirty="0" err="1"/>
              <a:t>FullHD</a:t>
            </a:r>
            <a:r>
              <a:rPr lang="en-US" sz="1800" dirty="0"/>
              <a:t> </a:t>
            </a:r>
            <a:r>
              <a:rPr lang="en-US" sz="1800" b="1" dirty="0"/>
              <a:t>HEVC</a:t>
            </a:r>
            <a:r>
              <a:rPr lang="en-US" sz="1800" dirty="0"/>
              <a:t>-Encoded Video Quality Assessment Database. </a:t>
            </a:r>
            <a:r>
              <a:rPr lang="en-US" sz="1800" dirty="0" smtClean="0"/>
              <a:t>Ninth International </a:t>
            </a:r>
            <a:r>
              <a:rPr lang="en-US" sz="1800" dirty="0"/>
              <a:t>Workshop on Video Processing and Quality Metrics (VPQM</a:t>
            </a:r>
            <a:r>
              <a:rPr lang="en-US" sz="1800" dirty="0" smtClean="0"/>
              <a:t>)</a:t>
            </a:r>
          </a:p>
          <a:p>
            <a:r>
              <a:rPr lang="en-US" sz="1800" dirty="0" smtClean="0"/>
              <a:t>Ahmed Aldahdooh et al. </a:t>
            </a:r>
            <a:r>
              <a:rPr lang="en-US" sz="1800" dirty="0" err="1" smtClean="0"/>
              <a:t>QoMEX</a:t>
            </a:r>
            <a:r>
              <a:rPr lang="en-US" sz="1800" dirty="0" smtClean="0"/>
              <a:t> 2016</a:t>
            </a:r>
          </a:p>
          <a:p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analysis</a:t>
            </a:r>
          </a:p>
        </p:txBody>
      </p:sp>
    </p:spTree>
    <p:extLst>
      <p:ext uri="{BB962C8B-B14F-4D97-AF65-F5344CB8AC3E}">
        <p14:creationId xmlns:p14="http://schemas.microsoft.com/office/powerpoint/2010/main" val="1953836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contribution made by Muhammad Shahid</a:t>
            </a:r>
          </a:p>
          <a:p>
            <a:pPr lvl="1"/>
            <a:r>
              <a:rPr lang="en-US" dirty="0"/>
              <a:t>Artificial Neural Network </a:t>
            </a:r>
            <a:r>
              <a:rPr lang="en-US" dirty="0" smtClean="0"/>
              <a:t>Model</a:t>
            </a:r>
          </a:p>
          <a:p>
            <a:pPr lvl="1"/>
            <a:endParaRPr lang="en-US" dirty="0"/>
          </a:p>
          <a:p>
            <a:r>
              <a:rPr lang="en-US" dirty="0" smtClean="0"/>
              <a:t>Ahmed Aldahdooh</a:t>
            </a:r>
          </a:p>
          <a:p>
            <a:pPr lvl="1"/>
            <a:r>
              <a:rPr lang="en-US" dirty="0" smtClean="0"/>
              <a:t>SVM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Olivier </a:t>
            </a:r>
            <a:r>
              <a:rPr lang="en-US" dirty="0" err="1" smtClean="0"/>
              <a:t>Janssens</a:t>
            </a:r>
            <a:r>
              <a:rPr lang="en-US" dirty="0" smtClean="0"/>
              <a:t> and Glenn Van Wallendael</a:t>
            </a:r>
          </a:p>
          <a:p>
            <a:pPr lvl="1"/>
            <a:r>
              <a:rPr lang="en-US" dirty="0"/>
              <a:t>gradient boosted regression trees (GBRTs) 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Combination algorithms</a:t>
            </a:r>
          </a:p>
        </p:txBody>
      </p:sp>
    </p:spTree>
    <p:extLst>
      <p:ext uri="{BB962C8B-B14F-4D97-AF65-F5344CB8AC3E}">
        <p14:creationId xmlns:p14="http://schemas.microsoft.com/office/powerpoint/2010/main" val="3295884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/>
            <a:r>
              <a:rPr lang="en-US" dirty="0"/>
              <a:t>The intention is that every publication can be rerun easily</a:t>
            </a:r>
          </a:p>
          <a:p>
            <a:pPr lvl="1"/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://vqegjeg.intec.ugent.be/wiki/</a:t>
            </a:r>
            <a:endParaRPr lang="en-US" dirty="0"/>
          </a:p>
          <a:p>
            <a:pPr lvl="1"/>
            <a:r>
              <a:rPr lang="en-US" dirty="0" smtClean="0"/>
              <a:t>Data, scripts, and </a:t>
            </a:r>
            <a:r>
              <a:rPr lang="en-US" dirty="0" err="1" smtClean="0"/>
              <a:t>virtualbox</a:t>
            </a:r>
            <a:r>
              <a:rPr lang="en-US" dirty="0" smtClean="0"/>
              <a:t> integration in order to redo all publications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 err="1" smtClean="0"/>
              <a:t>Virtualbox</a:t>
            </a:r>
            <a:r>
              <a:rPr lang="en-US" dirty="0" smtClean="0"/>
              <a:t> </a:t>
            </a:r>
            <a:r>
              <a:rPr lang="en-US" dirty="0"/>
              <a:t>image is updated weekly at:</a:t>
            </a:r>
          </a:p>
          <a:p>
            <a:pPr lvl="1"/>
            <a:r>
              <a:rPr lang="en-US" u="sng" dirty="0">
                <a:hlinkClick r:id="rId3"/>
              </a:rPr>
              <a:t>ftp</a:t>
            </a:r>
            <a:r>
              <a:rPr lang="en-US" u="sng" dirty="0" smtClean="0">
                <a:hlinkClick r:id="rId3"/>
              </a:rPr>
              <a:t>://ftp.ivc.polytech.univ-nantes.fr/</a:t>
            </a:r>
            <a:endParaRPr lang="en-US" u="sng" dirty="0" smtClean="0"/>
          </a:p>
          <a:p>
            <a:pPr lvl="1"/>
            <a:r>
              <a:rPr lang="en-US" dirty="0" smtClean="0"/>
              <a:t>Accessible through </a:t>
            </a:r>
            <a:r>
              <a:rPr lang="en-US" dirty="0" err="1"/>
              <a:t>TeamViewer</a:t>
            </a:r>
            <a:r>
              <a:rPr lang="en-US" dirty="0"/>
              <a:t> </a:t>
            </a:r>
            <a:r>
              <a:rPr lang="en-US" u="sng" dirty="0" smtClean="0"/>
              <a:t/>
            </a:r>
            <a:br>
              <a:rPr lang="en-US" u="sng" dirty="0" smtClean="0"/>
            </a:br>
            <a:r>
              <a:rPr lang="en-US" dirty="0" smtClean="0"/>
              <a:t>(ask credentials to Marcus </a:t>
            </a:r>
            <a:r>
              <a:rPr lang="en-US" dirty="0" err="1" smtClean="0"/>
              <a:t>Barkowsky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Git</a:t>
            </a:r>
            <a:r>
              <a:rPr lang="en-US" dirty="0" smtClean="0"/>
              <a:t> repository (software versioning environment)</a:t>
            </a:r>
            <a:endParaRPr lang="en-US" dirty="0"/>
          </a:p>
          <a:p>
            <a:r>
              <a:rPr lang="en-US" dirty="0" smtClean="0"/>
              <a:t>Identification of HRCs using a MySQL database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 </a:t>
            </a:r>
            <a:r>
              <a:rPr lang="en-US" dirty="0"/>
              <a:t>of reproducible research</a:t>
            </a:r>
          </a:p>
        </p:txBody>
      </p:sp>
    </p:spTree>
    <p:extLst>
      <p:ext uri="{BB962C8B-B14F-4D97-AF65-F5344CB8AC3E}">
        <p14:creationId xmlns:p14="http://schemas.microsoft.com/office/powerpoint/2010/main" val="1426322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Virtual machine for </a:t>
            </a:r>
            <a:r>
              <a:rPr lang="en-US" sz="2000" dirty="0" err="1" smtClean="0"/>
              <a:t>QoE</a:t>
            </a:r>
            <a:r>
              <a:rPr lang="en-US" sz="2000" dirty="0" smtClean="0"/>
              <a:t> research including:</a:t>
            </a:r>
          </a:p>
          <a:p>
            <a:pPr lvl="1"/>
            <a:r>
              <a:rPr lang="en-US" sz="2000" dirty="0" smtClean="0"/>
              <a:t>Available encoders (HM, x264, x265)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Packet loss simulation:</a:t>
            </a:r>
          </a:p>
          <a:p>
            <a:pPr lvl="2"/>
            <a:r>
              <a:rPr lang="en-US" sz="1600" dirty="0" smtClean="0"/>
              <a:t>Robust reference decoder (AVC and HEVC) (Enrico Masala)</a:t>
            </a:r>
          </a:p>
          <a:p>
            <a:pPr lvl="2"/>
            <a:r>
              <a:rPr lang="en-US" sz="1600" dirty="0" smtClean="0"/>
              <a:t>HEVC processing tool chain (open source) (Marie-</a:t>
            </a:r>
            <a:r>
              <a:rPr lang="en-US" sz="1600" dirty="0" err="1" smtClean="0"/>
              <a:t>Neige</a:t>
            </a:r>
            <a:r>
              <a:rPr lang="en-US" sz="1600" dirty="0" smtClean="0"/>
              <a:t> Garcia)</a:t>
            </a:r>
          </a:p>
          <a:p>
            <a:pPr lvl="2"/>
            <a:endParaRPr lang="en-US" sz="1600" dirty="0" smtClean="0"/>
          </a:p>
          <a:p>
            <a:pPr lvl="1"/>
            <a:r>
              <a:rPr lang="en-US" sz="2000" dirty="0" err="1"/>
              <a:t>Bitstream</a:t>
            </a:r>
            <a:r>
              <a:rPr lang="en-US" sz="2000" dirty="0"/>
              <a:t> to machine readable </a:t>
            </a:r>
            <a:r>
              <a:rPr lang="en-US" sz="2000" dirty="0" smtClean="0"/>
              <a:t>XML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FR metrics/indicators:</a:t>
            </a:r>
          </a:p>
          <a:p>
            <a:pPr lvl="2"/>
            <a:r>
              <a:rPr lang="en-US" sz="1600" dirty="0" smtClean="0"/>
              <a:t>Continuous updates of NR video indicators (MOAVI) </a:t>
            </a:r>
            <a:br>
              <a:rPr lang="en-US" sz="1600" dirty="0" smtClean="0"/>
            </a:br>
            <a:r>
              <a:rPr lang="en-US" sz="1600" dirty="0" smtClean="0"/>
              <a:t>(</a:t>
            </a:r>
            <a:r>
              <a:rPr lang="en-US" sz="1600" dirty="0" err="1" smtClean="0"/>
              <a:t>Mikołaj</a:t>
            </a:r>
            <a:r>
              <a:rPr lang="en-US" sz="1600" dirty="0" smtClean="0"/>
              <a:t> </a:t>
            </a:r>
            <a:r>
              <a:rPr lang="en-US" sz="1600" dirty="0" err="1" smtClean="0"/>
              <a:t>Leszczuk</a:t>
            </a:r>
            <a:r>
              <a:rPr lang="en-US" sz="1600" dirty="0" smtClean="0"/>
              <a:t>, Steve </a:t>
            </a:r>
            <a:r>
              <a:rPr lang="en-US" sz="1600" dirty="0" err="1" smtClean="0"/>
              <a:t>Sciandra</a:t>
            </a:r>
            <a:r>
              <a:rPr lang="en-US" sz="1600" dirty="0" smtClean="0"/>
              <a:t>)</a:t>
            </a:r>
          </a:p>
          <a:p>
            <a:pPr lvl="2"/>
            <a:r>
              <a:rPr lang="en-US" sz="1600" dirty="0" smtClean="0"/>
              <a:t>Python </a:t>
            </a:r>
            <a:r>
              <a:rPr lang="en-US" sz="1600" dirty="0"/>
              <a:t>implementation of </a:t>
            </a:r>
            <a:r>
              <a:rPr lang="en-US" sz="1600" dirty="0" smtClean="0"/>
              <a:t>P.1201.2</a:t>
            </a:r>
            <a:br>
              <a:rPr lang="en-US" sz="1600" dirty="0" smtClean="0"/>
            </a:br>
            <a:r>
              <a:rPr lang="en-US" sz="1600" dirty="0" smtClean="0"/>
              <a:t>(Marie-Neige Garcia)</a:t>
            </a:r>
            <a:endParaRPr lang="en-US" sz="1600" dirty="0"/>
          </a:p>
          <a:p>
            <a:endParaRPr lang="en-US" dirty="0"/>
          </a:p>
          <a:p>
            <a:pPr lvl="1"/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toolset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298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Biweekly meetings will </a:t>
            </a:r>
            <a:r>
              <a:rPr lang="en-US" sz="2000" dirty="0" smtClean="0"/>
              <a:t>continue</a:t>
            </a:r>
          </a:p>
          <a:p>
            <a:endParaRPr lang="en-US" sz="2000" dirty="0"/>
          </a:p>
          <a:p>
            <a:r>
              <a:rPr lang="en-US" sz="2000" dirty="0" smtClean="0"/>
              <a:t>Further </a:t>
            </a:r>
            <a:r>
              <a:rPr lang="en-US" sz="2000" dirty="0"/>
              <a:t>statistics on the large scale database:</a:t>
            </a:r>
          </a:p>
          <a:p>
            <a:pPr lvl="1"/>
            <a:r>
              <a:rPr lang="en-US" sz="2000" dirty="0" smtClean="0"/>
              <a:t>Blind </a:t>
            </a:r>
            <a:r>
              <a:rPr lang="en-US" sz="2000" dirty="0"/>
              <a:t>performance estimation of objective measurements</a:t>
            </a:r>
          </a:p>
          <a:p>
            <a:pPr lvl="1"/>
            <a:r>
              <a:rPr lang="en-US" sz="2000" dirty="0" smtClean="0"/>
              <a:t>Determining </a:t>
            </a:r>
            <a:r>
              <a:rPr lang="en-US" sz="2000" dirty="0"/>
              <a:t>subset for subjective testing</a:t>
            </a:r>
          </a:p>
          <a:p>
            <a:endParaRPr lang="en-US" sz="2000" dirty="0" smtClean="0"/>
          </a:p>
          <a:p>
            <a:r>
              <a:rPr lang="en-US" sz="2000" dirty="0" smtClean="0"/>
              <a:t>Further inclusion </a:t>
            </a:r>
            <a:r>
              <a:rPr lang="en-US" sz="2000" dirty="0"/>
              <a:t>of </a:t>
            </a:r>
            <a:r>
              <a:rPr lang="en-US" sz="2000" dirty="0" smtClean="0"/>
              <a:t>objective algorithms </a:t>
            </a:r>
            <a:r>
              <a:rPr lang="en-US" sz="2000" dirty="0"/>
              <a:t>(ex. MOAVI</a:t>
            </a:r>
            <a:r>
              <a:rPr lang="en-US" sz="2000" dirty="0" smtClean="0"/>
              <a:t>)</a:t>
            </a:r>
          </a:p>
          <a:p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Ongoing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504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Extending SRC variety drastically</a:t>
            </a:r>
          </a:p>
          <a:p>
            <a:r>
              <a:rPr lang="en-US" dirty="0" smtClean="0"/>
              <a:t>Limiting scope </a:t>
            </a:r>
          </a:p>
          <a:p>
            <a:pPr lvl="1"/>
            <a:r>
              <a:rPr lang="en-US" dirty="0" smtClean="0"/>
              <a:t>Low delay transmission in error prone conditions</a:t>
            </a:r>
          </a:p>
          <a:p>
            <a:pPr lvl="1"/>
            <a:r>
              <a:rPr lang="en-US" dirty="0" smtClean="0"/>
              <a:t>Industrial relevant conditions?</a:t>
            </a:r>
          </a:p>
          <a:p>
            <a:r>
              <a:rPr lang="en-US" dirty="0" smtClean="0"/>
              <a:t>Increased focus on pooling strategies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015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</a:t>
            </a:r>
            <a:r>
              <a:rPr lang="en-US" dirty="0"/>
              <a:t>develop a </a:t>
            </a:r>
            <a:r>
              <a:rPr lang="en-US" u="sng" dirty="0"/>
              <a:t>robust</a:t>
            </a:r>
            <a:r>
              <a:rPr lang="en-US" dirty="0"/>
              <a:t> </a:t>
            </a:r>
            <a:r>
              <a:rPr lang="en-US" dirty="0" smtClean="0"/>
              <a:t>no reference Hybrid </a:t>
            </a:r>
            <a:r>
              <a:rPr lang="en-US" dirty="0"/>
              <a:t>Perceptual/Bit-Stream model.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Small </a:t>
            </a:r>
            <a:r>
              <a:rPr lang="en-US" dirty="0"/>
              <a:t>set of subjective </a:t>
            </a:r>
            <a:r>
              <a:rPr lang="en-US" dirty="0" smtClean="0"/>
              <a:t>experiments</a:t>
            </a:r>
          </a:p>
          <a:p>
            <a:pPr lvl="1"/>
            <a:r>
              <a:rPr lang="en-US" dirty="0" smtClean="0"/>
              <a:t>Cause limited training</a:t>
            </a:r>
          </a:p>
          <a:p>
            <a:pPr lvl="1"/>
            <a:r>
              <a:rPr lang="en-US" dirty="0" smtClean="0"/>
              <a:t>Cause limited validation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How can we prove </a:t>
            </a:r>
            <a:r>
              <a:rPr lang="en-US" u="sng" dirty="0" smtClean="0"/>
              <a:t>validity</a:t>
            </a:r>
            <a:r>
              <a:rPr lang="en-US" dirty="0" smtClean="0"/>
              <a:t> of a quality metric when it is only trained and validated on a small set of subjective experiments?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941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Suggestions for good challenges?</a:t>
            </a:r>
          </a:p>
          <a:p>
            <a:endParaRPr lang="en-US" dirty="0"/>
          </a:p>
          <a:p>
            <a:r>
              <a:rPr lang="en-US" dirty="0" smtClean="0"/>
              <a:t>Indicators able to identify out-of-scope behavior</a:t>
            </a:r>
          </a:p>
          <a:p>
            <a:pPr lvl="1"/>
            <a:r>
              <a:rPr lang="en-US" dirty="0" smtClean="0"/>
              <a:t>Detect error concealment behavior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74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hlinkClick r:id="rId2"/>
              </a:rPr>
              <a:t>http://vqegjeg.intec.ugent.be/wiki/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/>
              <a:t>notably section resources, constantly updated, volunteers welcome</a:t>
            </a:r>
            <a:r>
              <a:rPr lang="en-US" dirty="0" smtClean="0"/>
              <a:t>!)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How may I get involved?</a:t>
            </a:r>
          </a:p>
          <a:p>
            <a:r>
              <a:rPr lang="en-US" dirty="0"/>
              <a:t>Subscribe to the VQEG-JEG mailing list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u="sng" dirty="0">
                <a:hlinkClick r:id="rId3"/>
              </a:rPr>
              <a:t>http://www.its.bldrdoc.gov/vqeg/email-reflectors.aspx</a:t>
            </a:r>
            <a:endParaRPr lang="en-US" dirty="0"/>
          </a:p>
          <a:p>
            <a:r>
              <a:rPr lang="en-US" dirty="0"/>
              <a:t>Join our biweekly conference call</a:t>
            </a:r>
          </a:p>
          <a:p>
            <a:pPr marL="0" indent="0">
              <a:buNone/>
            </a:pPr>
            <a:r>
              <a:rPr lang="en-US" dirty="0" smtClean="0"/>
              <a:t>(</a:t>
            </a:r>
            <a:r>
              <a:rPr lang="en-US" dirty="0"/>
              <a:t>next dates: </a:t>
            </a:r>
            <a:r>
              <a:rPr lang="en-US" dirty="0" smtClean="0"/>
              <a:t>March 14, [Easter Monday], April 11, </a:t>
            </a:r>
            <a:r>
              <a:rPr lang="en-US" dirty="0"/>
              <a:t>4PM Paris time, reminders and more information sent to JEG mailing list)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can I get more information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767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about collaborations (industry/industry research/industry research/research)?</a:t>
            </a:r>
          </a:p>
          <a:p>
            <a:r>
              <a:rPr lang="en-US" dirty="0"/>
              <a:t>Collaborations are welcome but financial issues are outside of the scope of this work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What </a:t>
            </a:r>
            <a:r>
              <a:rPr lang="en-US" dirty="0"/>
              <a:t>about licenses, patents, </a:t>
            </a:r>
            <a:r>
              <a:rPr lang="en-US" dirty="0" err="1"/>
              <a:t>etc</a:t>
            </a:r>
            <a:r>
              <a:rPr lang="en-US" dirty="0"/>
              <a:t>?</a:t>
            </a:r>
          </a:p>
          <a:p>
            <a:r>
              <a:rPr lang="en-US" dirty="0"/>
              <a:t>The VQEG-JEG wiki contains a detailed section about this. We are open to patented work but licensing issues are out of scope of our discussions (similar to ITU-ISO/IEC).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What </a:t>
            </a:r>
            <a:r>
              <a:rPr lang="en-US" dirty="0"/>
              <a:t>about evaluations of commercial products?</a:t>
            </a:r>
          </a:p>
          <a:p>
            <a:r>
              <a:rPr lang="en-US" dirty="0"/>
              <a:t>Some companies have offered commercial licenses to some JEG partners for evaluation purposes.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14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2763" y="1295400"/>
            <a:ext cx="8544740" cy="4899025"/>
          </a:xfrm>
        </p:spPr>
        <p:txBody>
          <a:bodyPr/>
          <a:lstStyle/>
          <a:p>
            <a:r>
              <a:rPr lang="en-US" dirty="0" smtClean="0"/>
              <a:t>What do we have? (Have a look at the state-of-the-art)</a:t>
            </a:r>
          </a:p>
          <a:p>
            <a:pPr lvl="1"/>
            <a:r>
              <a:rPr lang="en-US" dirty="0" smtClean="0"/>
              <a:t>Existing full-reference metrics</a:t>
            </a:r>
          </a:p>
          <a:p>
            <a:pPr lvl="1"/>
            <a:r>
              <a:rPr lang="en-US" dirty="0" smtClean="0"/>
              <a:t>Subjective tests</a:t>
            </a:r>
          </a:p>
          <a:p>
            <a:endParaRPr lang="en-US" dirty="0" smtClean="0"/>
          </a:p>
          <a:p>
            <a:r>
              <a:rPr lang="en-US" dirty="0" smtClean="0"/>
              <a:t>Try to identify shortcomings</a:t>
            </a:r>
          </a:p>
          <a:p>
            <a:pPr lvl="1"/>
            <a:r>
              <a:rPr lang="en-US" dirty="0" smtClean="0"/>
              <a:t>If there are none, use full-reference metrics as ground truth</a:t>
            </a:r>
          </a:p>
          <a:p>
            <a:pPr lvl="1"/>
            <a:r>
              <a:rPr lang="en-US" dirty="0" smtClean="0"/>
              <a:t>If there are, what set needs to be subj. evaluated 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916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-241672" y="-112624"/>
            <a:ext cx="10673255" cy="711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20325" y="376119"/>
            <a:ext cx="8147050" cy="663575"/>
          </a:xfrm>
        </p:spPr>
        <p:txBody>
          <a:bodyPr/>
          <a:lstStyle/>
          <a:p>
            <a:r>
              <a:rPr lang="en-US" sz="1100" dirty="0" smtClean="0"/>
              <a:t>Quality metric development</a:t>
            </a:r>
            <a:endParaRPr lang="en-US" sz="1100" dirty="0"/>
          </a:p>
        </p:txBody>
      </p:sp>
      <p:sp>
        <p:nvSpPr>
          <p:cNvPr id="5" name="Rettangolo arrotondato 2"/>
          <p:cNvSpPr/>
          <p:nvPr/>
        </p:nvSpPr>
        <p:spPr>
          <a:xfrm>
            <a:off x="1920462" y="132710"/>
            <a:ext cx="6480720" cy="6802881"/>
          </a:xfrm>
          <a:prstGeom prst="roundRect">
            <a:avLst>
              <a:gd name="adj" fmla="val 4027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5" name="Rectangle 14"/>
          <p:cNvSpPr/>
          <p:nvPr/>
        </p:nvSpPr>
        <p:spPr>
          <a:xfrm>
            <a:off x="4296727" y="132711"/>
            <a:ext cx="1440160" cy="48681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solidFill>
                  <a:schemeClr val="tx1"/>
                </a:solidFill>
              </a:rPr>
              <a:t>Source Video</a:t>
            </a:r>
            <a:endParaRPr lang="en-US" sz="1100" dirty="0">
              <a:solidFill>
                <a:schemeClr val="tx1"/>
              </a:solidFill>
            </a:endParaRPr>
          </a:p>
          <a:p>
            <a:r>
              <a:rPr lang="en-US" sz="1100" dirty="0">
                <a:solidFill>
                  <a:schemeClr val="tx1"/>
                </a:solidFill>
              </a:rPr>
              <a:t>Sequence</a:t>
            </a:r>
          </a:p>
        </p:txBody>
      </p:sp>
      <p:sp>
        <p:nvSpPr>
          <p:cNvPr id="18" name="Rectangle 4"/>
          <p:cNvSpPr/>
          <p:nvPr/>
        </p:nvSpPr>
        <p:spPr>
          <a:xfrm>
            <a:off x="4296726" y="931446"/>
            <a:ext cx="1440160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err="1" smtClean="0">
                <a:solidFill>
                  <a:schemeClr val="tx1"/>
                </a:solidFill>
              </a:rPr>
              <a:t>Encoders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2352510" y="2471073"/>
            <a:ext cx="1440160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err="1" smtClean="0">
                <a:solidFill>
                  <a:schemeClr val="tx1"/>
                </a:solidFill>
              </a:rPr>
              <a:t>Robust</a:t>
            </a:r>
            <a:r>
              <a:rPr lang="fr-FR" sz="1100" dirty="0" smtClean="0">
                <a:solidFill>
                  <a:schemeClr val="tx1"/>
                </a:solidFill>
              </a:rPr>
              <a:t> Reference</a:t>
            </a:r>
          </a:p>
          <a:p>
            <a:r>
              <a:rPr lang="fr-FR" sz="1100" dirty="0" err="1" smtClean="0">
                <a:solidFill>
                  <a:schemeClr val="tx1"/>
                </a:solidFill>
              </a:rPr>
              <a:t>Decoder</a:t>
            </a:r>
            <a:endParaRPr lang="fr-FR" sz="1100" dirty="0" smtClean="0">
              <a:solidFill>
                <a:schemeClr val="tx1"/>
              </a:solidFill>
            </a:endParaRPr>
          </a:p>
        </p:txBody>
      </p:sp>
      <p:sp>
        <p:nvSpPr>
          <p:cNvPr id="20" name="Rectangle 9"/>
          <p:cNvSpPr/>
          <p:nvPr/>
        </p:nvSpPr>
        <p:spPr>
          <a:xfrm>
            <a:off x="3576646" y="4819878"/>
            <a:ext cx="1440160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smtClean="0">
                <a:solidFill>
                  <a:schemeClr val="tx1"/>
                </a:solidFill>
              </a:rPr>
              <a:t>FR </a:t>
            </a:r>
            <a:r>
              <a:rPr lang="fr-FR" sz="1100" dirty="0" err="1" smtClean="0">
                <a:solidFill>
                  <a:schemeClr val="tx1"/>
                </a:solidFill>
              </a:rPr>
              <a:t>Video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Quality</a:t>
            </a:r>
            <a:endParaRPr lang="fr-FR" sz="1100" dirty="0" smtClean="0">
              <a:solidFill>
                <a:schemeClr val="tx1"/>
              </a:solidFill>
            </a:endParaRPr>
          </a:p>
          <a:p>
            <a:r>
              <a:rPr lang="fr-FR" sz="1100" dirty="0" err="1" smtClean="0">
                <a:solidFill>
                  <a:schemeClr val="tx1"/>
                </a:solidFill>
              </a:rPr>
              <a:t>Measurement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2" name="Rectangle 11"/>
          <p:cNvSpPr/>
          <p:nvPr/>
        </p:nvSpPr>
        <p:spPr>
          <a:xfrm>
            <a:off x="6672990" y="3407177"/>
            <a:ext cx="1584176" cy="57606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err="1" smtClean="0">
                <a:solidFill>
                  <a:schemeClr val="tx1"/>
                </a:solidFill>
              </a:rPr>
              <a:t>Bitstream</a:t>
            </a:r>
            <a:r>
              <a:rPr lang="fr-FR" sz="1100" dirty="0" smtClean="0">
                <a:solidFill>
                  <a:schemeClr val="tx1"/>
                </a:solidFill>
              </a:rPr>
              <a:t> Information </a:t>
            </a:r>
            <a:r>
              <a:rPr lang="fr-FR" sz="1100" dirty="0" err="1" smtClean="0">
                <a:solidFill>
                  <a:schemeClr val="tx1"/>
                </a:solidFill>
              </a:rPr>
              <a:t>Extractor</a:t>
            </a:r>
            <a:r>
              <a:rPr lang="fr-FR" sz="1100" dirty="0" smtClean="0">
                <a:solidFill>
                  <a:schemeClr val="tx1"/>
                </a:solidFill>
              </a:rPr>
              <a:t> to XML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3" name="Rectangle 13"/>
          <p:cNvSpPr/>
          <p:nvPr/>
        </p:nvSpPr>
        <p:spPr>
          <a:xfrm>
            <a:off x="1992470" y="4819878"/>
            <a:ext cx="1440160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smtClean="0">
                <a:solidFill>
                  <a:schemeClr val="tx1"/>
                </a:solidFill>
              </a:rPr>
              <a:t>Subjective </a:t>
            </a:r>
            <a:r>
              <a:rPr lang="fr-FR" sz="1100" dirty="0" err="1" smtClean="0">
                <a:solidFill>
                  <a:schemeClr val="tx1"/>
                </a:solidFill>
              </a:rPr>
              <a:t>Assessment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44998" y="4819878"/>
            <a:ext cx="1440160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err="1" smtClean="0">
                <a:solidFill>
                  <a:schemeClr val="tx1"/>
                </a:solidFill>
              </a:rPr>
              <a:t>Quality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Indicators</a:t>
            </a:r>
            <a:r>
              <a:rPr lang="fr-FR" sz="1100" dirty="0" smtClean="0">
                <a:solidFill>
                  <a:schemeClr val="tx1"/>
                </a:solidFill>
              </a:rPr>
              <a:t> (</a:t>
            </a:r>
            <a:r>
              <a:rPr lang="fr-FR" sz="1100" dirty="0" err="1" smtClean="0">
                <a:solidFill>
                  <a:schemeClr val="tx1"/>
                </a:solidFill>
              </a:rPr>
              <a:t>Bitstream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based</a:t>
            </a:r>
            <a:r>
              <a:rPr lang="fr-FR" sz="1100" dirty="0" smtClean="0">
                <a:solidFill>
                  <a:schemeClr val="tx1"/>
                </a:solidFill>
              </a:rPr>
              <a:t>)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5" name="Rectangle 21"/>
          <p:cNvSpPr/>
          <p:nvPr/>
        </p:nvSpPr>
        <p:spPr>
          <a:xfrm>
            <a:off x="5160822" y="4819878"/>
            <a:ext cx="1440160" cy="433413"/>
          </a:xfrm>
          <a:custGeom>
            <a:avLst/>
            <a:gdLst>
              <a:gd name="connsiteX0" fmla="*/ 0 w 1440160"/>
              <a:gd name="connsiteY0" fmla="*/ 0 h 432048"/>
              <a:gd name="connsiteX1" fmla="*/ 1440160 w 1440160"/>
              <a:gd name="connsiteY1" fmla="*/ 0 h 432048"/>
              <a:gd name="connsiteX2" fmla="*/ 1440160 w 1440160"/>
              <a:gd name="connsiteY2" fmla="*/ 432048 h 432048"/>
              <a:gd name="connsiteX3" fmla="*/ 0 w 1440160"/>
              <a:gd name="connsiteY3" fmla="*/ 432048 h 432048"/>
              <a:gd name="connsiteX4" fmla="*/ 0 w 1440160"/>
              <a:gd name="connsiteY4" fmla="*/ 0 h 432048"/>
              <a:gd name="connsiteX0" fmla="*/ 0 w 1440160"/>
              <a:gd name="connsiteY0" fmla="*/ 0 h 432048"/>
              <a:gd name="connsiteX1" fmla="*/ 1440160 w 1440160"/>
              <a:gd name="connsiteY1" fmla="*/ 0 h 432048"/>
              <a:gd name="connsiteX2" fmla="*/ 1440160 w 1440160"/>
              <a:gd name="connsiteY2" fmla="*/ 432048 h 432048"/>
              <a:gd name="connsiteX3" fmla="*/ 1028303 w 1440160"/>
              <a:gd name="connsiteY3" fmla="*/ 428650 h 432048"/>
              <a:gd name="connsiteX4" fmla="*/ 0 w 1440160"/>
              <a:gd name="connsiteY4" fmla="*/ 432048 h 432048"/>
              <a:gd name="connsiteX5" fmla="*/ 0 w 1440160"/>
              <a:gd name="connsiteY5" fmla="*/ 0 h 432048"/>
              <a:gd name="connsiteX0" fmla="*/ 0 w 1440160"/>
              <a:gd name="connsiteY0" fmla="*/ 0 h 432048"/>
              <a:gd name="connsiteX1" fmla="*/ 1440160 w 1440160"/>
              <a:gd name="connsiteY1" fmla="*/ 0 h 432048"/>
              <a:gd name="connsiteX2" fmla="*/ 1440160 w 1440160"/>
              <a:gd name="connsiteY2" fmla="*/ 432048 h 432048"/>
              <a:gd name="connsiteX3" fmla="*/ 1028303 w 1440160"/>
              <a:gd name="connsiteY3" fmla="*/ 428650 h 432048"/>
              <a:gd name="connsiteX4" fmla="*/ 0 w 1440160"/>
              <a:gd name="connsiteY4" fmla="*/ 432048 h 432048"/>
              <a:gd name="connsiteX5" fmla="*/ 0 w 1440160"/>
              <a:gd name="connsiteY5" fmla="*/ 0 h 432048"/>
              <a:gd name="connsiteX0" fmla="*/ 0 w 1440160"/>
              <a:gd name="connsiteY0" fmla="*/ 0 h 432048"/>
              <a:gd name="connsiteX1" fmla="*/ 1440160 w 1440160"/>
              <a:gd name="connsiteY1" fmla="*/ 0 h 432048"/>
              <a:gd name="connsiteX2" fmla="*/ 1440160 w 1440160"/>
              <a:gd name="connsiteY2" fmla="*/ 432048 h 432048"/>
              <a:gd name="connsiteX3" fmla="*/ 1028303 w 1440160"/>
              <a:gd name="connsiteY3" fmla="*/ 428650 h 432048"/>
              <a:gd name="connsiteX4" fmla="*/ 0 w 1440160"/>
              <a:gd name="connsiteY4" fmla="*/ 432048 h 432048"/>
              <a:gd name="connsiteX5" fmla="*/ 0 w 1440160"/>
              <a:gd name="connsiteY5" fmla="*/ 0 h 432048"/>
              <a:gd name="connsiteX0" fmla="*/ 0 w 1440160"/>
              <a:gd name="connsiteY0" fmla="*/ 0 h 432048"/>
              <a:gd name="connsiteX1" fmla="*/ 1440160 w 1440160"/>
              <a:gd name="connsiteY1" fmla="*/ 0 h 432048"/>
              <a:gd name="connsiteX2" fmla="*/ 1440160 w 1440160"/>
              <a:gd name="connsiteY2" fmla="*/ 432048 h 432048"/>
              <a:gd name="connsiteX3" fmla="*/ 0 w 1440160"/>
              <a:gd name="connsiteY3" fmla="*/ 432048 h 432048"/>
              <a:gd name="connsiteX4" fmla="*/ 0 w 1440160"/>
              <a:gd name="connsiteY4" fmla="*/ 0 h 432048"/>
              <a:gd name="connsiteX0" fmla="*/ 0 w 1440160"/>
              <a:gd name="connsiteY0" fmla="*/ 0 h 433413"/>
              <a:gd name="connsiteX1" fmla="*/ 1440160 w 1440160"/>
              <a:gd name="connsiteY1" fmla="*/ 0 h 433413"/>
              <a:gd name="connsiteX2" fmla="*/ 1440160 w 1440160"/>
              <a:gd name="connsiteY2" fmla="*/ 432048 h 433413"/>
              <a:gd name="connsiteX3" fmla="*/ 1004491 w 1440160"/>
              <a:gd name="connsiteY3" fmla="*/ 433413 h 433413"/>
              <a:gd name="connsiteX4" fmla="*/ 0 w 1440160"/>
              <a:gd name="connsiteY4" fmla="*/ 432048 h 433413"/>
              <a:gd name="connsiteX5" fmla="*/ 0 w 1440160"/>
              <a:gd name="connsiteY5" fmla="*/ 0 h 433413"/>
              <a:gd name="connsiteX0" fmla="*/ 0 w 1440160"/>
              <a:gd name="connsiteY0" fmla="*/ 0 h 433413"/>
              <a:gd name="connsiteX1" fmla="*/ 999728 w 1440160"/>
              <a:gd name="connsiteY1" fmla="*/ 25 h 433413"/>
              <a:gd name="connsiteX2" fmla="*/ 1440160 w 1440160"/>
              <a:gd name="connsiteY2" fmla="*/ 0 h 433413"/>
              <a:gd name="connsiteX3" fmla="*/ 1440160 w 1440160"/>
              <a:gd name="connsiteY3" fmla="*/ 432048 h 433413"/>
              <a:gd name="connsiteX4" fmla="*/ 1004491 w 1440160"/>
              <a:gd name="connsiteY4" fmla="*/ 433413 h 433413"/>
              <a:gd name="connsiteX5" fmla="*/ 0 w 1440160"/>
              <a:gd name="connsiteY5" fmla="*/ 432048 h 433413"/>
              <a:gd name="connsiteX6" fmla="*/ 0 w 1440160"/>
              <a:gd name="connsiteY6" fmla="*/ 0 h 43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0160" h="433413">
                <a:moveTo>
                  <a:pt x="0" y="0"/>
                </a:moveTo>
                <a:lnTo>
                  <a:pt x="999728" y="25"/>
                </a:lnTo>
                <a:lnTo>
                  <a:pt x="1440160" y="0"/>
                </a:lnTo>
                <a:lnTo>
                  <a:pt x="1440160" y="432048"/>
                </a:lnTo>
                <a:lnTo>
                  <a:pt x="1004491" y="433413"/>
                </a:lnTo>
                <a:lnTo>
                  <a:pt x="0" y="43204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err="1" smtClean="0">
                <a:solidFill>
                  <a:schemeClr val="tx1"/>
                </a:solidFill>
              </a:rPr>
              <a:t>Quality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Indicators</a:t>
            </a:r>
            <a:r>
              <a:rPr lang="fr-FR" sz="1100" dirty="0" smtClean="0">
                <a:solidFill>
                  <a:schemeClr val="tx1"/>
                </a:solidFill>
              </a:rPr>
              <a:t> (</a:t>
            </a:r>
            <a:r>
              <a:rPr lang="fr-FR" sz="1100" dirty="0" err="1" smtClean="0">
                <a:solidFill>
                  <a:schemeClr val="tx1"/>
                </a:solidFill>
              </a:rPr>
              <a:t>Video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based</a:t>
            </a:r>
            <a:r>
              <a:rPr lang="fr-FR" sz="1100" dirty="0" smtClean="0">
                <a:solidFill>
                  <a:schemeClr val="tx1"/>
                </a:solidFill>
              </a:rPr>
              <a:t>)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6" name="Rectangle 23"/>
          <p:cNvSpPr/>
          <p:nvPr/>
        </p:nvSpPr>
        <p:spPr>
          <a:xfrm>
            <a:off x="4296725" y="5828013"/>
            <a:ext cx="1944217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smtClean="0">
                <a:solidFill>
                  <a:schemeClr val="tx1"/>
                </a:solidFill>
              </a:rPr>
              <a:t>Machine Learning and </a:t>
            </a:r>
            <a:br>
              <a:rPr lang="fr-FR" sz="1100" dirty="0" smtClean="0">
                <a:solidFill>
                  <a:schemeClr val="tx1"/>
                </a:solidFill>
              </a:rPr>
            </a:br>
            <a:r>
              <a:rPr lang="fr-FR" sz="1100" dirty="0" smtClean="0">
                <a:solidFill>
                  <a:schemeClr val="tx1"/>
                </a:solidFill>
              </a:rPr>
              <a:t>Fusion </a:t>
            </a:r>
            <a:r>
              <a:rPr lang="fr-FR" sz="1100" dirty="0" err="1" smtClean="0">
                <a:solidFill>
                  <a:schemeClr val="tx1"/>
                </a:solidFill>
              </a:rPr>
              <a:t>algorithms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8" name="Rectangle 25"/>
          <p:cNvSpPr/>
          <p:nvPr/>
        </p:nvSpPr>
        <p:spPr>
          <a:xfrm>
            <a:off x="4440742" y="6404077"/>
            <a:ext cx="1656184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err="1" smtClean="0">
                <a:solidFill>
                  <a:schemeClr val="tx1"/>
                </a:solidFill>
              </a:rPr>
              <a:t>Hybrid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Video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Quality</a:t>
            </a:r>
            <a:r>
              <a:rPr lang="fr-FR" sz="1100" dirty="0" smtClean="0">
                <a:solidFill>
                  <a:schemeClr val="tx1"/>
                </a:solidFill>
              </a:rPr>
              <a:t> Estimation </a:t>
            </a:r>
            <a:r>
              <a:rPr lang="fr-FR" sz="1100" dirty="0" err="1" smtClean="0">
                <a:solidFill>
                  <a:schemeClr val="tx1"/>
                </a:solidFill>
              </a:rPr>
              <a:t>Algorithm</a:t>
            </a:r>
            <a:endParaRPr lang="fr-FR" sz="1100" dirty="0">
              <a:solidFill>
                <a:schemeClr val="tx1"/>
              </a:solidFill>
            </a:endParaRPr>
          </a:p>
        </p:txBody>
      </p:sp>
      <p:cxnSp>
        <p:nvCxnSpPr>
          <p:cNvPr id="29" name="Connecteur droit avec flèche 56"/>
          <p:cNvCxnSpPr>
            <a:stCxn id="15" idx="2"/>
            <a:endCxn id="18" idx="0"/>
          </p:cNvCxnSpPr>
          <p:nvPr/>
        </p:nvCxnSpPr>
        <p:spPr>
          <a:xfrm rot="5400000">
            <a:off x="4860848" y="775486"/>
            <a:ext cx="311919" cy="1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58"/>
          <p:cNvCxnSpPr>
            <a:stCxn id="18" idx="2"/>
            <a:endCxn id="31" idx="0"/>
          </p:cNvCxnSpPr>
          <p:nvPr/>
        </p:nvCxnSpPr>
        <p:spPr>
          <a:xfrm rot="16200000" flipH="1">
            <a:off x="5052810" y="1327490"/>
            <a:ext cx="720080" cy="792088"/>
          </a:xfrm>
          <a:prstGeom prst="bentConnector3">
            <a:avLst>
              <a:gd name="adj1" fmla="val 76455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5"/>
          <p:cNvSpPr/>
          <p:nvPr/>
        </p:nvSpPr>
        <p:spPr>
          <a:xfrm>
            <a:off x="5088814" y="2083574"/>
            <a:ext cx="1440160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err="1" smtClean="0">
                <a:solidFill>
                  <a:schemeClr val="tx1"/>
                </a:solidFill>
              </a:rPr>
              <a:t>Packet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Loss</a:t>
            </a:r>
            <a:endParaRPr lang="fr-FR" sz="1100" dirty="0" smtClean="0">
              <a:solidFill>
                <a:schemeClr val="tx1"/>
              </a:solidFill>
            </a:endParaRPr>
          </a:p>
          <a:p>
            <a:r>
              <a:rPr lang="fr-FR" sz="1100" dirty="0" smtClean="0">
                <a:solidFill>
                  <a:schemeClr val="tx1"/>
                </a:solidFill>
              </a:rPr>
              <a:t>Simulator</a:t>
            </a:r>
            <a:endParaRPr lang="fr-FR" sz="1100" dirty="0">
              <a:solidFill>
                <a:schemeClr val="tx1"/>
              </a:solidFill>
            </a:endParaRPr>
          </a:p>
        </p:txBody>
      </p:sp>
      <p:cxnSp>
        <p:nvCxnSpPr>
          <p:cNvPr id="34" name="Connecteur droit avec flèche 132"/>
          <p:cNvCxnSpPr>
            <a:stCxn id="26" idx="2"/>
            <a:endCxn id="28" idx="0"/>
          </p:cNvCxnSpPr>
          <p:nvPr/>
        </p:nvCxnSpPr>
        <p:spPr>
          <a:xfrm>
            <a:off x="5268834" y="6260061"/>
            <a:ext cx="0" cy="144016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6"/>
          <p:cNvSpPr/>
          <p:nvPr/>
        </p:nvSpPr>
        <p:spPr>
          <a:xfrm>
            <a:off x="4944798" y="3407177"/>
            <a:ext cx="1656184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smtClean="0">
                <a:solidFill>
                  <a:schemeClr val="tx1"/>
                </a:solidFill>
              </a:rPr>
              <a:t>Standard </a:t>
            </a:r>
            <a:r>
              <a:rPr lang="fr-FR" sz="1100" dirty="0" err="1" smtClean="0">
                <a:solidFill>
                  <a:schemeClr val="tx1"/>
                </a:solidFill>
              </a:rPr>
              <a:t>Conforming</a:t>
            </a:r>
            <a:endParaRPr lang="fr-FR" sz="1100" dirty="0">
              <a:solidFill>
                <a:schemeClr val="tx1"/>
              </a:solidFill>
            </a:endParaRPr>
          </a:p>
          <a:p>
            <a:r>
              <a:rPr lang="fr-FR" sz="1100" dirty="0" err="1" smtClean="0">
                <a:solidFill>
                  <a:schemeClr val="tx1"/>
                </a:solidFill>
              </a:rPr>
              <a:t>Decoders</a:t>
            </a:r>
            <a:endParaRPr lang="fr-FR" sz="1100" dirty="0" smtClean="0">
              <a:solidFill>
                <a:schemeClr val="tx1"/>
              </a:solidFill>
            </a:endParaRPr>
          </a:p>
        </p:txBody>
      </p:sp>
      <p:cxnSp>
        <p:nvCxnSpPr>
          <p:cNvPr id="37" name="Connecteur droit avec flèche 58"/>
          <p:cNvCxnSpPr>
            <a:stCxn id="18" idx="2"/>
            <a:endCxn id="19" idx="0"/>
          </p:cNvCxnSpPr>
          <p:nvPr/>
        </p:nvCxnSpPr>
        <p:spPr>
          <a:xfrm rot="5400000">
            <a:off x="3490909" y="945175"/>
            <a:ext cx="1107579" cy="1944216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58"/>
          <p:cNvCxnSpPr/>
          <p:nvPr/>
        </p:nvCxnSpPr>
        <p:spPr>
          <a:xfrm>
            <a:off x="5736886" y="2543081"/>
            <a:ext cx="0" cy="864096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58"/>
          <p:cNvCxnSpPr>
            <a:stCxn id="19" idx="2"/>
          </p:cNvCxnSpPr>
          <p:nvPr/>
        </p:nvCxnSpPr>
        <p:spPr>
          <a:xfrm rot="16200000" flipH="1">
            <a:off x="2856566" y="3119145"/>
            <a:ext cx="1656184" cy="1224136"/>
          </a:xfrm>
          <a:prstGeom prst="bentConnector3">
            <a:avLst>
              <a:gd name="adj1" fmla="val 74155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58"/>
          <p:cNvCxnSpPr>
            <a:stCxn id="36" idx="2"/>
          </p:cNvCxnSpPr>
          <p:nvPr/>
        </p:nvCxnSpPr>
        <p:spPr>
          <a:xfrm rot="5400000">
            <a:off x="4890792" y="3245159"/>
            <a:ext cx="288032" cy="1476164"/>
          </a:xfrm>
          <a:prstGeom prst="bentConnector2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58"/>
          <p:cNvCxnSpPr>
            <a:endCxn id="20" idx="0"/>
          </p:cNvCxnSpPr>
          <p:nvPr/>
        </p:nvCxnSpPr>
        <p:spPr>
          <a:xfrm rot="10800000" flipV="1">
            <a:off x="4296726" y="4531846"/>
            <a:ext cx="864096" cy="288032"/>
          </a:xfrm>
          <a:prstGeom prst="bentConnector2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58"/>
          <p:cNvCxnSpPr/>
          <p:nvPr/>
        </p:nvCxnSpPr>
        <p:spPr>
          <a:xfrm>
            <a:off x="4296726" y="4531846"/>
            <a:ext cx="1584176" cy="288032"/>
          </a:xfrm>
          <a:prstGeom prst="bentConnector3">
            <a:avLst>
              <a:gd name="adj1" fmla="val 99904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58"/>
          <p:cNvCxnSpPr>
            <a:endCxn id="23" idx="0"/>
          </p:cNvCxnSpPr>
          <p:nvPr/>
        </p:nvCxnSpPr>
        <p:spPr>
          <a:xfrm rot="10800000" flipV="1">
            <a:off x="2712550" y="4531846"/>
            <a:ext cx="1584176" cy="288032"/>
          </a:xfrm>
          <a:prstGeom prst="bentConnector2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58"/>
          <p:cNvCxnSpPr>
            <a:endCxn id="22" idx="0"/>
          </p:cNvCxnSpPr>
          <p:nvPr/>
        </p:nvCxnSpPr>
        <p:spPr>
          <a:xfrm>
            <a:off x="5736886" y="3191153"/>
            <a:ext cx="1728192" cy="216024"/>
          </a:xfrm>
          <a:prstGeom prst="bentConnector2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8"/>
          <p:cNvCxnSpPr>
            <a:stCxn id="23" idx="2"/>
          </p:cNvCxnSpPr>
          <p:nvPr/>
        </p:nvCxnSpPr>
        <p:spPr>
          <a:xfrm rot="16200000" flipH="1">
            <a:off x="3150479" y="4813996"/>
            <a:ext cx="708316" cy="1584175"/>
          </a:xfrm>
          <a:prstGeom prst="bentConnector2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8"/>
          <p:cNvCxnSpPr>
            <a:stCxn id="20" idx="2"/>
          </p:cNvCxnSpPr>
          <p:nvPr/>
        </p:nvCxnSpPr>
        <p:spPr>
          <a:xfrm rot="16200000" flipH="1">
            <a:off x="4246361" y="5302291"/>
            <a:ext cx="504035" cy="403304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8"/>
          <p:cNvCxnSpPr/>
          <p:nvPr/>
        </p:nvCxnSpPr>
        <p:spPr>
          <a:xfrm rot="5400000">
            <a:off x="5341513" y="5288624"/>
            <a:ext cx="574722" cy="504056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8"/>
          <p:cNvCxnSpPr>
            <a:stCxn id="24" idx="2"/>
          </p:cNvCxnSpPr>
          <p:nvPr/>
        </p:nvCxnSpPr>
        <p:spPr>
          <a:xfrm rot="5400000">
            <a:off x="6498852" y="4994016"/>
            <a:ext cx="708316" cy="1224136"/>
          </a:xfrm>
          <a:prstGeom prst="bentConnector2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122"/>
          <p:cNvCxnSpPr>
            <a:stCxn id="22" idx="2"/>
            <a:endCxn id="24" idx="0"/>
          </p:cNvCxnSpPr>
          <p:nvPr/>
        </p:nvCxnSpPr>
        <p:spPr>
          <a:xfrm>
            <a:off x="7465078" y="3983241"/>
            <a:ext cx="0" cy="836637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/>
          <p:cNvGrpSpPr/>
          <p:nvPr/>
        </p:nvGrpSpPr>
        <p:grpSpPr>
          <a:xfrm>
            <a:off x="3216606" y="2903121"/>
            <a:ext cx="4680520" cy="504056"/>
            <a:chOff x="13087844" y="2852923"/>
            <a:chExt cx="4680520" cy="504056"/>
          </a:xfrm>
        </p:grpSpPr>
        <p:cxnSp>
          <p:nvCxnSpPr>
            <p:cNvPr id="66" name="Connecteur droit avec flèche 58"/>
            <p:cNvCxnSpPr/>
            <p:nvPr/>
          </p:nvCxnSpPr>
          <p:spPr>
            <a:xfrm>
              <a:off x="15680132" y="2996939"/>
              <a:ext cx="2088232" cy="360040"/>
            </a:xfrm>
            <a:prstGeom prst="bentConnector3">
              <a:avLst>
                <a:gd name="adj1" fmla="val 99718"/>
              </a:avLst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avec flèche 58"/>
            <p:cNvCxnSpPr/>
            <p:nvPr/>
          </p:nvCxnSpPr>
          <p:spPr>
            <a:xfrm>
              <a:off x="13087844" y="2852923"/>
              <a:ext cx="0" cy="116557"/>
            </a:xfrm>
            <a:prstGeom prst="straightConnector1">
              <a:avLst/>
            </a:prstGeom>
            <a:ln w="38100" cap="rnd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avec flèche 58"/>
            <p:cNvCxnSpPr>
              <a:endCxn id="69" idx="0"/>
            </p:cNvCxnSpPr>
            <p:nvPr/>
          </p:nvCxnSpPr>
          <p:spPr>
            <a:xfrm>
              <a:off x="13087844" y="2996939"/>
              <a:ext cx="2448313" cy="2431"/>
            </a:xfrm>
            <a:prstGeom prst="straightConnector1">
              <a:avLst/>
            </a:prstGeom>
            <a:ln w="38100" cap="rnd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Arco 65"/>
            <p:cNvSpPr/>
            <p:nvPr/>
          </p:nvSpPr>
          <p:spPr>
            <a:xfrm>
              <a:off x="15536116" y="2924931"/>
              <a:ext cx="144016" cy="144016"/>
            </a:xfrm>
            <a:prstGeom prst="arc">
              <a:avLst>
                <a:gd name="adj1" fmla="val 10683941"/>
                <a:gd name="adj2" fmla="val 789066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</p:spTree>
    <p:extLst>
      <p:ext uri="{BB962C8B-B14F-4D97-AF65-F5344CB8AC3E}">
        <p14:creationId xmlns:p14="http://schemas.microsoft.com/office/powerpoint/2010/main" val="45562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-529704" y="-116497"/>
            <a:ext cx="10673255" cy="711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30523" y="552719"/>
            <a:ext cx="8147050" cy="663575"/>
          </a:xfrm>
        </p:spPr>
        <p:txBody>
          <a:bodyPr/>
          <a:lstStyle/>
          <a:p>
            <a:r>
              <a:rPr lang="en-US" sz="1100" dirty="0" smtClean="0"/>
              <a:t>Quality metric development</a:t>
            </a:r>
            <a:endParaRPr lang="en-US" sz="1100" dirty="0"/>
          </a:p>
        </p:txBody>
      </p:sp>
      <p:sp>
        <p:nvSpPr>
          <p:cNvPr id="5" name="Rettangolo arrotondato 2"/>
          <p:cNvSpPr/>
          <p:nvPr/>
        </p:nvSpPr>
        <p:spPr>
          <a:xfrm>
            <a:off x="2430660" y="55385"/>
            <a:ext cx="6480720" cy="8856984"/>
          </a:xfrm>
          <a:prstGeom prst="roundRect">
            <a:avLst>
              <a:gd name="adj" fmla="val 4027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" name="Cilindro 3"/>
          <p:cNvSpPr/>
          <p:nvPr/>
        </p:nvSpPr>
        <p:spPr>
          <a:xfrm>
            <a:off x="486445" y="55385"/>
            <a:ext cx="1728192" cy="8856984"/>
          </a:xfrm>
          <a:prstGeom prst="can">
            <a:avLst>
              <a:gd name="adj" fmla="val 2059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7" name="Rectangle 12"/>
          <p:cNvSpPr/>
          <p:nvPr/>
        </p:nvSpPr>
        <p:spPr>
          <a:xfrm>
            <a:off x="647451" y="6104057"/>
            <a:ext cx="1440160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err="1">
                <a:solidFill>
                  <a:schemeClr val="tx1"/>
                </a:solidFill>
              </a:rPr>
              <a:t>Video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100" dirty="0" err="1">
                <a:solidFill>
                  <a:schemeClr val="tx1"/>
                </a:solidFill>
              </a:rPr>
              <a:t>based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br>
              <a:rPr lang="fr-FR" sz="1100" dirty="0">
                <a:solidFill>
                  <a:schemeClr val="tx1"/>
                </a:solidFill>
              </a:rPr>
            </a:br>
            <a:r>
              <a:rPr lang="fr-FR" sz="1100" dirty="0" err="1">
                <a:solidFill>
                  <a:schemeClr val="tx1"/>
                </a:solidFill>
              </a:rPr>
              <a:t>Quality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100" dirty="0" err="1">
                <a:solidFill>
                  <a:schemeClr val="tx1"/>
                </a:solidFill>
              </a:rPr>
              <a:t>indicators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8" name="Rectangle 16"/>
          <p:cNvSpPr/>
          <p:nvPr/>
        </p:nvSpPr>
        <p:spPr>
          <a:xfrm>
            <a:off x="647451" y="4229100"/>
            <a:ext cx="1440160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err="1" smtClean="0">
                <a:solidFill>
                  <a:schemeClr val="tx1"/>
                </a:solidFill>
              </a:rPr>
              <a:t>Bitstream</a:t>
            </a:r>
            <a:r>
              <a:rPr lang="fr-FR" sz="1100" dirty="0" smtClean="0">
                <a:solidFill>
                  <a:schemeClr val="tx1"/>
                </a:solidFill>
              </a:rPr>
              <a:t> Information HMIX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9" name="Rectangle 19"/>
          <p:cNvSpPr/>
          <p:nvPr/>
        </p:nvSpPr>
        <p:spPr>
          <a:xfrm>
            <a:off x="647451" y="5600001"/>
            <a:ext cx="1440160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err="1">
                <a:solidFill>
                  <a:schemeClr val="tx1"/>
                </a:solidFill>
              </a:rPr>
              <a:t>Bitstream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100" dirty="0" err="1">
                <a:solidFill>
                  <a:schemeClr val="tx1"/>
                </a:solidFill>
              </a:rPr>
              <a:t>based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100" dirty="0" err="1">
                <a:solidFill>
                  <a:schemeClr val="tx1"/>
                </a:solidFill>
              </a:rPr>
              <a:t>Quality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100" dirty="0" err="1">
                <a:solidFill>
                  <a:schemeClr val="tx1"/>
                </a:solidFill>
              </a:rPr>
              <a:t>indicators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0" name="Rectangle 22"/>
          <p:cNvSpPr/>
          <p:nvPr/>
        </p:nvSpPr>
        <p:spPr>
          <a:xfrm>
            <a:off x="647451" y="6608113"/>
            <a:ext cx="1440160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err="1" smtClean="0">
                <a:solidFill>
                  <a:schemeClr val="tx1"/>
                </a:solidFill>
              </a:rPr>
              <a:t>Estimated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Video</a:t>
            </a:r>
            <a:r>
              <a:rPr lang="fr-FR" sz="1100" dirty="0" smtClean="0">
                <a:solidFill>
                  <a:schemeClr val="tx1"/>
                </a:solidFill>
              </a:rPr>
              <a:t/>
            </a:r>
            <a:br>
              <a:rPr lang="fr-FR" sz="1100" dirty="0" smtClean="0">
                <a:solidFill>
                  <a:schemeClr val="tx1"/>
                </a:solidFill>
              </a:rPr>
            </a:br>
            <a:r>
              <a:rPr lang="fr-FR" sz="1100" dirty="0" err="1" smtClean="0">
                <a:solidFill>
                  <a:schemeClr val="tx1"/>
                </a:solidFill>
              </a:rPr>
              <a:t>Quality</a:t>
            </a:r>
            <a:r>
              <a:rPr lang="fr-FR" sz="1100" dirty="0" smtClean="0">
                <a:solidFill>
                  <a:schemeClr val="tx1"/>
                </a:solidFill>
              </a:rPr>
              <a:t> Score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1" name="Rectangle 14"/>
          <p:cNvSpPr/>
          <p:nvPr/>
        </p:nvSpPr>
        <p:spPr>
          <a:xfrm>
            <a:off x="630460" y="1621046"/>
            <a:ext cx="1440160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smtClean="0">
                <a:solidFill>
                  <a:schemeClr val="tx1"/>
                </a:solidFill>
              </a:rPr>
              <a:t>Original</a:t>
            </a:r>
            <a:br>
              <a:rPr lang="fr-FR" sz="1100" dirty="0" smtClean="0">
                <a:solidFill>
                  <a:schemeClr val="tx1"/>
                </a:solidFill>
              </a:rPr>
            </a:br>
            <a:r>
              <a:rPr lang="fr-FR" sz="1100" dirty="0" err="1" smtClean="0">
                <a:solidFill>
                  <a:schemeClr val="tx1"/>
                </a:solidFill>
              </a:rPr>
              <a:t>Bitstreams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2" name="Rectangle 7"/>
          <p:cNvSpPr/>
          <p:nvPr/>
        </p:nvSpPr>
        <p:spPr>
          <a:xfrm>
            <a:off x="647451" y="3223737"/>
            <a:ext cx="1440160" cy="44658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err="1" smtClean="0">
                <a:solidFill>
                  <a:schemeClr val="tx1"/>
                </a:solidFill>
              </a:rPr>
              <a:t>Corrupted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bitstreams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3" name="Rectangle 22"/>
          <p:cNvSpPr/>
          <p:nvPr/>
        </p:nvSpPr>
        <p:spPr>
          <a:xfrm>
            <a:off x="647451" y="7112169"/>
            <a:ext cx="1440160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smtClean="0">
                <a:solidFill>
                  <a:schemeClr val="tx1"/>
                </a:solidFill>
              </a:rPr>
              <a:t>Subjective</a:t>
            </a:r>
            <a:br>
              <a:rPr lang="fr-FR" sz="1100" dirty="0" smtClean="0">
                <a:solidFill>
                  <a:schemeClr val="tx1"/>
                </a:solidFill>
              </a:rPr>
            </a:br>
            <a:r>
              <a:rPr lang="fr-FR" sz="1100" dirty="0" smtClean="0">
                <a:solidFill>
                  <a:schemeClr val="tx1"/>
                </a:solidFill>
              </a:rPr>
              <a:t>Annotation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0460" y="477214"/>
            <a:ext cx="1440160" cy="48681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solidFill>
                  <a:schemeClr val="tx1"/>
                </a:solidFill>
              </a:rPr>
              <a:t>Source Video</a:t>
            </a:r>
            <a:endParaRPr lang="en-US" sz="1100" dirty="0">
              <a:solidFill>
                <a:schemeClr val="tx1"/>
              </a:solidFill>
            </a:endParaRPr>
          </a:p>
          <a:p>
            <a:r>
              <a:rPr lang="en-US" sz="1100" dirty="0">
                <a:solidFill>
                  <a:schemeClr val="tx1"/>
                </a:solidFill>
              </a:rPr>
              <a:t>Sequence</a:t>
            </a:r>
          </a:p>
        </p:txBody>
      </p:sp>
      <p:sp>
        <p:nvSpPr>
          <p:cNvPr id="16" name="Rectangle 14"/>
          <p:cNvSpPr/>
          <p:nvPr/>
        </p:nvSpPr>
        <p:spPr>
          <a:xfrm>
            <a:off x="630460" y="1090692"/>
            <a:ext cx="1440160" cy="44940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>
                <a:solidFill>
                  <a:schemeClr val="tx1"/>
                </a:solidFill>
              </a:rPr>
              <a:t>Encoder </a:t>
            </a:r>
            <a:r>
              <a:rPr lang="fr-FR" sz="1100" dirty="0" smtClean="0">
                <a:solidFill>
                  <a:schemeClr val="tx1"/>
                </a:solidFill>
              </a:rPr>
              <a:t/>
            </a:r>
            <a:br>
              <a:rPr lang="fr-FR" sz="1100" dirty="0" smtClean="0">
                <a:solidFill>
                  <a:schemeClr val="tx1"/>
                </a:solidFill>
              </a:rPr>
            </a:br>
            <a:r>
              <a:rPr lang="fr-FR" sz="1100" dirty="0" err="1" smtClean="0">
                <a:solidFill>
                  <a:schemeClr val="tx1"/>
                </a:solidFill>
              </a:rPr>
              <a:t>parameters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7" name="Rectangle 14"/>
          <p:cNvSpPr/>
          <p:nvPr/>
        </p:nvSpPr>
        <p:spPr>
          <a:xfrm>
            <a:off x="630460" y="2260174"/>
            <a:ext cx="1440160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err="1">
                <a:solidFill>
                  <a:schemeClr val="tx1"/>
                </a:solidFill>
              </a:rPr>
              <a:t>Packet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100" dirty="0" err="1">
                <a:solidFill>
                  <a:schemeClr val="tx1"/>
                </a:solidFill>
              </a:rPr>
              <a:t>Loss</a:t>
            </a:r>
            <a:endParaRPr lang="fr-FR" sz="1100" dirty="0">
              <a:solidFill>
                <a:schemeClr val="tx1"/>
              </a:solidFill>
            </a:endParaRPr>
          </a:p>
          <a:p>
            <a:r>
              <a:rPr lang="fr-FR" sz="1100" dirty="0" smtClean="0">
                <a:solidFill>
                  <a:schemeClr val="tx1"/>
                </a:solidFill>
              </a:rPr>
              <a:t>Pattern </a:t>
            </a:r>
            <a:r>
              <a:rPr lang="fr-FR" sz="1100" dirty="0" err="1" smtClean="0">
                <a:solidFill>
                  <a:schemeClr val="tx1"/>
                </a:solidFill>
              </a:rPr>
              <a:t>Database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8" name="Rectangle 4"/>
          <p:cNvSpPr/>
          <p:nvPr/>
        </p:nvSpPr>
        <p:spPr>
          <a:xfrm>
            <a:off x="4806924" y="1108046"/>
            <a:ext cx="1440160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err="1" smtClean="0">
                <a:solidFill>
                  <a:schemeClr val="tx1"/>
                </a:solidFill>
              </a:rPr>
              <a:t>Encoders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2862708" y="2647673"/>
            <a:ext cx="1440160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err="1" smtClean="0">
                <a:solidFill>
                  <a:schemeClr val="tx1"/>
                </a:solidFill>
              </a:rPr>
              <a:t>Robust</a:t>
            </a:r>
            <a:r>
              <a:rPr lang="fr-FR" sz="1100" dirty="0" smtClean="0">
                <a:solidFill>
                  <a:schemeClr val="tx1"/>
                </a:solidFill>
              </a:rPr>
              <a:t> Reference</a:t>
            </a:r>
          </a:p>
          <a:p>
            <a:r>
              <a:rPr lang="fr-FR" sz="1100" dirty="0" err="1" smtClean="0">
                <a:solidFill>
                  <a:schemeClr val="tx1"/>
                </a:solidFill>
              </a:rPr>
              <a:t>Decoder</a:t>
            </a:r>
            <a:endParaRPr lang="fr-FR" sz="1100" dirty="0" smtClean="0">
              <a:solidFill>
                <a:schemeClr val="tx1"/>
              </a:solidFill>
            </a:endParaRPr>
          </a:p>
        </p:txBody>
      </p:sp>
      <p:sp>
        <p:nvSpPr>
          <p:cNvPr id="20" name="Rectangle 9"/>
          <p:cNvSpPr/>
          <p:nvPr/>
        </p:nvSpPr>
        <p:spPr>
          <a:xfrm>
            <a:off x="4086844" y="4996478"/>
            <a:ext cx="1440160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smtClean="0">
                <a:solidFill>
                  <a:schemeClr val="tx1"/>
                </a:solidFill>
              </a:rPr>
              <a:t>FR </a:t>
            </a:r>
            <a:r>
              <a:rPr lang="fr-FR" sz="1100" dirty="0" err="1" smtClean="0">
                <a:solidFill>
                  <a:schemeClr val="tx1"/>
                </a:solidFill>
              </a:rPr>
              <a:t>Video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Quality</a:t>
            </a:r>
            <a:endParaRPr lang="fr-FR" sz="1100" dirty="0" smtClean="0">
              <a:solidFill>
                <a:schemeClr val="tx1"/>
              </a:solidFill>
            </a:endParaRPr>
          </a:p>
          <a:p>
            <a:r>
              <a:rPr lang="fr-FR" sz="1100" dirty="0" err="1" smtClean="0">
                <a:solidFill>
                  <a:schemeClr val="tx1"/>
                </a:solidFill>
              </a:rPr>
              <a:t>Measurement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2" name="Rectangle 11"/>
          <p:cNvSpPr/>
          <p:nvPr/>
        </p:nvSpPr>
        <p:spPr>
          <a:xfrm>
            <a:off x="7183188" y="3583777"/>
            <a:ext cx="1584176" cy="57606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err="1" smtClean="0">
                <a:solidFill>
                  <a:schemeClr val="tx1"/>
                </a:solidFill>
              </a:rPr>
              <a:t>Bitstream</a:t>
            </a:r>
            <a:r>
              <a:rPr lang="fr-FR" sz="1100" dirty="0" smtClean="0">
                <a:solidFill>
                  <a:schemeClr val="tx1"/>
                </a:solidFill>
              </a:rPr>
              <a:t> Information </a:t>
            </a:r>
            <a:r>
              <a:rPr lang="fr-FR" sz="1100" dirty="0" err="1" smtClean="0">
                <a:solidFill>
                  <a:schemeClr val="tx1"/>
                </a:solidFill>
              </a:rPr>
              <a:t>Extractor</a:t>
            </a:r>
            <a:r>
              <a:rPr lang="fr-FR" sz="1100" dirty="0" smtClean="0">
                <a:solidFill>
                  <a:schemeClr val="tx1"/>
                </a:solidFill>
              </a:rPr>
              <a:t> to XML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3" name="Rectangle 13"/>
          <p:cNvSpPr/>
          <p:nvPr/>
        </p:nvSpPr>
        <p:spPr>
          <a:xfrm>
            <a:off x="2502668" y="4996478"/>
            <a:ext cx="1440160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smtClean="0">
                <a:solidFill>
                  <a:schemeClr val="tx1"/>
                </a:solidFill>
              </a:rPr>
              <a:t>Subjective </a:t>
            </a:r>
            <a:r>
              <a:rPr lang="fr-FR" sz="1100" dirty="0" err="1" smtClean="0">
                <a:solidFill>
                  <a:schemeClr val="tx1"/>
                </a:solidFill>
              </a:rPr>
              <a:t>Assessment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255196" y="4996478"/>
            <a:ext cx="1440160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err="1" smtClean="0">
                <a:solidFill>
                  <a:schemeClr val="tx1"/>
                </a:solidFill>
              </a:rPr>
              <a:t>Quality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Indicators</a:t>
            </a:r>
            <a:r>
              <a:rPr lang="fr-FR" sz="1100" dirty="0" smtClean="0">
                <a:solidFill>
                  <a:schemeClr val="tx1"/>
                </a:solidFill>
              </a:rPr>
              <a:t> (</a:t>
            </a:r>
            <a:r>
              <a:rPr lang="fr-FR" sz="1100" dirty="0" err="1" smtClean="0">
                <a:solidFill>
                  <a:schemeClr val="tx1"/>
                </a:solidFill>
              </a:rPr>
              <a:t>Bitstream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based</a:t>
            </a:r>
            <a:r>
              <a:rPr lang="fr-FR" sz="1100" dirty="0" smtClean="0">
                <a:solidFill>
                  <a:schemeClr val="tx1"/>
                </a:solidFill>
              </a:rPr>
              <a:t>)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5" name="Rectangle 21"/>
          <p:cNvSpPr/>
          <p:nvPr/>
        </p:nvSpPr>
        <p:spPr>
          <a:xfrm>
            <a:off x="5671020" y="4996478"/>
            <a:ext cx="1440160" cy="433413"/>
          </a:xfrm>
          <a:custGeom>
            <a:avLst/>
            <a:gdLst>
              <a:gd name="connsiteX0" fmla="*/ 0 w 1440160"/>
              <a:gd name="connsiteY0" fmla="*/ 0 h 432048"/>
              <a:gd name="connsiteX1" fmla="*/ 1440160 w 1440160"/>
              <a:gd name="connsiteY1" fmla="*/ 0 h 432048"/>
              <a:gd name="connsiteX2" fmla="*/ 1440160 w 1440160"/>
              <a:gd name="connsiteY2" fmla="*/ 432048 h 432048"/>
              <a:gd name="connsiteX3" fmla="*/ 0 w 1440160"/>
              <a:gd name="connsiteY3" fmla="*/ 432048 h 432048"/>
              <a:gd name="connsiteX4" fmla="*/ 0 w 1440160"/>
              <a:gd name="connsiteY4" fmla="*/ 0 h 432048"/>
              <a:gd name="connsiteX0" fmla="*/ 0 w 1440160"/>
              <a:gd name="connsiteY0" fmla="*/ 0 h 432048"/>
              <a:gd name="connsiteX1" fmla="*/ 1440160 w 1440160"/>
              <a:gd name="connsiteY1" fmla="*/ 0 h 432048"/>
              <a:gd name="connsiteX2" fmla="*/ 1440160 w 1440160"/>
              <a:gd name="connsiteY2" fmla="*/ 432048 h 432048"/>
              <a:gd name="connsiteX3" fmla="*/ 1028303 w 1440160"/>
              <a:gd name="connsiteY3" fmla="*/ 428650 h 432048"/>
              <a:gd name="connsiteX4" fmla="*/ 0 w 1440160"/>
              <a:gd name="connsiteY4" fmla="*/ 432048 h 432048"/>
              <a:gd name="connsiteX5" fmla="*/ 0 w 1440160"/>
              <a:gd name="connsiteY5" fmla="*/ 0 h 432048"/>
              <a:gd name="connsiteX0" fmla="*/ 0 w 1440160"/>
              <a:gd name="connsiteY0" fmla="*/ 0 h 432048"/>
              <a:gd name="connsiteX1" fmla="*/ 1440160 w 1440160"/>
              <a:gd name="connsiteY1" fmla="*/ 0 h 432048"/>
              <a:gd name="connsiteX2" fmla="*/ 1440160 w 1440160"/>
              <a:gd name="connsiteY2" fmla="*/ 432048 h 432048"/>
              <a:gd name="connsiteX3" fmla="*/ 1028303 w 1440160"/>
              <a:gd name="connsiteY3" fmla="*/ 428650 h 432048"/>
              <a:gd name="connsiteX4" fmla="*/ 0 w 1440160"/>
              <a:gd name="connsiteY4" fmla="*/ 432048 h 432048"/>
              <a:gd name="connsiteX5" fmla="*/ 0 w 1440160"/>
              <a:gd name="connsiteY5" fmla="*/ 0 h 432048"/>
              <a:gd name="connsiteX0" fmla="*/ 0 w 1440160"/>
              <a:gd name="connsiteY0" fmla="*/ 0 h 432048"/>
              <a:gd name="connsiteX1" fmla="*/ 1440160 w 1440160"/>
              <a:gd name="connsiteY1" fmla="*/ 0 h 432048"/>
              <a:gd name="connsiteX2" fmla="*/ 1440160 w 1440160"/>
              <a:gd name="connsiteY2" fmla="*/ 432048 h 432048"/>
              <a:gd name="connsiteX3" fmla="*/ 1028303 w 1440160"/>
              <a:gd name="connsiteY3" fmla="*/ 428650 h 432048"/>
              <a:gd name="connsiteX4" fmla="*/ 0 w 1440160"/>
              <a:gd name="connsiteY4" fmla="*/ 432048 h 432048"/>
              <a:gd name="connsiteX5" fmla="*/ 0 w 1440160"/>
              <a:gd name="connsiteY5" fmla="*/ 0 h 432048"/>
              <a:gd name="connsiteX0" fmla="*/ 0 w 1440160"/>
              <a:gd name="connsiteY0" fmla="*/ 0 h 432048"/>
              <a:gd name="connsiteX1" fmla="*/ 1440160 w 1440160"/>
              <a:gd name="connsiteY1" fmla="*/ 0 h 432048"/>
              <a:gd name="connsiteX2" fmla="*/ 1440160 w 1440160"/>
              <a:gd name="connsiteY2" fmla="*/ 432048 h 432048"/>
              <a:gd name="connsiteX3" fmla="*/ 0 w 1440160"/>
              <a:gd name="connsiteY3" fmla="*/ 432048 h 432048"/>
              <a:gd name="connsiteX4" fmla="*/ 0 w 1440160"/>
              <a:gd name="connsiteY4" fmla="*/ 0 h 432048"/>
              <a:gd name="connsiteX0" fmla="*/ 0 w 1440160"/>
              <a:gd name="connsiteY0" fmla="*/ 0 h 433413"/>
              <a:gd name="connsiteX1" fmla="*/ 1440160 w 1440160"/>
              <a:gd name="connsiteY1" fmla="*/ 0 h 433413"/>
              <a:gd name="connsiteX2" fmla="*/ 1440160 w 1440160"/>
              <a:gd name="connsiteY2" fmla="*/ 432048 h 433413"/>
              <a:gd name="connsiteX3" fmla="*/ 1004491 w 1440160"/>
              <a:gd name="connsiteY3" fmla="*/ 433413 h 433413"/>
              <a:gd name="connsiteX4" fmla="*/ 0 w 1440160"/>
              <a:gd name="connsiteY4" fmla="*/ 432048 h 433413"/>
              <a:gd name="connsiteX5" fmla="*/ 0 w 1440160"/>
              <a:gd name="connsiteY5" fmla="*/ 0 h 433413"/>
              <a:gd name="connsiteX0" fmla="*/ 0 w 1440160"/>
              <a:gd name="connsiteY0" fmla="*/ 0 h 433413"/>
              <a:gd name="connsiteX1" fmla="*/ 999728 w 1440160"/>
              <a:gd name="connsiteY1" fmla="*/ 25 h 433413"/>
              <a:gd name="connsiteX2" fmla="*/ 1440160 w 1440160"/>
              <a:gd name="connsiteY2" fmla="*/ 0 h 433413"/>
              <a:gd name="connsiteX3" fmla="*/ 1440160 w 1440160"/>
              <a:gd name="connsiteY3" fmla="*/ 432048 h 433413"/>
              <a:gd name="connsiteX4" fmla="*/ 1004491 w 1440160"/>
              <a:gd name="connsiteY4" fmla="*/ 433413 h 433413"/>
              <a:gd name="connsiteX5" fmla="*/ 0 w 1440160"/>
              <a:gd name="connsiteY5" fmla="*/ 432048 h 433413"/>
              <a:gd name="connsiteX6" fmla="*/ 0 w 1440160"/>
              <a:gd name="connsiteY6" fmla="*/ 0 h 43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0160" h="433413">
                <a:moveTo>
                  <a:pt x="0" y="0"/>
                </a:moveTo>
                <a:lnTo>
                  <a:pt x="999728" y="25"/>
                </a:lnTo>
                <a:lnTo>
                  <a:pt x="1440160" y="0"/>
                </a:lnTo>
                <a:lnTo>
                  <a:pt x="1440160" y="432048"/>
                </a:lnTo>
                <a:lnTo>
                  <a:pt x="1004491" y="433413"/>
                </a:lnTo>
                <a:lnTo>
                  <a:pt x="0" y="43204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err="1" smtClean="0">
                <a:solidFill>
                  <a:schemeClr val="tx1"/>
                </a:solidFill>
              </a:rPr>
              <a:t>Quality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Indicators</a:t>
            </a:r>
            <a:r>
              <a:rPr lang="fr-FR" sz="1100" dirty="0" smtClean="0">
                <a:solidFill>
                  <a:schemeClr val="tx1"/>
                </a:solidFill>
              </a:rPr>
              <a:t> (</a:t>
            </a:r>
            <a:r>
              <a:rPr lang="fr-FR" sz="1100" dirty="0" err="1" smtClean="0">
                <a:solidFill>
                  <a:schemeClr val="tx1"/>
                </a:solidFill>
              </a:rPr>
              <a:t>Video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based</a:t>
            </a:r>
            <a:r>
              <a:rPr lang="fr-FR" sz="1100" dirty="0" smtClean="0">
                <a:solidFill>
                  <a:schemeClr val="tx1"/>
                </a:solidFill>
              </a:rPr>
              <a:t>)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6" name="Rectangle 23"/>
          <p:cNvSpPr/>
          <p:nvPr/>
        </p:nvSpPr>
        <p:spPr>
          <a:xfrm>
            <a:off x="4806923" y="7804790"/>
            <a:ext cx="1944217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smtClean="0">
                <a:solidFill>
                  <a:schemeClr val="tx1"/>
                </a:solidFill>
              </a:rPr>
              <a:t>Machine Learning and </a:t>
            </a:r>
            <a:br>
              <a:rPr lang="fr-FR" sz="1100" dirty="0" smtClean="0">
                <a:solidFill>
                  <a:schemeClr val="tx1"/>
                </a:solidFill>
              </a:rPr>
            </a:br>
            <a:r>
              <a:rPr lang="fr-FR" sz="1100" dirty="0" smtClean="0">
                <a:solidFill>
                  <a:schemeClr val="tx1"/>
                </a:solidFill>
              </a:rPr>
              <a:t>Fusion </a:t>
            </a:r>
            <a:r>
              <a:rPr lang="fr-FR" sz="1100" dirty="0" err="1" smtClean="0">
                <a:solidFill>
                  <a:schemeClr val="tx1"/>
                </a:solidFill>
              </a:rPr>
              <a:t>algorithms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8" name="Rectangle 25"/>
          <p:cNvSpPr/>
          <p:nvPr/>
        </p:nvSpPr>
        <p:spPr>
          <a:xfrm>
            <a:off x="4950940" y="8380854"/>
            <a:ext cx="1656184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err="1" smtClean="0">
                <a:solidFill>
                  <a:schemeClr val="tx1"/>
                </a:solidFill>
              </a:rPr>
              <a:t>Hybrid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Video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Quality</a:t>
            </a:r>
            <a:r>
              <a:rPr lang="fr-FR" sz="1100" dirty="0" smtClean="0">
                <a:solidFill>
                  <a:schemeClr val="tx1"/>
                </a:solidFill>
              </a:rPr>
              <a:t> Estimation </a:t>
            </a:r>
            <a:r>
              <a:rPr lang="fr-FR" sz="1100" dirty="0" err="1" smtClean="0">
                <a:solidFill>
                  <a:schemeClr val="tx1"/>
                </a:solidFill>
              </a:rPr>
              <a:t>Algorithm</a:t>
            </a:r>
            <a:endParaRPr lang="fr-FR" sz="1100" dirty="0">
              <a:solidFill>
                <a:schemeClr val="tx1"/>
              </a:solidFill>
            </a:endParaRPr>
          </a:p>
        </p:txBody>
      </p:sp>
      <p:cxnSp>
        <p:nvCxnSpPr>
          <p:cNvPr id="29" name="Connecteur droit avec flèche 56"/>
          <p:cNvCxnSpPr>
            <a:stCxn id="15" idx="3"/>
            <a:endCxn id="18" idx="0"/>
          </p:cNvCxnSpPr>
          <p:nvPr/>
        </p:nvCxnSpPr>
        <p:spPr>
          <a:xfrm>
            <a:off x="2070620" y="720622"/>
            <a:ext cx="3456384" cy="387424"/>
          </a:xfrm>
          <a:prstGeom prst="bentConnector2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58"/>
          <p:cNvCxnSpPr>
            <a:stCxn id="18" idx="2"/>
            <a:endCxn id="31" idx="0"/>
          </p:cNvCxnSpPr>
          <p:nvPr/>
        </p:nvCxnSpPr>
        <p:spPr>
          <a:xfrm rot="16200000" flipH="1">
            <a:off x="5563008" y="1504090"/>
            <a:ext cx="720080" cy="792088"/>
          </a:xfrm>
          <a:prstGeom prst="bentConnector3">
            <a:avLst>
              <a:gd name="adj1" fmla="val 76455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5"/>
          <p:cNvSpPr/>
          <p:nvPr/>
        </p:nvSpPr>
        <p:spPr>
          <a:xfrm>
            <a:off x="5599012" y="2260174"/>
            <a:ext cx="1440160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err="1" smtClean="0">
                <a:solidFill>
                  <a:schemeClr val="tx1"/>
                </a:solidFill>
              </a:rPr>
              <a:t>Packet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Loss</a:t>
            </a:r>
            <a:endParaRPr lang="fr-FR" sz="1100" dirty="0" smtClean="0">
              <a:solidFill>
                <a:schemeClr val="tx1"/>
              </a:solidFill>
            </a:endParaRPr>
          </a:p>
          <a:p>
            <a:r>
              <a:rPr lang="fr-FR" sz="1100" dirty="0" smtClean="0">
                <a:solidFill>
                  <a:schemeClr val="tx1"/>
                </a:solidFill>
              </a:rPr>
              <a:t>Simulator</a:t>
            </a:r>
            <a:endParaRPr lang="fr-FR" sz="1100" dirty="0">
              <a:solidFill>
                <a:schemeClr val="tx1"/>
              </a:solidFill>
            </a:endParaRPr>
          </a:p>
        </p:txBody>
      </p:sp>
      <p:cxnSp>
        <p:nvCxnSpPr>
          <p:cNvPr id="32" name="Connecteur droit avec flèche 69"/>
          <p:cNvCxnSpPr>
            <a:stCxn id="17" idx="3"/>
            <a:endCxn id="31" idx="1"/>
          </p:cNvCxnSpPr>
          <p:nvPr/>
        </p:nvCxnSpPr>
        <p:spPr>
          <a:xfrm>
            <a:off x="2070620" y="2476198"/>
            <a:ext cx="3528392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en angle 85"/>
          <p:cNvCxnSpPr>
            <a:endCxn id="19" idx="1"/>
          </p:cNvCxnSpPr>
          <p:nvPr/>
        </p:nvCxnSpPr>
        <p:spPr>
          <a:xfrm rot="16200000" flipH="1">
            <a:off x="2610680" y="2611669"/>
            <a:ext cx="360040" cy="144016"/>
          </a:xfrm>
          <a:prstGeom prst="bentConnector2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132"/>
          <p:cNvCxnSpPr>
            <a:stCxn id="26" idx="2"/>
            <a:endCxn id="28" idx="0"/>
          </p:cNvCxnSpPr>
          <p:nvPr/>
        </p:nvCxnSpPr>
        <p:spPr>
          <a:xfrm>
            <a:off x="5779032" y="8236838"/>
            <a:ext cx="0" cy="144016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6"/>
          <p:cNvSpPr/>
          <p:nvPr/>
        </p:nvSpPr>
        <p:spPr>
          <a:xfrm>
            <a:off x="5454996" y="3583777"/>
            <a:ext cx="1656184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smtClean="0">
                <a:solidFill>
                  <a:schemeClr val="tx1"/>
                </a:solidFill>
              </a:rPr>
              <a:t>Standard </a:t>
            </a:r>
            <a:r>
              <a:rPr lang="fr-FR" sz="1100" dirty="0" err="1" smtClean="0">
                <a:solidFill>
                  <a:schemeClr val="tx1"/>
                </a:solidFill>
              </a:rPr>
              <a:t>Conforming</a:t>
            </a:r>
            <a:endParaRPr lang="fr-FR" sz="1100" dirty="0">
              <a:solidFill>
                <a:schemeClr val="tx1"/>
              </a:solidFill>
            </a:endParaRPr>
          </a:p>
          <a:p>
            <a:r>
              <a:rPr lang="fr-FR" sz="1100" dirty="0" err="1" smtClean="0">
                <a:solidFill>
                  <a:schemeClr val="tx1"/>
                </a:solidFill>
              </a:rPr>
              <a:t>Decoders</a:t>
            </a:r>
            <a:endParaRPr lang="fr-FR" sz="1100" dirty="0" smtClean="0">
              <a:solidFill>
                <a:schemeClr val="tx1"/>
              </a:solidFill>
            </a:endParaRPr>
          </a:p>
        </p:txBody>
      </p:sp>
      <p:cxnSp>
        <p:nvCxnSpPr>
          <p:cNvPr id="37" name="Connecteur droit avec flèche 58"/>
          <p:cNvCxnSpPr>
            <a:stCxn id="18" idx="2"/>
            <a:endCxn id="19" idx="0"/>
          </p:cNvCxnSpPr>
          <p:nvPr/>
        </p:nvCxnSpPr>
        <p:spPr>
          <a:xfrm rot="5400000">
            <a:off x="4001107" y="1121775"/>
            <a:ext cx="1107579" cy="1944216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58"/>
          <p:cNvCxnSpPr/>
          <p:nvPr/>
        </p:nvCxnSpPr>
        <p:spPr>
          <a:xfrm>
            <a:off x="6247084" y="2719681"/>
            <a:ext cx="0" cy="864096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58"/>
          <p:cNvCxnSpPr>
            <a:stCxn id="19" idx="2"/>
          </p:cNvCxnSpPr>
          <p:nvPr/>
        </p:nvCxnSpPr>
        <p:spPr>
          <a:xfrm rot="16200000" flipH="1">
            <a:off x="3366764" y="3295745"/>
            <a:ext cx="1656184" cy="1224136"/>
          </a:xfrm>
          <a:prstGeom prst="bentConnector3">
            <a:avLst>
              <a:gd name="adj1" fmla="val 74155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58"/>
          <p:cNvCxnSpPr>
            <a:stCxn id="36" idx="2"/>
          </p:cNvCxnSpPr>
          <p:nvPr/>
        </p:nvCxnSpPr>
        <p:spPr>
          <a:xfrm rot="5400000">
            <a:off x="5400990" y="3421759"/>
            <a:ext cx="288032" cy="1476164"/>
          </a:xfrm>
          <a:prstGeom prst="bentConnector2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58"/>
          <p:cNvCxnSpPr>
            <a:endCxn id="20" idx="0"/>
          </p:cNvCxnSpPr>
          <p:nvPr/>
        </p:nvCxnSpPr>
        <p:spPr>
          <a:xfrm rot="10800000" flipV="1">
            <a:off x="4806924" y="4708446"/>
            <a:ext cx="864096" cy="288032"/>
          </a:xfrm>
          <a:prstGeom prst="bentConnector2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58"/>
          <p:cNvCxnSpPr/>
          <p:nvPr/>
        </p:nvCxnSpPr>
        <p:spPr>
          <a:xfrm>
            <a:off x="4806924" y="4708446"/>
            <a:ext cx="1584176" cy="288032"/>
          </a:xfrm>
          <a:prstGeom prst="bentConnector3">
            <a:avLst>
              <a:gd name="adj1" fmla="val 99904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58"/>
          <p:cNvCxnSpPr>
            <a:endCxn id="23" idx="0"/>
          </p:cNvCxnSpPr>
          <p:nvPr/>
        </p:nvCxnSpPr>
        <p:spPr>
          <a:xfrm rot="10800000" flipV="1">
            <a:off x="3222748" y="4708446"/>
            <a:ext cx="1584176" cy="288032"/>
          </a:xfrm>
          <a:prstGeom prst="bentConnector2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58"/>
          <p:cNvCxnSpPr>
            <a:endCxn id="22" idx="0"/>
          </p:cNvCxnSpPr>
          <p:nvPr/>
        </p:nvCxnSpPr>
        <p:spPr>
          <a:xfrm>
            <a:off x="6247084" y="3367753"/>
            <a:ext cx="1728192" cy="216024"/>
          </a:xfrm>
          <a:prstGeom prst="bentConnector2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2070620" y="1927593"/>
            <a:ext cx="5904656" cy="5400600"/>
            <a:chOff x="11431660" y="1700795"/>
            <a:chExt cx="5904656" cy="5400600"/>
          </a:xfrm>
        </p:grpSpPr>
        <p:cxnSp>
          <p:nvCxnSpPr>
            <p:cNvPr id="46" name="Connecteur en angle 82"/>
            <p:cNvCxnSpPr/>
            <p:nvPr/>
          </p:nvCxnSpPr>
          <p:spPr>
            <a:xfrm flipH="1">
              <a:off x="11431660" y="1700795"/>
              <a:ext cx="3456384" cy="0"/>
            </a:xfrm>
            <a:prstGeom prst="straightConnector1">
              <a:avLst/>
            </a:prstGeom>
            <a:ln w="73025">
              <a:solidFill>
                <a:schemeClr val="accent6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en angle 82"/>
            <p:cNvCxnSpPr/>
            <p:nvPr/>
          </p:nvCxnSpPr>
          <p:spPr>
            <a:xfrm flipH="1">
              <a:off x="11431662" y="3212962"/>
              <a:ext cx="4176462" cy="1"/>
            </a:xfrm>
            <a:prstGeom prst="straightConnector1">
              <a:avLst/>
            </a:prstGeom>
            <a:ln w="73025">
              <a:solidFill>
                <a:schemeClr val="accent6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en angle 82"/>
            <p:cNvCxnSpPr/>
            <p:nvPr/>
          </p:nvCxnSpPr>
          <p:spPr>
            <a:xfrm flipH="1">
              <a:off x="11448651" y="6093283"/>
              <a:ext cx="4303489" cy="0"/>
            </a:xfrm>
            <a:prstGeom prst="straightConnector1">
              <a:avLst/>
            </a:prstGeom>
            <a:ln w="73025">
              <a:solidFill>
                <a:schemeClr val="accent6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en angle 82"/>
            <p:cNvCxnSpPr/>
            <p:nvPr/>
          </p:nvCxnSpPr>
          <p:spPr>
            <a:xfrm flipH="1">
              <a:off x="11448652" y="7101395"/>
              <a:ext cx="1135136" cy="0"/>
            </a:xfrm>
            <a:prstGeom prst="straightConnector1">
              <a:avLst/>
            </a:prstGeom>
            <a:ln w="73025">
              <a:solidFill>
                <a:schemeClr val="accent6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en angle 82"/>
            <p:cNvCxnSpPr/>
            <p:nvPr/>
          </p:nvCxnSpPr>
          <p:spPr>
            <a:xfrm flipH="1">
              <a:off x="11448651" y="6597339"/>
              <a:ext cx="2719313" cy="0"/>
            </a:xfrm>
            <a:prstGeom prst="straightConnector1">
              <a:avLst/>
            </a:prstGeom>
            <a:ln w="73025">
              <a:solidFill>
                <a:schemeClr val="accent6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en angle 82"/>
            <p:cNvCxnSpPr/>
            <p:nvPr/>
          </p:nvCxnSpPr>
          <p:spPr>
            <a:xfrm flipH="1">
              <a:off x="11448651" y="4265624"/>
              <a:ext cx="5887665" cy="0"/>
            </a:xfrm>
            <a:prstGeom prst="straightConnector1">
              <a:avLst/>
            </a:prstGeom>
            <a:ln w="73025">
              <a:solidFill>
                <a:schemeClr val="accent6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en angle 82"/>
            <p:cNvCxnSpPr/>
            <p:nvPr/>
          </p:nvCxnSpPr>
          <p:spPr>
            <a:xfrm flipH="1">
              <a:off x="11448651" y="5589227"/>
              <a:ext cx="5887665" cy="0"/>
            </a:xfrm>
            <a:prstGeom prst="straightConnector1">
              <a:avLst/>
            </a:prstGeom>
            <a:ln w="73025">
              <a:solidFill>
                <a:schemeClr val="accent6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Connecteur droit avec flèche 58"/>
          <p:cNvCxnSpPr>
            <a:stCxn id="23" idx="2"/>
          </p:cNvCxnSpPr>
          <p:nvPr/>
        </p:nvCxnSpPr>
        <p:spPr>
          <a:xfrm rot="16200000" flipH="1">
            <a:off x="3114736" y="5536538"/>
            <a:ext cx="2376264" cy="2160240"/>
          </a:xfrm>
          <a:prstGeom prst="bentConnector3">
            <a:avLst>
              <a:gd name="adj1" fmla="val 89683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8"/>
          <p:cNvCxnSpPr>
            <a:stCxn id="20" idx="2"/>
          </p:cNvCxnSpPr>
          <p:nvPr/>
        </p:nvCxnSpPr>
        <p:spPr>
          <a:xfrm rot="16200000" flipH="1">
            <a:off x="4014836" y="6220614"/>
            <a:ext cx="2376266" cy="792090"/>
          </a:xfrm>
          <a:prstGeom prst="bentConnector3">
            <a:avLst>
              <a:gd name="adj1" fmla="val 70042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8"/>
          <p:cNvCxnSpPr/>
          <p:nvPr/>
        </p:nvCxnSpPr>
        <p:spPr>
          <a:xfrm rot="5400000">
            <a:off x="4950940" y="6364630"/>
            <a:ext cx="2376264" cy="504056"/>
          </a:xfrm>
          <a:prstGeom prst="bentConnector3">
            <a:avLst>
              <a:gd name="adj1" fmla="val 70042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8"/>
          <p:cNvCxnSpPr>
            <a:stCxn id="24" idx="2"/>
          </p:cNvCxnSpPr>
          <p:nvPr/>
        </p:nvCxnSpPr>
        <p:spPr>
          <a:xfrm rot="5400000">
            <a:off x="5851040" y="5680554"/>
            <a:ext cx="2376264" cy="1872208"/>
          </a:xfrm>
          <a:prstGeom prst="bentConnector3">
            <a:avLst>
              <a:gd name="adj1" fmla="val 89683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122"/>
          <p:cNvCxnSpPr>
            <a:stCxn id="22" idx="2"/>
            <a:endCxn id="24" idx="0"/>
          </p:cNvCxnSpPr>
          <p:nvPr/>
        </p:nvCxnSpPr>
        <p:spPr>
          <a:xfrm>
            <a:off x="7975276" y="4159841"/>
            <a:ext cx="0" cy="836637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6"/>
          <p:cNvCxnSpPr>
            <a:stCxn id="16" idx="3"/>
            <a:endCxn id="18" idx="1"/>
          </p:cNvCxnSpPr>
          <p:nvPr/>
        </p:nvCxnSpPr>
        <p:spPr>
          <a:xfrm>
            <a:off x="2070620" y="1315393"/>
            <a:ext cx="2736304" cy="8677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asellaDiTesto 59"/>
          <p:cNvSpPr txBox="1"/>
          <p:nvPr/>
        </p:nvSpPr>
        <p:spPr>
          <a:xfrm>
            <a:off x="918492" y="55385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Storage</a:t>
            </a:r>
            <a:endParaRPr lang="en-US" sz="1100" dirty="0"/>
          </a:p>
        </p:txBody>
      </p:sp>
      <p:grpSp>
        <p:nvGrpSpPr>
          <p:cNvPr id="65" name="Group 64"/>
          <p:cNvGrpSpPr/>
          <p:nvPr/>
        </p:nvGrpSpPr>
        <p:grpSpPr>
          <a:xfrm>
            <a:off x="3726804" y="3079721"/>
            <a:ext cx="4680520" cy="504056"/>
            <a:chOff x="13087844" y="2852923"/>
            <a:chExt cx="4680520" cy="504056"/>
          </a:xfrm>
        </p:grpSpPr>
        <p:cxnSp>
          <p:nvCxnSpPr>
            <p:cNvPr id="66" name="Connecteur droit avec flèche 58"/>
            <p:cNvCxnSpPr/>
            <p:nvPr/>
          </p:nvCxnSpPr>
          <p:spPr>
            <a:xfrm>
              <a:off x="15680132" y="2996939"/>
              <a:ext cx="2088232" cy="360040"/>
            </a:xfrm>
            <a:prstGeom prst="bentConnector3">
              <a:avLst>
                <a:gd name="adj1" fmla="val 99718"/>
              </a:avLst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avec flèche 58"/>
            <p:cNvCxnSpPr/>
            <p:nvPr/>
          </p:nvCxnSpPr>
          <p:spPr>
            <a:xfrm>
              <a:off x="13087844" y="2852923"/>
              <a:ext cx="0" cy="116557"/>
            </a:xfrm>
            <a:prstGeom prst="straightConnector1">
              <a:avLst/>
            </a:prstGeom>
            <a:ln w="38100" cap="rnd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avec flèche 58"/>
            <p:cNvCxnSpPr>
              <a:endCxn id="69" idx="0"/>
            </p:cNvCxnSpPr>
            <p:nvPr/>
          </p:nvCxnSpPr>
          <p:spPr>
            <a:xfrm>
              <a:off x="13087844" y="2996939"/>
              <a:ext cx="2448313" cy="2431"/>
            </a:xfrm>
            <a:prstGeom prst="straightConnector1">
              <a:avLst/>
            </a:prstGeom>
            <a:ln w="38100" cap="rnd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Arco 65"/>
            <p:cNvSpPr/>
            <p:nvPr/>
          </p:nvSpPr>
          <p:spPr>
            <a:xfrm>
              <a:off x="15536116" y="2924931"/>
              <a:ext cx="144016" cy="144016"/>
            </a:xfrm>
            <a:prstGeom prst="arc">
              <a:avLst>
                <a:gd name="adj1" fmla="val 10683941"/>
                <a:gd name="adj2" fmla="val 789066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sp>
        <p:nvSpPr>
          <p:cNvPr id="70" name="CasellaDiTesto 66"/>
          <p:cNvSpPr txBox="1"/>
          <p:nvPr/>
        </p:nvSpPr>
        <p:spPr>
          <a:xfrm>
            <a:off x="4518892" y="55385"/>
            <a:ext cx="22322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Reproducible Processing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57009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-147148" y="-112624"/>
            <a:ext cx="10673255" cy="7112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42491" y="-1820079"/>
            <a:ext cx="8147050" cy="663575"/>
          </a:xfrm>
        </p:spPr>
        <p:txBody>
          <a:bodyPr/>
          <a:lstStyle/>
          <a:p>
            <a:r>
              <a:rPr lang="en-US" sz="1100" dirty="0" smtClean="0"/>
              <a:t>Quality metric development</a:t>
            </a:r>
            <a:endParaRPr lang="en-US" sz="1100" dirty="0"/>
          </a:p>
        </p:txBody>
      </p:sp>
      <p:sp>
        <p:nvSpPr>
          <p:cNvPr id="5" name="Rettangolo arrotondato 2"/>
          <p:cNvSpPr/>
          <p:nvPr/>
        </p:nvSpPr>
        <p:spPr>
          <a:xfrm>
            <a:off x="2142628" y="-2317413"/>
            <a:ext cx="6480720" cy="8856984"/>
          </a:xfrm>
          <a:prstGeom prst="roundRect">
            <a:avLst>
              <a:gd name="adj" fmla="val 4027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6" name="Cilindro 3"/>
          <p:cNvSpPr/>
          <p:nvPr/>
        </p:nvSpPr>
        <p:spPr>
          <a:xfrm>
            <a:off x="198413" y="-2317413"/>
            <a:ext cx="1728192" cy="8856984"/>
          </a:xfrm>
          <a:prstGeom prst="can">
            <a:avLst>
              <a:gd name="adj" fmla="val 2059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7" name="Rectangle 12"/>
          <p:cNvSpPr/>
          <p:nvPr/>
        </p:nvSpPr>
        <p:spPr>
          <a:xfrm>
            <a:off x="359419" y="3731259"/>
            <a:ext cx="1440160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err="1">
                <a:solidFill>
                  <a:schemeClr val="tx1"/>
                </a:solidFill>
              </a:rPr>
              <a:t>Video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100" dirty="0" err="1">
                <a:solidFill>
                  <a:schemeClr val="tx1"/>
                </a:solidFill>
              </a:rPr>
              <a:t>based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br>
              <a:rPr lang="fr-FR" sz="1100" dirty="0">
                <a:solidFill>
                  <a:schemeClr val="tx1"/>
                </a:solidFill>
              </a:rPr>
            </a:br>
            <a:r>
              <a:rPr lang="fr-FR" sz="1100" dirty="0" err="1">
                <a:solidFill>
                  <a:schemeClr val="tx1"/>
                </a:solidFill>
              </a:rPr>
              <a:t>Quality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100" dirty="0" err="1">
                <a:solidFill>
                  <a:schemeClr val="tx1"/>
                </a:solidFill>
              </a:rPr>
              <a:t>indicators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8" name="Rectangle 16"/>
          <p:cNvSpPr/>
          <p:nvPr/>
        </p:nvSpPr>
        <p:spPr>
          <a:xfrm>
            <a:off x="359419" y="1856302"/>
            <a:ext cx="1440160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err="1" smtClean="0">
                <a:solidFill>
                  <a:schemeClr val="tx1"/>
                </a:solidFill>
              </a:rPr>
              <a:t>Bitstream</a:t>
            </a:r>
            <a:r>
              <a:rPr lang="fr-FR" sz="1100" dirty="0" smtClean="0">
                <a:solidFill>
                  <a:schemeClr val="tx1"/>
                </a:solidFill>
              </a:rPr>
              <a:t> Information HMIX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9" name="Rectangle 19"/>
          <p:cNvSpPr/>
          <p:nvPr/>
        </p:nvSpPr>
        <p:spPr>
          <a:xfrm>
            <a:off x="359419" y="3227203"/>
            <a:ext cx="1440160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err="1">
                <a:solidFill>
                  <a:schemeClr val="tx1"/>
                </a:solidFill>
              </a:rPr>
              <a:t>Bitstream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100" dirty="0" err="1">
                <a:solidFill>
                  <a:schemeClr val="tx1"/>
                </a:solidFill>
              </a:rPr>
              <a:t>based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100" dirty="0" err="1">
                <a:solidFill>
                  <a:schemeClr val="tx1"/>
                </a:solidFill>
              </a:rPr>
              <a:t>Quality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100" dirty="0" err="1">
                <a:solidFill>
                  <a:schemeClr val="tx1"/>
                </a:solidFill>
              </a:rPr>
              <a:t>indicators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0" name="Rectangle 22"/>
          <p:cNvSpPr/>
          <p:nvPr/>
        </p:nvSpPr>
        <p:spPr>
          <a:xfrm>
            <a:off x="359419" y="4235315"/>
            <a:ext cx="1440160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err="1" smtClean="0">
                <a:solidFill>
                  <a:schemeClr val="tx1"/>
                </a:solidFill>
              </a:rPr>
              <a:t>Estimated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Video</a:t>
            </a:r>
            <a:r>
              <a:rPr lang="fr-FR" sz="1100" dirty="0" smtClean="0">
                <a:solidFill>
                  <a:schemeClr val="tx1"/>
                </a:solidFill>
              </a:rPr>
              <a:t/>
            </a:r>
            <a:br>
              <a:rPr lang="fr-FR" sz="1100" dirty="0" smtClean="0">
                <a:solidFill>
                  <a:schemeClr val="tx1"/>
                </a:solidFill>
              </a:rPr>
            </a:br>
            <a:r>
              <a:rPr lang="fr-FR" sz="1100" dirty="0" err="1" smtClean="0">
                <a:solidFill>
                  <a:schemeClr val="tx1"/>
                </a:solidFill>
              </a:rPr>
              <a:t>Quality</a:t>
            </a:r>
            <a:r>
              <a:rPr lang="fr-FR" sz="1100" dirty="0" smtClean="0">
                <a:solidFill>
                  <a:schemeClr val="tx1"/>
                </a:solidFill>
              </a:rPr>
              <a:t> Score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1" name="Rectangle 14"/>
          <p:cNvSpPr/>
          <p:nvPr/>
        </p:nvSpPr>
        <p:spPr>
          <a:xfrm>
            <a:off x="342428" y="-751752"/>
            <a:ext cx="1440160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smtClean="0">
                <a:solidFill>
                  <a:schemeClr val="tx1"/>
                </a:solidFill>
              </a:rPr>
              <a:t>Original</a:t>
            </a:r>
            <a:br>
              <a:rPr lang="fr-FR" sz="1100" dirty="0" smtClean="0">
                <a:solidFill>
                  <a:schemeClr val="tx1"/>
                </a:solidFill>
              </a:rPr>
            </a:br>
            <a:r>
              <a:rPr lang="fr-FR" sz="1100" dirty="0" err="1" smtClean="0">
                <a:solidFill>
                  <a:schemeClr val="tx1"/>
                </a:solidFill>
              </a:rPr>
              <a:t>Bitstreams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2" name="Rectangle 7"/>
          <p:cNvSpPr/>
          <p:nvPr/>
        </p:nvSpPr>
        <p:spPr>
          <a:xfrm>
            <a:off x="359419" y="850939"/>
            <a:ext cx="1440160" cy="44658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err="1" smtClean="0">
                <a:solidFill>
                  <a:schemeClr val="tx1"/>
                </a:solidFill>
              </a:rPr>
              <a:t>Corrupted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bitstreams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3" name="Rectangle 22"/>
          <p:cNvSpPr/>
          <p:nvPr/>
        </p:nvSpPr>
        <p:spPr>
          <a:xfrm>
            <a:off x="359419" y="4739371"/>
            <a:ext cx="1440160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smtClean="0">
                <a:solidFill>
                  <a:schemeClr val="tx1"/>
                </a:solidFill>
              </a:rPr>
              <a:t>Subjective</a:t>
            </a:r>
            <a:br>
              <a:rPr lang="fr-FR" sz="1100" dirty="0" smtClean="0">
                <a:solidFill>
                  <a:schemeClr val="tx1"/>
                </a:solidFill>
              </a:rPr>
            </a:br>
            <a:r>
              <a:rPr lang="fr-FR" sz="1100" dirty="0" smtClean="0">
                <a:solidFill>
                  <a:schemeClr val="tx1"/>
                </a:solidFill>
              </a:rPr>
              <a:t>Annotation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2428" y="-1895584"/>
            <a:ext cx="1440160" cy="48681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 smtClean="0">
                <a:solidFill>
                  <a:schemeClr val="tx1"/>
                </a:solidFill>
              </a:rPr>
              <a:t>Source Video</a:t>
            </a:r>
            <a:endParaRPr lang="en-US" sz="1100" dirty="0">
              <a:solidFill>
                <a:schemeClr val="tx1"/>
              </a:solidFill>
            </a:endParaRPr>
          </a:p>
          <a:p>
            <a:r>
              <a:rPr lang="en-US" sz="1100" dirty="0">
                <a:solidFill>
                  <a:schemeClr val="tx1"/>
                </a:solidFill>
              </a:rPr>
              <a:t>Sequence</a:t>
            </a:r>
          </a:p>
        </p:txBody>
      </p:sp>
      <p:sp>
        <p:nvSpPr>
          <p:cNvPr id="16" name="Rectangle 14"/>
          <p:cNvSpPr/>
          <p:nvPr/>
        </p:nvSpPr>
        <p:spPr>
          <a:xfrm>
            <a:off x="342428" y="-1282106"/>
            <a:ext cx="1440160" cy="44940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>
                <a:solidFill>
                  <a:schemeClr val="tx1"/>
                </a:solidFill>
              </a:rPr>
              <a:t>Encoder </a:t>
            </a:r>
            <a:r>
              <a:rPr lang="fr-FR" sz="1100" dirty="0" smtClean="0">
                <a:solidFill>
                  <a:schemeClr val="tx1"/>
                </a:solidFill>
              </a:rPr>
              <a:t/>
            </a:r>
            <a:br>
              <a:rPr lang="fr-FR" sz="1100" dirty="0" smtClean="0">
                <a:solidFill>
                  <a:schemeClr val="tx1"/>
                </a:solidFill>
              </a:rPr>
            </a:br>
            <a:r>
              <a:rPr lang="fr-FR" sz="1100" dirty="0" err="1" smtClean="0">
                <a:solidFill>
                  <a:schemeClr val="tx1"/>
                </a:solidFill>
              </a:rPr>
              <a:t>parameters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7" name="Rectangle 14"/>
          <p:cNvSpPr/>
          <p:nvPr/>
        </p:nvSpPr>
        <p:spPr>
          <a:xfrm>
            <a:off x="342428" y="-112624"/>
            <a:ext cx="1440160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err="1">
                <a:solidFill>
                  <a:schemeClr val="tx1"/>
                </a:solidFill>
              </a:rPr>
              <a:t>Packet</a:t>
            </a:r>
            <a:r>
              <a:rPr lang="fr-FR" sz="1100" dirty="0">
                <a:solidFill>
                  <a:schemeClr val="tx1"/>
                </a:solidFill>
              </a:rPr>
              <a:t> </a:t>
            </a:r>
            <a:r>
              <a:rPr lang="fr-FR" sz="1100" dirty="0" err="1">
                <a:solidFill>
                  <a:schemeClr val="tx1"/>
                </a:solidFill>
              </a:rPr>
              <a:t>Loss</a:t>
            </a:r>
            <a:endParaRPr lang="fr-FR" sz="1100" dirty="0">
              <a:solidFill>
                <a:schemeClr val="tx1"/>
              </a:solidFill>
            </a:endParaRPr>
          </a:p>
          <a:p>
            <a:r>
              <a:rPr lang="fr-FR" sz="1100" dirty="0" smtClean="0">
                <a:solidFill>
                  <a:schemeClr val="tx1"/>
                </a:solidFill>
              </a:rPr>
              <a:t>Pattern </a:t>
            </a:r>
            <a:r>
              <a:rPr lang="fr-FR" sz="1100" dirty="0" err="1" smtClean="0">
                <a:solidFill>
                  <a:schemeClr val="tx1"/>
                </a:solidFill>
              </a:rPr>
              <a:t>Database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8" name="Rectangle 4"/>
          <p:cNvSpPr/>
          <p:nvPr/>
        </p:nvSpPr>
        <p:spPr>
          <a:xfrm>
            <a:off x="4518892" y="-1264752"/>
            <a:ext cx="1440160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err="1" smtClean="0">
                <a:solidFill>
                  <a:schemeClr val="tx1"/>
                </a:solidFill>
              </a:rPr>
              <a:t>Encoders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19" name="Rectangle 6"/>
          <p:cNvSpPr/>
          <p:nvPr/>
        </p:nvSpPr>
        <p:spPr>
          <a:xfrm>
            <a:off x="2574676" y="274875"/>
            <a:ext cx="1440160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err="1" smtClean="0">
                <a:solidFill>
                  <a:schemeClr val="tx1"/>
                </a:solidFill>
              </a:rPr>
              <a:t>Robust</a:t>
            </a:r>
            <a:r>
              <a:rPr lang="fr-FR" sz="1100" dirty="0" smtClean="0">
                <a:solidFill>
                  <a:schemeClr val="tx1"/>
                </a:solidFill>
              </a:rPr>
              <a:t> Reference</a:t>
            </a:r>
          </a:p>
          <a:p>
            <a:r>
              <a:rPr lang="fr-FR" sz="1100" dirty="0" err="1" smtClean="0">
                <a:solidFill>
                  <a:schemeClr val="tx1"/>
                </a:solidFill>
              </a:rPr>
              <a:t>Decoder</a:t>
            </a:r>
            <a:endParaRPr lang="fr-FR" sz="1100" dirty="0" smtClean="0">
              <a:solidFill>
                <a:schemeClr val="tx1"/>
              </a:solidFill>
            </a:endParaRPr>
          </a:p>
        </p:txBody>
      </p:sp>
      <p:sp>
        <p:nvSpPr>
          <p:cNvPr id="20" name="Rectangle 9"/>
          <p:cNvSpPr/>
          <p:nvPr/>
        </p:nvSpPr>
        <p:spPr>
          <a:xfrm>
            <a:off x="3798812" y="2623680"/>
            <a:ext cx="1440160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smtClean="0">
                <a:solidFill>
                  <a:schemeClr val="tx1"/>
                </a:solidFill>
              </a:rPr>
              <a:t>FR </a:t>
            </a:r>
            <a:r>
              <a:rPr lang="fr-FR" sz="1100" dirty="0" err="1" smtClean="0">
                <a:solidFill>
                  <a:schemeClr val="tx1"/>
                </a:solidFill>
              </a:rPr>
              <a:t>Video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Quality</a:t>
            </a:r>
            <a:endParaRPr lang="fr-FR" sz="1100" dirty="0" smtClean="0">
              <a:solidFill>
                <a:schemeClr val="tx1"/>
              </a:solidFill>
            </a:endParaRPr>
          </a:p>
          <a:p>
            <a:r>
              <a:rPr lang="fr-FR" sz="1100" dirty="0" err="1" smtClean="0">
                <a:solidFill>
                  <a:schemeClr val="tx1"/>
                </a:solidFill>
              </a:rPr>
              <a:t>Measurement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2" name="Rectangle 11"/>
          <p:cNvSpPr/>
          <p:nvPr/>
        </p:nvSpPr>
        <p:spPr>
          <a:xfrm>
            <a:off x="6895156" y="1210979"/>
            <a:ext cx="1584176" cy="57606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err="1" smtClean="0">
                <a:solidFill>
                  <a:schemeClr val="tx1"/>
                </a:solidFill>
              </a:rPr>
              <a:t>Bitstream</a:t>
            </a:r>
            <a:r>
              <a:rPr lang="fr-FR" sz="1100" dirty="0" smtClean="0">
                <a:solidFill>
                  <a:schemeClr val="tx1"/>
                </a:solidFill>
              </a:rPr>
              <a:t> Information </a:t>
            </a:r>
            <a:r>
              <a:rPr lang="fr-FR" sz="1100" dirty="0" err="1" smtClean="0">
                <a:solidFill>
                  <a:schemeClr val="tx1"/>
                </a:solidFill>
              </a:rPr>
              <a:t>Extractor</a:t>
            </a:r>
            <a:r>
              <a:rPr lang="fr-FR" sz="1100" dirty="0" smtClean="0">
                <a:solidFill>
                  <a:schemeClr val="tx1"/>
                </a:solidFill>
              </a:rPr>
              <a:t> to XML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3" name="Rectangle 13"/>
          <p:cNvSpPr/>
          <p:nvPr/>
        </p:nvSpPr>
        <p:spPr>
          <a:xfrm>
            <a:off x="2214636" y="2623680"/>
            <a:ext cx="1440160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smtClean="0">
                <a:solidFill>
                  <a:schemeClr val="tx1"/>
                </a:solidFill>
              </a:rPr>
              <a:t>Subjective </a:t>
            </a:r>
            <a:r>
              <a:rPr lang="fr-FR" sz="1100" dirty="0" err="1" smtClean="0">
                <a:solidFill>
                  <a:schemeClr val="tx1"/>
                </a:solidFill>
              </a:rPr>
              <a:t>Assessment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67164" y="2623680"/>
            <a:ext cx="1440160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err="1" smtClean="0">
                <a:solidFill>
                  <a:schemeClr val="tx1"/>
                </a:solidFill>
              </a:rPr>
              <a:t>Quality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Indicators</a:t>
            </a:r>
            <a:r>
              <a:rPr lang="fr-FR" sz="1100" dirty="0" smtClean="0">
                <a:solidFill>
                  <a:schemeClr val="tx1"/>
                </a:solidFill>
              </a:rPr>
              <a:t> (</a:t>
            </a:r>
            <a:r>
              <a:rPr lang="fr-FR" sz="1100" dirty="0" err="1" smtClean="0">
                <a:solidFill>
                  <a:schemeClr val="tx1"/>
                </a:solidFill>
              </a:rPr>
              <a:t>Bitstream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based</a:t>
            </a:r>
            <a:r>
              <a:rPr lang="fr-FR" sz="1100" dirty="0" smtClean="0">
                <a:solidFill>
                  <a:schemeClr val="tx1"/>
                </a:solidFill>
              </a:rPr>
              <a:t>)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5" name="Rectangle 21"/>
          <p:cNvSpPr/>
          <p:nvPr/>
        </p:nvSpPr>
        <p:spPr>
          <a:xfrm>
            <a:off x="5382988" y="2623680"/>
            <a:ext cx="1440160" cy="433413"/>
          </a:xfrm>
          <a:custGeom>
            <a:avLst/>
            <a:gdLst>
              <a:gd name="connsiteX0" fmla="*/ 0 w 1440160"/>
              <a:gd name="connsiteY0" fmla="*/ 0 h 432048"/>
              <a:gd name="connsiteX1" fmla="*/ 1440160 w 1440160"/>
              <a:gd name="connsiteY1" fmla="*/ 0 h 432048"/>
              <a:gd name="connsiteX2" fmla="*/ 1440160 w 1440160"/>
              <a:gd name="connsiteY2" fmla="*/ 432048 h 432048"/>
              <a:gd name="connsiteX3" fmla="*/ 0 w 1440160"/>
              <a:gd name="connsiteY3" fmla="*/ 432048 h 432048"/>
              <a:gd name="connsiteX4" fmla="*/ 0 w 1440160"/>
              <a:gd name="connsiteY4" fmla="*/ 0 h 432048"/>
              <a:gd name="connsiteX0" fmla="*/ 0 w 1440160"/>
              <a:gd name="connsiteY0" fmla="*/ 0 h 432048"/>
              <a:gd name="connsiteX1" fmla="*/ 1440160 w 1440160"/>
              <a:gd name="connsiteY1" fmla="*/ 0 h 432048"/>
              <a:gd name="connsiteX2" fmla="*/ 1440160 w 1440160"/>
              <a:gd name="connsiteY2" fmla="*/ 432048 h 432048"/>
              <a:gd name="connsiteX3" fmla="*/ 1028303 w 1440160"/>
              <a:gd name="connsiteY3" fmla="*/ 428650 h 432048"/>
              <a:gd name="connsiteX4" fmla="*/ 0 w 1440160"/>
              <a:gd name="connsiteY4" fmla="*/ 432048 h 432048"/>
              <a:gd name="connsiteX5" fmla="*/ 0 w 1440160"/>
              <a:gd name="connsiteY5" fmla="*/ 0 h 432048"/>
              <a:gd name="connsiteX0" fmla="*/ 0 w 1440160"/>
              <a:gd name="connsiteY0" fmla="*/ 0 h 432048"/>
              <a:gd name="connsiteX1" fmla="*/ 1440160 w 1440160"/>
              <a:gd name="connsiteY1" fmla="*/ 0 h 432048"/>
              <a:gd name="connsiteX2" fmla="*/ 1440160 w 1440160"/>
              <a:gd name="connsiteY2" fmla="*/ 432048 h 432048"/>
              <a:gd name="connsiteX3" fmla="*/ 1028303 w 1440160"/>
              <a:gd name="connsiteY3" fmla="*/ 428650 h 432048"/>
              <a:gd name="connsiteX4" fmla="*/ 0 w 1440160"/>
              <a:gd name="connsiteY4" fmla="*/ 432048 h 432048"/>
              <a:gd name="connsiteX5" fmla="*/ 0 w 1440160"/>
              <a:gd name="connsiteY5" fmla="*/ 0 h 432048"/>
              <a:gd name="connsiteX0" fmla="*/ 0 w 1440160"/>
              <a:gd name="connsiteY0" fmla="*/ 0 h 432048"/>
              <a:gd name="connsiteX1" fmla="*/ 1440160 w 1440160"/>
              <a:gd name="connsiteY1" fmla="*/ 0 h 432048"/>
              <a:gd name="connsiteX2" fmla="*/ 1440160 w 1440160"/>
              <a:gd name="connsiteY2" fmla="*/ 432048 h 432048"/>
              <a:gd name="connsiteX3" fmla="*/ 1028303 w 1440160"/>
              <a:gd name="connsiteY3" fmla="*/ 428650 h 432048"/>
              <a:gd name="connsiteX4" fmla="*/ 0 w 1440160"/>
              <a:gd name="connsiteY4" fmla="*/ 432048 h 432048"/>
              <a:gd name="connsiteX5" fmla="*/ 0 w 1440160"/>
              <a:gd name="connsiteY5" fmla="*/ 0 h 432048"/>
              <a:gd name="connsiteX0" fmla="*/ 0 w 1440160"/>
              <a:gd name="connsiteY0" fmla="*/ 0 h 432048"/>
              <a:gd name="connsiteX1" fmla="*/ 1440160 w 1440160"/>
              <a:gd name="connsiteY1" fmla="*/ 0 h 432048"/>
              <a:gd name="connsiteX2" fmla="*/ 1440160 w 1440160"/>
              <a:gd name="connsiteY2" fmla="*/ 432048 h 432048"/>
              <a:gd name="connsiteX3" fmla="*/ 0 w 1440160"/>
              <a:gd name="connsiteY3" fmla="*/ 432048 h 432048"/>
              <a:gd name="connsiteX4" fmla="*/ 0 w 1440160"/>
              <a:gd name="connsiteY4" fmla="*/ 0 h 432048"/>
              <a:gd name="connsiteX0" fmla="*/ 0 w 1440160"/>
              <a:gd name="connsiteY0" fmla="*/ 0 h 433413"/>
              <a:gd name="connsiteX1" fmla="*/ 1440160 w 1440160"/>
              <a:gd name="connsiteY1" fmla="*/ 0 h 433413"/>
              <a:gd name="connsiteX2" fmla="*/ 1440160 w 1440160"/>
              <a:gd name="connsiteY2" fmla="*/ 432048 h 433413"/>
              <a:gd name="connsiteX3" fmla="*/ 1004491 w 1440160"/>
              <a:gd name="connsiteY3" fmla="*/ 433413 h 433413"/>
              <a:gd name="connsiteX4" fmla="*/ 0 w 1440160"/>
              <a:gd name="connsiteY4" fmla="*/ 432048 h 433413"/>
              <a:gd name="connsiteX5" fmla="*/ 0 w 1440160"/>
              <a:gd name="connsiteY5" fmla="*/ 0 h 433413"/>
              <a:gd name="connsiteX0" fmla="*/ 0 w 1440160"/>
              <a:gd name="connsiteY0" fmla="*/ 0 h 433413"/>
              <a:gd name="connsiteX1" fmla="*/ 999728 w 1440160"/>
              <a:gd name="connsiteY1" fmla="*/ 25 h 433413"/>
              <a:gd name="connsiteX2" fmla="*/ 1440160 w 1440160"/>
              <a:gd name="connsiteY2" fmla="*/ 0 h 433413"/>
              <a:gd name="connsiteX3" fmla="*/ 1440160 w 1440160"/>
              <a:gd name="connsiteY3" fmla="*/ 432048 h 433413"/>
              <a:gd name="connsiteX4" fmla="*/ 1004491 w 1440160"/>
              <a:gd name="connsiteY4" fmla="*/ 433413 h 433413"/>
              <a:gd name="connsiteX5" fmla="*/ 0 w 1440160"/>
              <a:gd name="connsiteY5" fmla="*/ 432048 h 433413"/>
              <a:gd name="connsiteX6" fmla="*/ 0 w 1440160"/>
              <a:gd name="connsiteY6" fmla="*/ 0 h 433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0160" h="433413">
                <a:moveTo>
                  <a:pt x="0" y="0"/>
                </a:moveTo>
                <a:lnTo>
                  <a:pt x="999728" y="25"/>
                </a:lnTo>
                <a:lnTo>
                  <a:pt x="1440160" y="0"/>
                </a:lnTo>
                <a:lnTo>
                  <a:pt x="1440160" y="432048"/>
                </a:lnTo>
                <a:lnTo>
                  <a:pt x="1004491" y="433413"/>
                </a:lnTo>
                <a:lnTo>
                  <a:pt x="0" y="43204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err="1" smtClean="0">
                <a:solidFill>
                  <a:schemeClr val="tx1"/>
                </a:solidFill>
              </a:rPr>
              <a:t>Quality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Indicators</a:t>
            </a:r>
            <a:r>
              <a:rPr lang="fr-FR" sz="1100" dirty="0" smtClean="0">
                <a:solidFill>
                  <a:schemeClr val="tx1"/>
                </a:solidFill>
              </a:rPr>
              <a:t> (</a:t>
            </a:r>
            <a:r>
              <a:rPr lang="fr-FR" sz="1100" dirty="0" err="1" smtClean="0">
                <a:solidFill>
                  <a:schemeClr val="tx1"/>
                </a:solidFill>
              </a:rPr>
              <a:t>Video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based</a:t>
            </a:r>
            <a:r>
              <a:rPr lang="fr-FR" sz="1100" dirty="0" smtClean="0">
                <a:solidFill>
                  <a:schemeClr val="tx1"/>
                </a:solidFill>
              </a:rPr>
              <a:t>)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6" name="Rectangle 23"/>
          <p:cNvSpPr/>
          <p:nvPr/>
        </p:nvSpPr>
        <p:spPr>
          <a:xfrm>
            <a:off x="4518891" y="5431992"/>
            <a:ext cx="1944217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smtClean="0">
                <a:solidFill>
                  <a:schemeClr val="tx1"/>
                </a:solidFill>
              </a:rPr>
              <a:t>Machine Learning and </a:t>
            </a:r>
            <a:br>
              <a:rPr lang="fr-FR" sz="1100" dirty="0" smtClean="0">
                <a:solidFill>
                  <a:schemeClr val="tx1"/>
                </a:solidFill>
              </a:rPr>
            </a:br>
            <a:r>
              <a:rPr lang="fr-FR" sz="1100" dirty="0" smtClean="0">
                <a:solidFill>
                  <a:schemeClr val="tx1"/>
                </a:solidFill>
              </a:rPr>
              <a:t>Fusion </a:t>
            </a:r>
            <a:r>
              <a:rPr lang="fr-FR" sz="1100" dirty="0" err="1" smtClean="0">
                <a:solidFill>
                  <a:schemeClr val="tx1"/>
                </a:solidFill>
              </a:rPr>
              <a:t>algorithms</a:t>
            </a:r>
            <a:endParaRPr lang="fr-FR" sz="1100" dirty="0">
              <a:solidFill>
                <a:schemeClr val="tx1"/>
              </a:solidFill>
            </a:endParaRPr>
          </a:p>
        </p:txBody>
      </p:sp>
      <p:sp>
        <p:nvSpPr>
          <p:cNvPr id="28" name="Rectangle 25"/>
          <p:cNvSpPr/>
          <p:nvPr/>
        </p:nvSpPr>
        <p:spPr>
          <a:xfrm>
            <a:off x="4662908" y="6008056"/>
            <a:ext cx="1656184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err="1" smtClean="0">
                <a:solidFill>
                  <a:schemeClr val="tx1"/>
                </a:solidFill>
              </a:rPr>
              <a:t>Hybrid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Video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Quality</a:t>
            </a:r>
            <a:r>
              <a:rPr lang="fr-FR" sz="1100" dirty="0" smtClean="0">
                <a:solidFill>
                  <a:schemeClr val="tx1"/>
                </a:solidFill>
              </a:rPr>
              <a:t> Estimation </a:t>
            </a:r>
            <a:r>
              <a:rPr lang="fr-FR" sz="1100" dirty="0" err="1" smtClean="0">
                <a:solidFill>
                  <a:schemeClr val="tx1"/>
                </a:solidFill>
              </a:rPr>
              <a:t>Algorithm</a:t>
            </a:r>
            <a:endParaRPr lang="fr-FR" sz="1100" dirty="0">
              <a:solidFill>
                <a:schemeClr val="tx1"/>
              </a:solidFill>
            </a:endParaRPr>
          </a:p>
        </p:txBody>
      </p:sp>
      <p:cxnSp>
        <p:nvCxnSpPr>
          <p:cNvPr id="29" name="Connecteur droit avec flèche 56"/>
          <p:cNvCxnSpPr>
            <a:stCxn id="15" idx="3"/>
            <a:endCxn id="18" idx="0"/>
          </p:cNvCxnSpPr>
          <p:nvPr/>
        </p:nvCxnSpPr>
        <p:spPr>
          <a:xfrm>
            <a:off x="1782588" y="-1652176"/>
            <a:ext cx="3456384" cy="387424"/>
          </a:xfrm>
          <a:prstGeom prst="bentConnector2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58"/>
          <p:cNvCxnSpPr>
            <a:stCxn id="18" idx="2"/>
            <a:endCxn id="31" idx="0"/>
          </p:cNvCxnSpPr>
          <p:nvPr/>
        </p:nvCxnSpPr>
        <p:spPr>
          <a:xfrm rot="16200000" flipH="1">
            <a:off x="5274976" y="-868708"/>
            <a:ext cx="720080" cy="792088"/>
          </a:xfrm>
          <a:prstGeom prst="bentConnector3">
            <a:avLst>
              <a:gd name="adj1" fmla="val 76455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5"/>
          <p:cNvSpPr/>
          <p:nvPr/>
        </p:nvSpPr>
        <p:spPr>
          <a:xfrm>
            <a:off x="5310980" y="-112624"/>
            <a:ext cx="1440160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err="1" smtClean="0">
                <a:solidFill>
                  <a:schemeClr val="tx1"/>
                </a:solidFill>
              </a:rPr>
              <a:t>Packet</a:t>
            </a:r>
            <a:r>
              <a:rPr lang="fr-FR" sz="1100" dirty="0" smtClean="0">
                <a:solidFill>
                  <a:schemeClr val="tx1"/>
                </a:solidFill>
              </a:rPr>
              <a:t> </a:t>
            </a:r>
            <a:r>
              <a:rPr lang="fr-FR" sz="1100" dirty="0" err="1" smtClean="0">
                <a:solidFill>
                  <a:schemeClr val="tx1"/>
                </a:solidFill>
              </a:rPr>
              <a:t>Loss</a:t>
            </a:r>
            <a:endParaRPr lang="fr-FR" sz="1100" dirty="0" smtClean="0">
              <a:solidFill>
                <a:schemeClr val="tx1"/>
              </a:solidFill>
            </a:endParaRPr>
          </a:p>
          <a:p>
            <a:r>
              <a:rPr lang="fr-FR" sz="1100" dirty="0" smtClean="0">
                <a:solidFill>
                  <a:schemeClr val="tx1"/>
                </a:solidFill>
              </a:rPr>
              <a:t>Simulator</a:t>
            </a:r>
            <a:endParaRPr lang="fr-FR" sz="1100" dirty="0">
              <a:solidFill>
                <a:schemeClr val="tx1"/>
              </a:solidFill>
            </a:endParaRPr>
          </a:p>
        </p:txBody>
      </p:sp>
      <p:cxnSp>
        <p:nvCxnSpPr>
          <p:cNvPr id="32" name="Connecteur droit avec flèche 69"/>
          <p:cNvCxnSpPr>
            <a:stCxn id="17" idx="3"/>
            <a:endCxn id="31" idx="1"/>
          </p:cNvCxnSpPr>
          <p:nvPr/>
        </p:nvCxnSpPr>
        <p:spPr>
          <a:xfrm>
            <a:off x="1782588" y="103400"/>
            <a:ext cx="3528392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en angle 85"/>
          <p:cNvCxnSpPr>
            <a:endCxn id="19" idx="1"/>
          </p:cNvCxnSpPr>
          <p:nvPr/>
        </p:nvCxnSpPr>
        <p:spPr>
          <a:xfrm rot="16200000" flipH="1">
            <a:off x="2322648" y="238871"/>
            <a:ext cx="360040" cy="144016"/>
          </a:xfrm>
          <a:prstGeom prst="bentConnector2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132"/>
          <p:cNvCxnSpPr>
            <a:stCxn id="26" idx="2"/>
            <a:endCxn id="28" idx="0"/>
          </p:cNvCxnSpPr>
          <p:nvPr/>
        </p:nvCxnSpPr>
        <p:spPr>
          <a:xfrm>
            <a:off x="5491000" y="5864040"/>
            <a:ext cx="0" cy="144016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6"/>
          <p:cNvSpPr/>
          <p:nvPr/>
        </p:nvSpPr>
        <p:spPr>
          <a:xfrm>
            <a:off x="5166964" y="1210979"/>
            <a:ext cx="1656184" cy="43204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100" dirty="0" smtClean="0">
                <a:solidFill>
                  <a:schemeClr val="tx1"/>
                </a:solidFill>
              </a:rPr>
              <a:t>Standard </a:t>
            </a:r>
            <a:r>
              <a:rPr lang="fr-FR" sz="1100" dirty="0" err="1" smtClean="0">
                <a:solidFill>
                  <a:schemeClr val="tx1"/>
                </a:solidFill>
              </a:rPr>
              <a:t>Conforming</a:t>
            </a:r>
            <a:endParaRPr lang="fr-FR" sz="1100" dirty="0">
              <a:solidFill>
                <a:schemeClr val="tx1"/>
              </a:solidFill>
            </a:endParaRPr>
          </a:p>
          <a:p>
            <a:r>
              <a:rPr lang="fr-FR" sz="1100" dirty="0" err="1" smtClean="0">
                <a:solidFill>
                  <a:schemeClr val="tx1"/>
                </a:solidFill>
              </a:rPr>
              <a:t>Decoders</a:t>
            </a:r>
            <a:endParaRPr lang="fr-FR" sz="1100" dirty="0" smtClean="0">
              <a:solidFill>
                <a:schemeClr val="tx1"/>
              </a:solidFill>
            </a:endParaRPr>
          </a:p>
        </p:txBody>
      </p:sp>
      <p:cxnSp>
        <p:nvCxnSpPr>
          <p:cNvPr id="37" name="Connecteur droit avec flèche 58"/>
          <p:cNvCxnSpPr>
            <a:stCxn id="18" idx="2"/>
            <a:endCxn id="19" idx="0"/>
          </p:cNvCxnSpPr>
          <p:nvPr/>
        </p:nvCxnSpPr>
        <p:spPr>
          <a:xfrm rot="5400000">
            <a:off x="3713075" y="-1251023"/>
            <a:ext cx="1107579" cy="1944216"/>
          </a:xfrm>
          <a:prstGeom prst="bentConnector3">
            <a:avLst>
              <a:gd name="adj1" fmla="val 50000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58"/>
          <p:cNvCxnSpPr/>
          <p:nvPr/>
        </p:nvCxnSpPr>
        <p:spPr>
          <a:xfrm>
            <a:off x="5959052" y="346883"/>
            <a:ext cx="0" cy="864096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58"/>
          <p:cNvCxnSpPr>
            <a:stCxn id="19" idx="2"/>
          </p:cNvCxnSpPr>
          <p:nvPr/>
        </p:nvCxnSpPr>
        <p:spPr>
          <a:xfrm rot="16200000" flipH="1">
            <a:off x="3078732" y="922947"/>
            <a:ext cx="1656184" cy="1224136"/>
          </a:xfrm>
          <a:prstGeom prst="bentConnector3">
            <a:avLst>
              <a:gd name="adj1" fmla="val 74155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58"/>
          <p:cNvCxnSpPr>
            <a:stCxn id="36" idx="2"/>
          </p:cNvCxnSpPr>
          <p:nvPr/>
        </p:nvCxnSpPr>
        <p:spPr>
          <a:xfrm rot="5400000">
            <a:off x="5112958" y="1048961"/>
            <a:ext cx="288032" cy="1476164"/>
          </a:xfrm>
          <a:prstGeom prst="bentConnector2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58"/>
          <p:cNvCxnSpPr>
            <a:endCxn id="20" idx="0"/>
          </p:cNvCxnSpPr>
          <p:nvPr/>
        </p:nvCxnSpPr>
        <p:spPr>
          <a:xfrm rot="10800000" flipV="1">
            <a:off x="4518892" y="2335648"/>
            <a:ext cx="864096" cy="288032"/>
          </a:xfrm>
          <a:prstGeom prst="bentConnector2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58"/>
          <p:cNvCxnSpPr/>
          <p:nvPr/>
        </p:nvCxnSpPr>
        <p:spPr>
          <a:xfrm>
            <a:off x="4518892" y="2335648"/>
            <a:ext cx="1584176" cy="288032"/>
          </a:xfrm>
          <a:prstGeom prst="bentConnector3">
            <a:avLst>
              <a:gd name="adj1" fmla="val 99904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58"/>
          <p:cNvCxnSpPr>
            <a:endCxn id="23" idx="0"/>
          </p:cNvCxnSpPr>
          <p:nvPr/>
        </p:nvCxnSpPr>
        <p:spPr>
          <a:xfrm rot="10800000" flipV="1">
            <a:off x="2934716" y="2335648"/>
            <a:ext cx="1584176" cy="288032"/>
          </a:xfrm>
          <a:prstGeom prst="bentConnector2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58"/>
          <p:cNvCxnSpPr>
            <a:endCxn id="22" idx="0"/>
          </p:cNvCxnSpPr>
          <p:nvPr/>
        </p:nvCxnSpPr>
        <p:spPr>
          <a:xfrm>
            <a:off x="5959052" y="994955"/>
            <a:ext cx="1728192" cy="216024"/>
          </a:xfrm>
          <a:prstGeom prst="bentConnector2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1782588" y="-445205"/>
            <a:ext cx="5904656" cy="5400600"/>
            <a:chOff x="11431660" y="1700795"/>
            <a:chExt cx="5904656" cy="5400600"/>
          </a:xfrm>
        </p:grpSpPr>
        <p:cxnSp>
          <p:nvCxnSpPr>
            <p:cNvPr id="46" name="Connecteur en angle 82"/>
            <p:cNvCxnSpPr/>
            <p:nvPr/>
          </p:nvCxnSpPr>
          <p:spPr>
            <a:xfrm flipH="1">
              <a:off x="11431660" y="1700795"/>
              <a:ext cx="3456384" cy="0"/>
            </a:xfrm>
            <a:prstGeom prst="straightConnector1">
              <a:avLst/>
            </a:prstGeom>
            <a:ln w="73025">
              <a:solidFill>
                <a:schemeClr val="accent6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en angle 82"/>
            <p:cNvCxnSpPr/>
            <p:nvPr/>
          </p:nvCxnSpPr>
          <p:spPr>
            <a:xfrm flipH="1">
              <a:off x="11431662" y="3212962"/>
              <a:ext cx="4176462" cy="1"/>
            </a:xfrm>
            <a:prstGeom prst="straightConnector1">
              <a:avLst/>
            </a:prstGeom>
            <a:ln w="73025">
              <a:solidFill>
                <a:schemeClr val="accent6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en angle 82"/>
            <p:cNvCxnSpPr/>
            <p:nvPr/>
          </p:nvCxnSpPr>
          <p:spPr>
            <a:xfrm flipH="1">
              <a:off x="11448651" y="6093283"/>
              <a:ext cx="4303489" cy="0"/>
            </a:xfrm>
            <a:prstGeom prst="straightConnector1">
              <a:avLst/>
            </a:prstGeom>
            <a:ln w="73025">
              <a:solidFill>
                <a:schemeClr val="accent6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en angle 82"/>
            <p:cNvCxnSpPr/>
            <p:nvPr/>
          </p:nvCxnSpPr>
          <p:spPr>
            <a:xfrm flipH="1">
              <a:off x="11448652" y="7101395"/>
              <a:ext cx="1135136" cy="0"/>
            </a:xfrm>
            <a:prstGeom prst="straightConnector1">
              <a:avLst/>
            </a:prstGeom>
            <a:ln w="73025">
              <a:solidFill>
                <a:schemeClr val="accent6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en angle 82"/>
            <p:cNvCxnSpPr/>
            <p:nvPr/>
          </p:nvCxnSpPr>
          <p:spPr>
            <a:xfrm flipH="1">
              <a:off x="11448651" y="6597339"/>
              <a:ext cx="2719313" cy="0"/>
            </a:xfrm>
            <a:prstGeom prst="straightConnector1">
              <a:avLst/>
            </a:prstGeom>
            <a:ln w="73025">
              <a:solidFill>
                <a:schemeClr val="accent6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en angle 82"/>
            <p:cNvCxnSpPr/>
            <p:nvPr/>
          </p:nvCxnSpPr>
          <p:spPr>
            <a:xfrm flipH="1">
              <a:off x="11448651" y="4265624"/>
              <a:ext cx="5887665" cy="0"/>
            </a:xfrm>
            <a:prstGeom prst="straightConnector1">
              <a:avLst/>
            </a:prstGeom>
            <a:ln w="73025">
              <a:solidFill>
                <a:schemeClr val="accent6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en angle 82"/>
            <p:cNvCxnSpPr/>
            <p:nvPr/>
          </p:nvCxnSpPr>
          <p:spPr>
            <a:xfrm flipH="1">
              <a:off x="11448651" y="5589227"/>
              <a:ext cx="5887665" cy="0"/>
            </a:xfrm>
            <a:prstGeom prst="straightConnector1">
              <a:avLst/>
            </a:prstGeom>
            <a:ln w="73025">
              <a:solidFill>
                <a:schemeClr val="accent6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Connecteur droit avec flèche 58"/>
          <p:cNvCxnSpPr>
            <a:stCxn id="23" idx="2"/>
          </p:cNvCxnSpPr>
          <p:nvPr/>
        </p:nvCxnSpPr>
        <p:spPr>
          <a:xfrm rot="16200000" flipH="1">
            <a:off x="2826704" y="3163740"/>
            <a:ext cx="2376264" cy="2160240"/>
          </a:xfrm>
          <a:prstGeom prst="bentConnector3">
            <a:avLst>
              <a:gd name="adj1" fmla="val 89683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8"/>
          <p:cNvCxnSpPr>
            <a:stCxn id="20" idx="2"/>
          </p:cNvCxnSpPr>
          <p:nvPr/>
        </p:nvCxnSpPr>
        <p:spPr>
          <a:xfrm rot="16200000" flipH="1">
            <a:off x="3726804" y="3847816"/>
            <a:ext cx="2376266" cy="792090"/>
          </a:xfrm>
          <a:prstGeom prst="bentConnector3">
            <a:avLst>
              <a:gd name="adj1" fmla="val 70042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8"/>
          <p:cNvCxnSpPr/>
          <p:nvPr/>
        </p:nvCxnSpPr>
        <p:spPr>
          <a:xfrm rot="5400000">
            <a:off x="4662908" y="3991832"/>
            <a:ext cx="2376264" cy="504056"/>
          </a:xfrm>
          <a:prstGeom prst="bentConnector3">
            <a:avLst>
              <a:gd name="adj1" fmla="val 70042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8"/>
          <p:cNvCxnSpPr>
            <a:stCxn id="24" idx="2"/>
          </p:cNvCxnSpPr>
          <p:nvPr/>
        </p:nvCxnSpPr>
        <p:spPr>
          <a:xfrm rot="5400000">
            <a:off x="5563008" y="3307756"/>
            <a:ext cx="2376264" cy="1872208"/>
          </a:xfrm>
          <a:prstGeom prst="bentConnector3">
            <a:avLst>
              <a:gd name="adj1" fmla="val 89683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122"/>
          <p:cNvCxnSpPr>
            <a:stCxn id="22" idx="2"/>
            <a:endCxn id="24" idx="0"/>
          </p:cNvCxnSpPr>
          <p:nvPr/>
        </p:nvCxnSpPr>
        <p:spPr>
          <a:xfrm>
            <a:off x="7687244" y="1787043"/>
            <a:ext cx="0" cy="836637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6"/>
          <p:cNvCxnSpPr>
            <a:stCxn id="16" idx="3"/>
            <a:endCxn id="18" idx="1"/>
          </p:cNvCxnSpPr>
          <p:nvPr/>
        </p:nvCxnSpPr>
        <p:spPr>
          <a:xfrm>
            <a:off x="1782588" y="-1057405"/>
            <a:ext cx="2736304" cy="8677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asellaDiTesto 59"/>
          <p:cNvSpPr txBox="1"/>
          <p:nvPr/>
        </p:nvSpPr>
        <p:spPr>
          <a:xfrm>
            <a:off x="630460" y="-2317413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Storage</a:t>
            </a:r>
            <a:endParaRPr lang="en-US" sz="1100" dirty="0"/>
          </a:p>
        </p:txBody>
      </p:sp>
      <p:grpSp>
        <p:nvGrpSpPr>
          <p:cNvPr id="65" name="Group 64"/>
          <p:cNvGrpSpPr/>
          <p:nvPr/>
        </p:nvGrpSpPr>
        <p:grpSpPr>
          <a:xfrm>
            <a:off x="3438772" y="706923"/>
            <a:ext cx="4680520" cy="504056"/>
            <a:chOff x="13087844" y="2852923"/>
            <a:chExt cx="4680520" cy="504056"/>
          </a:xfrm>
        </p:grpSpPr>
        <p:cxnSp>
          <p:nvCxnSpPr>
            <p:cNvPr id="66" name="Connecteur droit avec flèche 58"/>
            <p:cNvCxnSpPr/>
            <p:nvPr/>
          </p:nvCxnSpPr>
          <p:spPr>
            <a:xfrm>
              <a:off x="15680132" y="2996939"/>
              <a:ext cx="2088232" cy="360040"/>
            </a:xfrm>
            <a:prstGeom prst="bentConnector3">
              <a:avLst>
                <a:gd name="adj1" fmla="val 99718"/>
              </a:avLst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avec flèche 58"/>
            <p:cNvCxnSpPr/>
            <p:nvPr/>
          </p:nvCxnSpPr>
          <p:spPr>
            <a:xfrm>
              <a:off x="13087844" y="2852923"/>
              <a:ext cx="0" cy="116557"/>
            </a:xfrm>
            <a:prstGeom prst="straightConnector1">
              <a:avLst/>
            </a:prstGeom>
            <a:ln w="38100" cap="rnd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avec flèche 58"/>
            <p:cNvCxnSpPr>
              <a:endCxn id="69" idx="0"/>
            </p:cNvCxnSpPr>
            <p:nvPr/>
          </p:nvCxnSpPr>
          <p:spPr>
            <a:xfrm>
              <a:off x="13087844" y="2996939"/>
              <a:ext cx="2448313" cy="2431"/>
            </a:xfrm>
            <a:prstGeom prst="straightConnector1">
              <a:avLst/>
            </a:prstGeom>
            <a:ln w="38100" cap="rnd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Arco 65"/>
            <p:cNvSpPr/>
            <p:nvPr/>
          </p:nvSpPr>
          <p:spPr>
            <a:xfrm>
              <a:off x="15536116" y="2924931"/>
              <a:ext cx="144016" cy="144016"/>
            </a:xfrm>
            <a:prstGeom prst="arc">
              <a:avLst>
                <a:gd name="adj1" fmla="val 10683941"/>
                <a:gd name="adj2" fmla="val 789066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</p:grpSp>
      <p:sp>
        <p:nvSpPr>
          <p:cNvPr id="70" name="CasellaDiTesto 66"/>
          <p:cNvSpPr txBox="1"/>
          <p:nvPr/>
        </p:nvSpPr>
        <p:spPr>
          <a:xfrm>
            <a:off x="4230860" y="-2317413"/>
            <a:ext cx="22322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Reproducible Processing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8424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Analyzing</a:t>
            </a:r>
            <a:r>
              <a:rPr lang="en-US" dirty="0" smtClean="0"/>
              <a:t> the agreement of </a:t>
            </a:r>
            <a:r>
              <a:rPr lang="en-US" dirty="0"/>
              <a:t>objective </a:t>
            </a:r>
            <a:r>
              <a:rPr lang="en-US" dirty="0" smtClean="0"/>
              <a:t>measurements with </a:t>
            </a:r>
            <a:r>
              <a:rPr lang="en-US" dirty="0"/>
              <a:t>respect to various application </a:t>
            </a:r>
            <a:r>
              <a:rPr lang="en-US" dirty="0" smtClean="0"/>
              <a:t>scopes.</a:t>
            </a:r>
            <a:br>
              <a:rPr lang="en-US" dirty="0" smtClean="0"/>
            </a:br>
            <a:r>
              <a:rPr lang="en-US" dirty="0" smtClean="0"/>
              <a:t>When does which FR-metric disagree?</a:t>
            </a:r>
          </a:p>
          <a:p>
            <a:endParaRPr lang="en-US" u="sng" dirty="0" smtClean="0"/>
          </a:p>
          <a:p>
            <a:r>
              <a:rPr lang="en-US" u="sng" dirty="0" smtClean="0"/>
              <a:t>Identification</a:t>
            </a:r>
            <a:r>
              <a:rPr lang="en-US" dirty="0" smtClean="0"/>
              <a:t> </a:t>
            </a:r>
            <a:r>
              <a:rPr lang="en-US" dirty="0"/>
              <a:t>of insufficient algorithmic </a:t>
            </a:r>
            <a:r>
              <a:rPr lang="en-US" dirty="0" smtClean="0"/>
              <a:t>modeling precision </a:t>
            </a:r>
            <a:r>
              <a:rPr lang="en-US" dirty="0"/>
              <a:t>OR missing perceptual </a:t>
            </a:r>
            <a:r>
              <a:rPr lang="en-US" dirty="0" smtClean="0"/>
              <a:t>features.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Reproducible </a:t>
            </a:r>
            <a:r>
              <a:rPr lang="en-US" u="sng" dirty="0"/>
              <a:t>verification</a:t>
            </a:r>
            <a:r>
              <a:rPr lang="en-US" dirty="0"/>
              <a:t> </a:t>
            </a:r>
            <a:r>
              <a:rPr lang="en-US" dirty="0" smtClean="0"/>
              <a:t>is possible, </a:t>
            </a:r>
            <a:br>
              <a:rPr lang="en-US" dirty="0" smtClean="0"/>
            </a:br>
            <a:r>
              <a:rPr lang="en-US" dirty="0" smtClean="0"/>
              <a:t>due </a:t>
            </a:r>
            <a:r>
              <a:rPr lang="en-US" dirty="0"/>
              <a:t>to </a:t>
            </a:r>
            <a:r>
              <a:rPr lang="en-US" dirty="0" smtClean="0"/>
              <a:t>fully reproducible </a:t>
            </a:r>
            <a:r>
              <a:rPr lang="en-US" dirty="0" err="1" smtClean="0"/>
              <a:t>testset</a:t>
            </a:r>
            <a:r>
              <a:rPr lang="en-US" dirty="0" smtClean="0"/>
              <a:t> and</a:t>
            </a:r>
            <a:br>
              <a:rPr lang="en-US" dirty="0" smtClean="0"/>
            </a:br>
            <a:r>
              <a:rPr lang="en-US" dirty="0" smtClean="0"/>
              <a:t>standardized performance algorithms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 large scale </a:t>
            </a:r>
            <a:r>
              <a:rPr lang="en-US" dirty="0" smtClean="0"/>
              <a:t>approach?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649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http://vqegjeg.intec.ugent.be/wiki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to start?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559" y="1517395"/>
            <a:ext cx="3897287" cy="389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05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K:\JEG-Gold\SRC\src02_960x544p25_1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613" y="0"/>
            <a:ext cx="2383635" cy="135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:\JEG-Gold\SRC\src03_960x544p25_1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85" y="0"/>
            <a:ext cx="2383635" cy="135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K:\JEG-Gold\SRC\src04_960x544p25_1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383" y="0"/>
            <a:ext cx="2383635" cy="135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:\JEG-Gold\SRC\src05_960x544p25_1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81" y="0"/>
            <a:ext cx="2383635" cy="135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K:\JEG-Gold\SRC\src06_960x544p25_1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379" y="0"/>
            <a:ext cx="2383635" cy="135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:\JEG-Gold\SRC\src07_960x544p25_1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877" y="0"/>
            <a:ext cx="2383635" cy="135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K:\JEG-Gold\SRC\src08_960x544p25_1.bm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375" y="0"/>
            <a:ext cx="2383635" cy="135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:\JEG-Gold\SRC\src09_960x544p25_1.bmp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873" y="0"/>
            <a:ext cx="2383635" cy="135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K:\JEG-Gold\SRC\src10_960x544p25_17.bm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371" y="0"/>
            <a:ext cx="2383635" cy="135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:\JEG-Gold\SRC\src01_960x544p25_1.bm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869" y="0"/>
            <a:ext cx="2383635" cy="135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ropbox\2015.02 VQEG\ReadySteadyGo_2160p120_420_8bit_s1280x720_1.bmp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401" y="1484077"/>
            <a:ext cx="2952459" cy="16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\Dropbox\2015.02 VQEG\ResidentialBuilding_2160p30_420_8bit_s1280x720_1.bmp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60" y="1484077"/>
            <a:ext cx="2952459" cy="16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\Dropbox\2015.02 VQEG\RotatingSpiral_2160p24_420_8bit_s1280x720_1.bmp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321" y="1484077"/>
            <a:ext cx="2952459" cy="16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Admin\Dropbox\2015.02 VQEG\Runners_2160p30_420_8bit_s1280x720_1.bmp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682" y="1484077"/>
            <a:ext cx="2952459" cy="16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ropbox\2015.02 VQEG\RushHour_2160p30_420_8bit_s1280x720_1.bmp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043" y="1484077"/>
            <a:ext cx="2952459" cy="16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Admin\Dropbox\2015.02 VQEG\Scarf_2160p30_420_8bit_s1280x720_1.bmp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404" y="1484077"/>
            <a:ext cx="2952459" cy="16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Admin\Dropbox\2015.02 VQEG\ShakeNDry_2160p120_420_8bit_s1280x720_1.bmp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767" y="1484077"/>
            <a:ext cx="2952459" cy="16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Admin\Dropbox\2015.02 VQEG\TallBuildings_2160p30_420_8bit_s1280x720_1.bmp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158" y="3335970"/>
            <a:ext cx="2952459" cy="16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C:\Users\Admin\Dropbox\2015.02 VQEG\TOS_1_2160p24_420_8bit_s1280x720_1.bmp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6" y="3335970"/>
            <a:ext cx="2952459" cy="16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C:\Users\Admin\Dropbox\2015.02 VQEG\TOS_2_2160p24_420_8bit_s1280x720_1.bmp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30" y="3335970"/>
            <a:ext cx="2952459" cy="16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dmin\Dropbox\2015.02 VQEG\TOS_3_2160p24_420_8bit_s1280x720_1.bmp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074" y="3335970"/>
            <a:ext cx="2952459" cy="16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ropbox\2015.02 VQEG\TrafficandBuilding_2160p30_420_8bit_s1280x720_1.bmp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818" y="3335970"/>
            <a:ext cx="2952459" cy="16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Admin\Dropbox\2015.02 VQEG\TrafficFlow_2160p30_420_8bit_s1280x720_1.bmp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62" y="3335970"/>
            <a:ext cx="2952459" cy="16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Admin\Dropbox\2015.02 VQEG\TreeShade_2160p30_420_8bit_s1280x720_1.bmp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06" y="3335970"/>
            <a:ext cx="2952459" cy="16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Admin\Dropbox\2015.02 VQEG\Wood_2160p30_420_8bit_s1280x720_1.bmp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050" y="3335970"/>
            <a:ext cx="2952459" cy="16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Admin\Dropbox\2015.02 VQEG\YachtRide_2160p120_420_8bit_s1280x720_1.bmp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794" y="3335970"/>
            <a:ext cx="2952459" cy="16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Admin\Dropbox\2015.02 VQEG\Beauty_2160p120_420_8bit_s1280x720_1.bmp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538" y="3335970"/>
            <a:ext cx="2952459" cy="16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Admin\Dropbox\2015.02 VQEG\Bosphorus_2160p120_420_8bit_s1280x720_1.bmp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282" y="3335970"/>
            <a:ext cx="2952459" cy="16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Admin\Dropbox\2015.02 VQEG\BundNightscape_2160p30_420_8bit_s1280x720_1.bmp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026" y="3335970"/>
            <a:ext cx="2952459" cy="16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Admin\Dropbox\2015.02 VQEG\CampfireParty_2160p30_420_8bit_s1280x720_1.bmp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767" y="3335969"/>
            <a:ext cx="2952459" cy="16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Admin\Dropbox\2015.02 VQEG\ConstructionField_2160p30_420_8bit_s1280x720_1.bmp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65" y="5178192"/>
            <a:ext cx="2952459" cy="16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Admin\Dropbox\2015.02 VQEG\CrowdRun_2160p50_420_8bit_s1280x720_1.bmp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71" y="5210692"/>
            <a:ext cx="2952459" cy="16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:\Users\Admin\Dropbox\2015.02 VQEG\DucksTakeOff_2160p50_420_8bit_s1280x720_1.bmp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207" y="5210692"/>
            <a:ext cx="2952459" cy="16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C:\Users\Admin\Dropbox\2015.02 VQEG\Fountains_2160p30_420_8bit_s1280x720_1.bmp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43" y="5210692"/>
            <a:ext cx="2952459" cy="16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:\Users\Admin\Dropbox\2015.02 VQEG\HoneyBee_2160p120_420_8bit_s1280x720_1.bmp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879" y="5210692"/>
            <a:ext cx="2952459" cy="16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C:\Users\Admin\Dropbox\2015.02 VQEG\InToTree_2160p50_420_8bit_s1280x720_1.bmp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215" y="5210692"/>
            <a:ext cx="2952459" cy="16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C:\Users\Admin\Dropbox\2015.02 VQEG\Jockey_2160p120_420_8bit_s1280x720_1.bmp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551" y="5210692"/>
            <a:ext cx="2952459" cy="16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C:\Users\Admin\Dropbox\2015.02 VQEG\Library_2160p30_420_8bit_s1280x720_1.bmp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887" y="5210692"/>
            <a:ext cx="2952459" cy="16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:\Users\Admin\Dropbox\2015.02 VQEG\Marathon_2160p30_420_8bit_s1280x720_1.bmp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223" y="5210692"/>
            <a:ext cx="2952459" cy="16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C:\Users\Admin\Dropbox\2015.02 VQEG\OldTownCross_2160p50_420_8bit_s1280x720_1.bmp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559" y="5210692"/>
            <a:ext cx="2952459" cy="16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C:\Users\Admin\Dropbox\2015.02 VQEG\ParkJoy_2160p50_420_8bit_s1280x720_1.bmp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895" y="5210692"/>
            <a:ext cx="2952459" cy="166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18411" y="427397"/>
            <a:ext cx="3201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10 HD</a:t>
            </a:r>
            <a:endParaRPr lang="nl-BE" sz="5400" b="1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317931" y="1852791"/>
            <a:ext cx="32019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31 UHD</a:t>
            </a:r>
            <a:endParaRPr lang="nl-BE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54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MLab_ibbt">
  <a:themeElements>
    <a:clrScheme name="MMLab - Ugen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64A7C"/>
      </a:accent1>
      <a:accent2>
        <a:srgbClr val="FDB812"/>
      </a:accent2>
      <a:accent3>
        <a:srgbClr val="7B164A"/>
      </a:accent3>
      <a:accent4>
        <a:srgbClr val="4A7B16"/>
      </a:accent4>
      <a:accent5>
        <a:srgbClr val="4B96DF"/>
      </a:accent5>
      <a:accent6>
        <a:srgbClr val="061625"/>
      </a:accent6>
      <a:hlink>
        <a:srgbClr val="164A7C"/>
      </a:hlink>
      <a:folHlink>
        <a:srgbClr val="FDB812"/>
      </a:folHlink>
    </a:clrScheme>
    <a:fontScheme name="Century G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MMLab_ibbt</Template>
  <TotalTime>20727</TotalTime>
  <Words>1003</Words>
  <Application>Microsoft Office PowerPoint</Application>
  <PresentationFormat>On-screen Show (4:3)</PresentationFormat>
  <Paragraphs>221</Paragraphs>
  <Slides>22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Century Gothic</vt:lpstr>
      <vt:lpstr>Tahoma</vt:lpstr>
      <vt:lpstr>MMLab_ibbt</vt:lpstr>
      <vt:lpstr>PowerPoint Presentation</vt:lpstr>
      <vt:lpstr>Mission</vt:lpstr>
      <vt:lpstr>Strategy</vt:lpstr>
      <vt:lpstr>Quality metric development</vt:lpstr>
      <vt:lpstr>Quality metric development</vt:lpstr>
      <vt:lpstr>Quality metric development</vt:lpstr>
      <vt:lpstr>Why a large scale approach?</vt:lpstr>
      <vt:lpstr>Where to start?</vt:lpstr>
      <vt:lpstr>PowerPoint Presentation</vt:lpstr>
      <vt:lpstr>Databases and annotation</vt:lpstr>
      <vt:lpstr>Packet loss simulation for AVC and HEVC</vt:lpstr>
      <vt:lpstr>Objective indicators</vt:lpstr>
      <vt:lpstr>Objective indicators</vt:lpstr>
      <vt:lpstr>Statistical analysis</vt:lpstr>
      <vt:lpstr>Combination algorithms</vt:lpstr>
      <vt:lpstr>Organization of reproducible research</vt:lpstr>
      <vt:lpstr>Available toolset</vt:lpstr>
      <vt:lpstr>Ongoing work</vt:lpstr>
      <vt:lpstr>Future work</vt:lpstr>
      <vt:lpstr>Challenge</vt:lpstr>
      <vt:lpstr>Where can I get more information?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Glenn Van Wallendael</dc:creator>
  <cp:lastModifiedBy>Glenn Van Wallendael</cp:lastModifiedBy>
  <cp:revision>256</cp:revision>
  <dcterms:created xsi:type="dcterms:W3CDTF">2013-01-08T07:59:12Z</dcterms:created>
  <dcterms:modified xsi:type="dcterms:W3CDTF">2016-03-02T23:35:15Z</dcterms:modified>
</cp:coreProperties>
</file>