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60" r:id="rId2"/>
  </p:sldMasterIdLst>
  <p:notesMasterIdLst>
    <p:notesMasterId r:id="rId48"/>
  </p:notesMasterIdLst>
  <p:handoutMasterIdLst>
    <p:handoutMasterId r:id="rId49"/>
  </p:handoutMasterIdLst>
  <p:sldIdLst>
    <p:sldId id="256" r:id="rId3"/>
    <p:sldId id="872" r:id="rId4"/>
    <p:sldId id="873" r:id="rId5"/>
    <p:sldId id="874" r:id="rId6"/>
    <p:sldId id="875" r:id="rId7"/>
    <p:sldId id="778" r:id="rId8"/>
    <p:sldId id="782" r:id="rId9"/>
    <p:sldId id="779" r:id="rId10"/>
    <p:sldId id="780" r:id="rId11"/>
    <p:sldId id="876" r:id="rId12"/>
    <p:sldId id="913" r:id="rId13"/>
    <p:sldId id="783" r:id="rId14"/>
    <p:sldId id="820" r:id="rId15"/>
    <p:sldId id="853" r:id="rId16"/>
    <p:sldId id="854" r:id="rId17"/>
    <p:sldId id="858" r:id="rId18"/>
    <p:sldId id="855" r:id="rId19"/>
    <p:sldId id="856" r:id="rId20"/>
    <p:sldId id="810" r:id="rId21"/>
    <p:sldId id="857" r:id="rId22"/>
    <p:sldId id="642" r:id="rId23"/>
    <p:sldId id="646" r:id="rId24"/>
    <p:sldId id="648" r:id="rId25"/>
    <p:sldId id="679" r:id="rId26"/>
    <p:sldId id="770" r:id="rId27"/>
    <p:sldId id="645" r:id="rId28"/>
    <p:sldId id="788" r:id="rId29"/>
    <p:sldId id="703" r:id="rId30"/>
    <p:sldId id="704" r:id="rId31"/>
    <p:sldId id="758" r:id="rId32"/>
    <p:sldId id="712" r:id="rId33"/>
    <p:sldId id="710" r:id="rId34"/>
    <p:sldId id="707" r:id="rId35"/>
    <p:sldId id="759" r:id="rId36"/>
    <p:sldId id="825" r:id="rId37"/>
    <p:sldId id="826" r:id="rId38"/>
    <p:sldId id="828" r:id="rId39"/>
    <p:sldId id="843" r:id="rId40"/>
    <p:sldId id="845" r:id="rId41"/>
    <p:sldId id="846" r:id="rId42"/>
    <p:sldId id="847" r:id="rId43"/>
    <p:sldId id="795" r:id="rId44"/>
    <p:sldId id="848" r:id="rId45"/>
    <p:sldId id="849" r:id="rId46"/>
    <p:sldId id="680" r:id="rId47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66FF"/>
    <a:srgbClr val="0099FF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87" autoAdjust="0"/>
    <p:restoredTop sz="90826" autoAdjust="0"/>
  </p:normalViewPr>
  <p:slideViewPr>
    <p:cSldViewPr>
      <p:cViewPr varScale="1">
        <p:scale>
          <a:sx n="64" d="100"/>
          <a:sy n="64" d="100"/>
        </p:scale>
        <p:origin x="-960" y="-4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9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868" y="-126"/>
      </p:cViewPr>
      <p:guideLst>
        <p:guide orient="horz" pos="3223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D9E657-06F8-40B7-8D19-5DEA8FA9DF3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4EBB2771-14E9-4B76-9277-7799974F239B}">
      <dgm:prSet custT="1"/>
      <dgm:spPr>
        <a:solidFill>
          <a:schemeClr val="bg1"/>
        </a:solidFill>
        <a:ln w="15875">
          <a:solidFill>
            <a:schemeClr val="tx1"/>
          </a:solidFill>
        </a:ln>
      </dgm:spPr>
      <dgm:t>
        <a:bodyPr/>
        <a:lstStyle/>
        <a:p>
          <a:pPr marR="0" algn="ctr" rtl="0"/>
          <a:r>
            <a:rPr lang="fr-FR" altLang="zh-CN" sz="1400" b="1" baseline="0" dirty="0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Visual </a:t>
          </a:r>
          <a:r>
            <a:rPr lang="fr-FR" altLang="zh-CN" sz="1400" b="1" baseline="0" dirty="0" err="1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experience</a:t>
          </a:r>
          <a:endParaRPr lang="fr-FR" sz="1400" b="1" dirty="0" smtClean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68444AB-BCB2-4EB6-BB18-DDCB21E9EB1D}" type="parTrans" cxnId="{D57C17C9-BA71-4D88-B407-A6FBAF8792B6}">
      <dgm:prSet/>
      <dgm:spPr/>
      <dgm:t>
        <a:bodyPr/>
        <a:lstStyle/>
        <a:p>
          <a:endParaRPr lang="fr-FR"/>
        </a:p>
      </dgm:t>
    </dgm:pt>
    <dgm:pt modelId="{333AB688-CB22-49D8-BD47-D425DD376323}" type="sibTrans" cxnId="{D57C17C9-BA71-4D88-B407-A6FBAF8792B6}">
      <dgm:prSet/>
      <dgm:spPr/>
      <dgm:t>
        <a:bodyPr/>
        <a:lstStyle/>
        <a:p>
          <a:endParaRPr lang="fr-FR"/>
        </a:p>
      </dgm:t>
    </dgm:pt>
    <dgm:pt modelId="{5782E762-9C31-44F5-B707-38F8D8A654F5}">
      <dgm:prSet custT="1"/>
      <dgm:spPr>
        <a:solidFill>
          <a:schemeClr val="bg1"/>
        </a:solidFill>
        <a:ln w="15875">
          <a:solidFill>
            <a:schemeClr val="tx1"/>
          </a:solidFill>
        </a:ln>
      </dgm:spPr>
      <dgm:t>
        <a:bodyPr/>
        <a:lstStyle/>
        <a:p>
          <a:pPr marR="0" algn="ctr" rtl="0"/>
          <a:r>
            <a:rPr lang="fr-FR" altLang="zh-CN" sz="1400" b="1" baseline="0" dirty="0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2D Image </a:t>
          </a:r>
          <a:r>
            <a:rPr lang="fr-FR" altLang="zh-CN" sz="1400" b="1" baseline="0" dirty="0" err="1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quality</a:t>
          </a:r>
          <a:endParaRPr lang="fr-FR" sz="1400" b="1" dirty="0" smtClean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CE8D48-DF21-47E7-A333-1BF93EF2FCC3}" type="parTrans" cxnId="{D804DD64-7F4E-462B-85A2-B67D122FBF8F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fr-FR" sz="1400" b="1"/>
        </a:p>
      </dgm:t>
    </dgm:pt>
    <dgm:pt modelId="{9021EF76-A52F-446E-8D10-CA6541E732E3}" type="sibTrans" cxnId="{D804DD64-7F4E-462B-85A2-B67D122FBF8F}">
      <dgm:prSet/>
      <dgm:spPr/>
      <dgm:t>
        <a:bodyPr/>
        <a:lstStyle/>
        <a:p>
          <a:endParaRPr lang="fr-FR"/>
        </a:p>
      </dgm:t>
    </dgm:pt>
    <dgm:pt modelId="{6912AB0B-82F3-48C5-B198-1B7C4F1A21E4}">
      <dgm:prSet custT="1"/>
      <dgm:spPr>
        <a:solidFill>
          <a:schemeClr val="bg1"/>
        </a:solidFill>
        <a:ln w="15875">
          <a:solidFill>
            <a:schemeClr val="tx1"/>
          </a:solidFill>
        </a:ln>
      </dgm:spPr>
      <dgm:t>
        <a:bodyPr/>
        <a:lstStyle/>
        <a:p>
          <a:pPr marR="0" algn="ctr" rtl="0"/>
          <a:r>
            <a:rPr lang="fr-FR" altLang="zh-CN" sz="1400" b="1" baseline="0" dirty="0" err="1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Depth</a:t>
          </a:r>
          <a:r>
            <a:rPr lang="fr-FR" altLang="zh-CN" sz="1400" b="1" baseline="0" dirty="0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 </a:t>
          </a:r>
          <a:r>
            <a:rPr lang="fr-FR" altLang="zh-CN" sz="1400" b="1" baseline="0" dirty="0" err="1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quantity</a:t>
          </a:r>
          <a:r>
            <a:rPr lang="fr-FR" altLang="zh-CN" sz="1400" b="1" baseline="0" dirty="0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 </a:t>
          </a:r>
          <a:endParaRPr lang="fr-FR" sz="1400" b="1" dirty="0" smtClean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52C61FA-B83A-44C2-8E06-5887013160A2}" type="parTrans" cxnId="{10424384-68C3-4503-B990-070C36EF29AB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fr-FR" sz="1400" b="1"/>
        </a:p>
      </dgm:t>
    </dgm:pt>
    <dgm:pt modelId="{031D282B-82EC-4B6A-8973-2AC11BB7692C}" type="sibTrans" cxnId="{10424384-68C3-4503-B990-070C36EF29AB}">
      <dgm:prSet/>
      <dgm:spPr/>
      <dgm:t>
        <a:bodyPr/>
        <a:lstStyle/>
        <a:p>
          <a:endParaRPr lang="fr-FR"/>
        </a:p>
      </dgm:t>
    </dgm:pt>
    <dgm:pt modelId="{BF8550ED-EC62-4564-A13D-806241729C5A}">
      <dgm:prSet custT="1"/>
      <dgm:spPr>
        <a:solidFill>
          <a:schemeClr val="bg1"/>
        </a:solidFill>
        <a:ln w="15875">
          <a:solidFill>
            <a:schemeClr val="tx1"/>
          </a:solidFill>
        </a:ln>
      </dgm:spPr>
      <dgm:t>
        <a:bodyPr/>
        <a:lstStyle/>
        <a:p>
          <a:pPr marR="0" algn="ctr" rtl="0"/>
          <a:r>
            <a:rPr lang="fr-FR" altLang="zh-CN" sz="1400" b="1" baseline="0" dirty="0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Visual </a:t>
          </a:r>
          <a:r>
            <a:rPr lang="fr-FR" altLang="zh-CN" sz="1400" b="1" baseline="0" dirty="0" err="1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comfort</a:t>
          </a:r>
          <a:endParaRPr lang="zh-CN" altLang="fr-FR" sz="1400" b="1" baseline="0" dirty="0" smtClean="0">
            <a:solidFill>
              <a:sysClr val="windowText" lastClr="000000"/>
            </a:solidFill>
            <a:latin typeface="Times New Roman" pitchFamily="18" charset="0"/>
            <a:ea typeface="SimSun"/>
            <a:cs typeface="Times New Roman" pitchFamily="18" charset="0"/>
          </a:endParaRPr>
        </a:p>
      </dgm:t>
    </dgm:pt>
    <dgm:pt modelId="{75858488-147A-465A-B95E-3F955258C6DD}" type="parTrans" cxnId="{2B78B307-41D7-4737-9D1D-63298DF8AC75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fr-FR" sz="1400" b="1"/>
        </a:p>
      </dgm:t>
    </dgm:pt>
    <dgm:pt modelId="{1BDE2905-7B41-40EB-BF1F-4DBF5621BE6E}" type="sibTrans" cxnId="{2B78B307-41D7-4737-9D1D-63298DF8AC75}">
      <dgm:prSet/>
      <dgm:spPr/>
      <dgm:t>
        <a:bodyPr/>
        <a:lstStyle/>
        <a:p>
          <a:endParaRPr lang="fr-FR"/>
        </a:p>
      </dgm:t>
    </dgm:pt>
    <dgm:pt modelId="{9AD1AE39-1483-44BD-8CC9-66327E4F5087}" type="asst">
      <dgm:prSet custT="1"/>
      <dgm:spPr>
        <a:solidFill>
          <a:schemeClr val="bg1"/>
        </a:solidFill>
        <a:ln w="15875">
          <a:solidFill>
            <a:schemeClr val="tx1"/>
          </a:solidFill>
        </a:ln>
      </dgm:spPr>
      <dgm:t>
        <a:bodyPr/>
        <a:lstStyle/>
        <a:p>
          <a:pPr marR="0" algn="ctr" rtl="0"/>
          <a:r>
            <a:rPr lang="fr-FR" sz="1400" b="1" dirty="0" err="1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Depth</a:t>
          </a:r>
          <a:r>
            <a:rPr lang="fr-FR" sz="14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1400" b="1" dirty="0" err="1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rendering</a:t>
          </a:r>
          <a:endParaRPr lang="fr-FR" sz="1400" b="1" dirty="0" smtClean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17C903C-DF55-4A8B-B6D0-B0BC80675EB3}" type="parTrans" cxnId="{6C38F028-0EF3-4F3B-A076-C682592C7D84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fr-FR" sz="1400" b="1"/>
        </a:p>
      </dgm:t>
    </dgm:pt>
    <dgm:pt modelId="{9C03C1AE-4970-480F-BE8D-D6878597E714}" type="sibTrans" cxnId="{6C38F028-0EF3-4F3B-A076-C682592C7D84}">
      <dgm:prSet/>
      <dgm:spPr/>
      <dgm:t>
        <a:bodyPr/>
        <a:lstStyle/>
        <a:p>
          <a:endParaRPr lang="fr-FR"/>
        </a:p>
      </dgm:t>
    </dgm:pt>
    <dgm:pt modelId="{0D5315FE-BB3E-47B8-B870-74D6E1E73A88}" type="asst">
      <dgm:prSet custT="1"/>
      <dgm:spPr>
        <a:solidFill>
          <a:schemeClr val="bg1"/>
        </a:solidFill>
        <a:ln w="15875">
          <a:solidFill>
            <a:schemeClr val="tx1"/>
          </a:solidFill>
        </a:ln>
      </dgm:spPr>
      <dgm:t>
        <a:bodyPr/>
        <a:lstStyle/>
        <a:p>
          <a:pPr marR="0" algn="ctr" rtl="0"/>
          <a:r>
            <a:rPr lang="fr-FR" altLang="zh-CN" sz="1400" b="1" baseline="0" dirty="0" err="1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Naturalness</a:t>
          </a:r>
          <a:endParaRPr lang="fr-FR" sz="1400" b="1" dirty="0" smtClean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81CAB28-4519-44E1-A555-C36FD4D6FD98}" type="sibTrans" cxnId="{0B06D9BF-6FB1-48B0-BBCE-6D50774D7DC5}">
      <dgm:prSet/>
      <dgm:spPr/>
      <dgm:t>
        <a:bodyPr/>
        <a:lstStyle/>
        <a:p>
          <a:endParaRPr lang="fr-FR"/>
        </a:p>
      </dgm:t>
    </dgm:pt>
    <dgm:pt modelId="{036C09F0-4E16-45A6-8CC8-4EBE50633039}" type="parTrans" cxnId="{0B06D9BF-6FB1-48B0-BBCE-6D50774D7DC5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fr-FR" sz="1400" b="1"/>
        </a:p>
      </dgm:t>
    </dgm:pt>
    <dgm:pt modelId="{B0781813-5FC7-4636-B801-B6516CF9454B}" type="pres">
      <dgm:prSet presAssocID="{F6D9E657-06F8-40B7-8D19-5DEA8FA9DF3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AC2CD4C-B159-4EF2-8ACF-EB14F598AD2B}" type="pres">
      <dgm:prSet presAssocID="{4EBB2771-14E9-4B76-9277-7799974F239B}" presName="hierRoot1" presStyleCnt="0">
        <dgm:presLayoutVars>
          <dgm:hierBranch/>
        </dgm:presLayoutVars>
      </dgm:prSet>
      <dgm:spPr/>
    </dgm:pt>
    <dgm:pt modelId="{CFCA9B82-15B3-486D-A0F2-7AEE6F5BE5B0}" type="pres">
      <dgm:prSet presAssocID="{4EBB2771-14E9-4B76-9277-7799974F239B}" presName="rootComposite1" presStyleCnt="0"/>
      <dgm:spPr/>
    </dgm:pt>
    <dgm:pt modelId="{395D7049-69CB-4743-AF38-EED0C38BE8D6}" type="pres">
      <dgm:prSet presAssocID="{4EBB2771-14E9-4B76-9277-7799974F239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C4835A3-00FD-4A78-8A91-BA76143C370B}" type="pres">
      <dgm:prSet presAssocID="{4EBB2771-14E9-4B76-9277-7799974F239B}" presName="rootConnector1" presStyleLbl="node1" presStyleIdx="0" presStyleCnt="0"/>
      <dgm:spPr/>
      <dgm:t>
        <a:bodyPr/>
        <a:lstStyle/>
        <a:p>
          <a:endParaRPr lang="fr-FR"/>
        </a:p>
      </dgm:t>
    </dgm:pt>
    <dgm:pt modelId="{08453F86-8958-40D5-B6E3-0DAD6FE2FFED}" type="pres">
      <dgm:prSet presAssocID="{4EBB2771-14E9-4B76-9277-7799974F239B}" presName="hierChild2" presStyleCnt="0"/>
      <dgm:spPr/>
    </dgm:pt>
    <dgm:pt modelId="{868D636C-EC5B-4BF1-B2E4-47E5356F8B4B}" type="pres">
      <dgm:prSet presAssocID="{EECE8D48-DF21-47E7-A333-1BF93EF2FCC3}" presName="Name35" presStyleLbl="parChTrans1D2" presStyleIdx="0" presStyleCnt="5"/>
      <dgm:spPr/>
      <dgm:t>
        <a:bodyPr/>
        <a:lstStyle/>
        <a:p>
          <a:endParaRPr lang="fr-FR"/>
        </a:p>
      </dgm:t>
    </dgm:pt>
    <dgm:pt modelId="{F52D586B-0F21-4643-B02C-14A24CE0DFE9}" type="pres">
      <dgm:prSet presAssocID="{5782E762-9C31-44F5-B707-38F8D8A654F5}" presName="hierRoot2" presStyleCnt="0">
        <dgm:presLayoutVars>
          <dgm:hierBranch/>
        </dgm:presLayoutVars>
      </dgm:prSet>
      <dgm:spPr/>
    </dgm:pt>
    <dgm:pt modelId="{7F4CB5AE-8F63-4446-A639-C8C5525648E0}" type="pres">
      <dgm:prSet presAssocID="{5782E762-9C31-44F5-B707-38F8D8A654F5}" presName="rootComposite" presStyleCnt="0"/>
      <dgm:spPr/>
    </dgm:pt>
    <dgm:pt modelId="{BE67448D-E27C-48E1-B5FB-2AA35A0E13CE}" type="pres">
      <dgm:prSet presAssocID="{5782E762-9C31-44F5-B707-38F8D8A654F5}" presName="rootText" presStyleLbl="node2" presStyleIdx="0" presStyleCnt="3" custLinFactNeighborY="-2377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5BF0576-9E88-438C-85AB-FE84086FEE65}" type="pres">
      <dgm:prSet presAssocID="{5782E762-9C31-44F5-B707-38F8D8A654F5}" presName="rootConnector" presStyleLbl="node2" presStyleIdx="0" presStyleCnt="3"/>
      <dgm:spPr/>
      <dgm:t>
        <a:bodyPr/>
        <a:lstStyle/>
        <a:p>
          <a:endParaRPr lang="fr-FR"/>
        </a:p>
      </dgm:t>
    </dgm:pt>
    <dgm:pt modelId="{B4684661-FDC4-4232-8B0B-9003893D2FE2}" type="pres">
      <dgm:prSet presAssocID="{5782E762-9C31-44F5-B707-38F8D8A654F5}" presName="hierChild4" presStyleCnt="0"/>
      <dgm:spPr/>
    </dgm:pt>
    <dgm:pt modelId="{5F471B89-A0A6-49D6-AA3E-D5E20625331D}" type="pres">
      <dgm:prSet presAssocID="{5782E762-9C31-44F5-B707-38F8D8A654F5}" presName="hierChild5" presStyleCnt="0"/>
      <dgm:spPr/>
    </dgm:pt>
    <dgm:pt modelId="{463D6820-7849-4A2A-962E-88CE02B279F6}" type="pres">
      <dgm:prSet presAssocID="{552C61FA-B83A-44C2-8E06-5887013160A2}" presName="Name35" presStyleLbl="parChTrans1D2" presStyleIdx="1" presStyleCnt="5"/>
      <dgm:spPr/>
      <dgm:t>
        <a:bodyPr/>
        <a:lstStyle/>
        <a:p>
          <a:endParaRPr lang="fr-FR"/>
        </a:p>
      </dgm:t>
    </dgm:pt>
    <dgm:pt modelId="{5EDDA490-A52B-4776-A8F6-324AF353C7B9}" type="pres">
      <dgm:prSet presAssocID="{6912AB0B-82F3-48C5-B198-1B7C4F1A21E4}" presName="hierRoot2" presStyleCnt="0">
        <dgm:presLayoutVars>
          <dgm:hierBranch/>
        </dgm:presLayoutVars>
      </dgm:prSet>
      <dgm:spPr/>
    </dgm:pt>
    <dgm:pt modelId="{D9F90E9F-F8B6-4A91-BE28-63F0BB571BCC}" type="pres">
      <dgm:prSet presAssocID="{6912AB0B-82F3-48C5-B198-1B7C4F1A21E4}" presName="rootComposite" presStyleCnt="0"/>
      <dgm:spPr/>
    </dgm:pt>
    <dgm:pt modelId="{713DA4A0-1F02-4D8B-886A-F90741E72FE1}" type="pres">
      <dgm:prSet presAssocID="{6912AB0B-82F3-48C5-B198-1B7C4F1A21E4}" presName="rootText" presStyleLbl="node2" presStyleIdx="1" presStyleCnt="3" custLinFactNeighborY="-2377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ED9A1DF-E4B5-45EF-B05C-138B34A8D8DA}" type="pres">
      <dgm:prSet presAssocID="{6912AB0B-82F3-48C5-B198-1B7C4F1A21E4}" presName="rootConnector" presStyleLbl="node2" presStyleIdx="1" presStyleCnt="3"/>
      <dgm:spPr/>
      <dgm:t>
        <a:bodyPr/>
        <a:lstStyle/>
        <a:p>
          <a:endParaRPr lang="fr-FR"/>
        </a:p>
      </dgm:t>
    </dgm:pt>
    <dgm:pt modelId="{635346A7-432C-45DD-872D-449603A4D029}" type="pres">
      <dgm:prSet presAssocID="{6912AB0B-82F3-48C5-B198-1B7C4F1A21E4}" presName="hierChild4" presStyleCnt="0"/>
      <dgm:spPr/>
    </dgm:pt>
    <dgm:pt modelId="{623098B6-0FCA-4837-B09D-6C65AB819A23}" type="pres">
      <dgm:prSet presAssocID="{6912AB0B-82F3-48C5-B198-1B7C4F1A21E4}" presName="hierChild5" presStyleCnt="0"/>
      <dgm:spPr/>
    </dgm:pt>
    <dgm:pt modelId="{5F0C7D63-8FD3-4262-99E9-5940D6637FDF}" type="pres">
      <dgm:prSet presAssocID="{75858488-147A-465A-B95E-3F955258C6DD}" presName="Name35" presStyleLbl="parChTrans1D2" presStyleIdx="2" presStyleCnt="5"/>
      <dgm:spPr/>
      <dgm:t>
        <a:bodyPr/>
        <a:lstStyle/>
        <a:p>
          <a:endParaRPr lang="fr-FR"/>
        </a:p>
      </dgm:t>
    </dgm:pt>
    <dgm:pt modelId="{26F922D9-F284-42DE-BE8F-17B4B1021A06}" type="pres">
      <dgm:prSet presAssocID="{BF8550ED-EC62-4564-A13D-806241729C5A}" presName="hierRoot2" presStyleCnt="0">
        <dgm:presLayoutVars>
          <dgm:hierBranch/>
        </dgm:presLayoutVars>
      </dgm:prSet>
      <dgm:spPr/>
    </dgm:pt>
    <dgm:pt modelId="{8FD315F6-11D5-49BF-AA9A-BCA2BDCC982D}" type="pres">
      <dgm:prSet presAssocID="{BF8550ED-EC62-4564-A13D-806241729C5A}" presName="rootComposite" presStyleCnt="0"/>
      <dgm:spPr/>
    </dgm:pt>
    <dgm:pt modelId="{9704E7DE-247A-49FF-8681-ABBB0FD5D14E}" type="pres">
      <dgm:prSet presAssocID="{BF8550ED-EC62-4564-A13D-806241729C5A}" presName="rootText" presStyleLbl="node2" presStyleIdx="2" presStyleCnt="3" custLinFactNeighborY="-2377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F2703EA-2AE5-400C-89C5-EC2293A1A46C}" type="pres">
      <dgm:prSet presAssocID="{BF8550ED-EC62-4564-A13D-806241729C5A}" presName="rootConnector" presStyleLbl="node2" presStyleIdx="2" presStyleCnt="3"/>
      <dgm:spPr/>
      <dgm:t>
        <a:bodyPr/>
        <a:lstStyle/>
        <a:p>
          <a:endParaRPr lang="fr-FR"/>
        </a:p>
      </dgm:t>
    </dgm:pt>
    <dgm:pt modelId="{654819FF-F47B-4A42-87D4-6B852E64F082}" type="pres">
      <dgm:prSet presAssocID="{BF8550ED-EC62-4564-A13D-806241729C5A}" presName="hierChild4" presStyleCnt="0"/>
      <dgm:spPr/>
    </dgm:pt>
    <dgm:pt modelId="{01599017-5486-4D7B-862E-6F4C03076890}" type="pres">
      <dgm:prSet presAssocID="{BF8550ED-EC62-4564-A13D-806241729C5A}" presName="hierChild5" presStyleCnt="0"/>
      <dgm:spPr/>
    </dgm:pt>
    <dgm:pt modelId="{DDD125A3-778D-4AC9-85F5-F7E096157426}" type="pres">
      <dgm:prSet presAssocID="{4EBB2771-14E9-4B76-9277-7799974F239B}" presName="hierChild3" presStyleCnt="0"/>
      <dgm:spPr/>
    </dgm:pt>
    <dgm:pt modelId="{8384389B-5A77-4D0C-84F4-E55FF25C75C7}" type="pres">
      <dgm:prSet presAssocID="{036C09F0-4E16-45A6-8CC8-4EBE50633039}" presName="Name111" presStyleLbl="parChTrans1D2" presStyleIdx="3" presStyleCnt="5"/>
      <dgm:spPr/>
      <dgm:t>
        <a:bodyPr/>
        <a:lstStyle/>
        <a:p>
          <a:endParaRPr lang="fr-FR"/>
        </a:p>
      </dgm:t>
    </dgm:pt>
    <dgm:pt modelId="{2368B8AA-F3EA-4202-9E81-0067FB2A1492}" type="pres">
      <dgm:prSet presAssocID="{0D5315FE-BB3E-47B8-B870-74D6E1E73A88}" presName="hierRoot3" presStyleCnt="0">
        <dgm:presLayoutVars>
          <dgm:hierBranch/>
        </dgm:presLayoutVars>
      </dgm:prSet>
      <dgm:spPr/>
    </dgm:pt>
    <dgm:pt modelId="{BD760D72-09AC-4A05-BCBA-271B685802B5}" type="pres">
      <dgm:prSet presAssocID="{0D5315FE-BB3E-47B8-B870-74D6E1E73A88}" presName="rootComposite3" presStyleCnt="0"/>
      <dgm:spPr/>
    </dgm:pt>
    <dgm:pt modelId="{84259A3F-9BB3-45EB-B4C5-E2A9C9642EAC}" type="pres">
      <dgm:prSet presAssocID="{0D5315FE-BB3E-47B8-B870-74D6E1E73A88}" presName="rootText3" presStyleLbl="asst1" presStyleIdx="0" presStyleCnt="2" custLinFactNeighborY="-2809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A74C26C-8263-4245-BA81-134C7CF871C1}" type="pres">
      <dgm:prSet presAssocID="{0D5315FE-BB3E-47B8-B870-74D6E1E73A88}" presName="rootConnector3" presStyleLbl="asst1" presStyleIdx="0" presStyleCnt="2"/>
      <dgm:spPr/>
      <dgm:t>
        <a:bodyPr/>
        <a:lstStyle/>
        <a:p>
          <a:endParaRPr lang="fr-FR"/>
        </a:p>
      </dgm:t>
    </dgm:pt>
    <dgm:pt modelId="{F385558E-A45A-4F49-8A29-0AA56C49F8E7}" type="pres">
      <dgm:prSet presAssocID="{0D5315FE-BB3E-47B8-B870-74D6E1E73A88}" presName="hierChild6" presStyleCnt="0"/>
      <dgm:spPr/>
    </dgm:pt>
    <dgm:pt modelId="{EDE11804-35F6-494C-8985-B25037168215}" type="pres">
      <dgm:prSet presAssocID="{0D5315FE-BB3E-47B8-B870-74D6E1E73A88}" presName="hierChild7" presStyleCnt="0"/>
      <dgm:spPr/>
    </dgm:pt>
    <dgm:pt modelId="{D54705CE-EC87-48A5-A689-67C9651D5A7C}" type="pres">
      <dgm:prSet presAssocID="{017C903C-DF55-4A8B-B6D0-B0BC80675EB3}" presName="Name111" presStyleLbl="parChTrans1D2" presStyleIdx="4" presStyleCnt="5"/>
      <dgm:spPr/>
      <dgm:t>
        <a:bodyPr/>
        <a:lstStyle/>
        <a:p>
          <a:endParaRPr lang="fr-FR"/>
        </a:p>
      </dgm:t>
    </dgm:pt>
    <dgm:pt modelId="{2EB9A599-B91C-46D8-9299-ABC398AAE952}" type="pres">
      <dgm:prSet presAssocID="{9AD1AE39-1483-44BD-8CC9-66327E4F5087}" presName="hierRoot3" presStyleCnt="0">
        <dgm:presLayoutVars>
          <dgm:hierBranch val="init"/>
        </dgm:presLayoutVars>
      </dgm:prSet>
      <dgm:spPr/>
    </dgm:pt>
    <dgm:pt modelId="{ED14A45F-E1B4-4DD4-9A59-FB778F223DB0}" type="pres">
      <dgm:prSet presAssocID="{9AD1AE39-1483-44BD-8CC9-66327E4F5087}" presName="rootComposite3" presStyleCnt="0"/>
      <dgm:spPr/>
    </dgm:pt>
    <dgm:pt modelId="{A45EDA29-EE01-4F0A-BF1D-E599F5BFBF91}" type="pres">
      <dgm:prSet presAssocID="{9AD1AE39-1483-44BD-8CC9-66327E4F5087}" presName="rootText3" presStyleLbl="asst1" presStyleIdx="1" presStyleCnt="2" custLinFactNeighborY="-2809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0C472BE-2C15-4075-9FC6-558A9CBE0899}" type="pres">
      <dgm:prSet presAssocID="{9AD1AE39-1483-44BD-8CC9-66327E4F5087}" presName="rootConnector3" presStyleLbl="asst1" presStyleIdx="1" presStyleCnt="2"/>
      <dgm:spPr/>
      <dgm:t>
        <a:bodyPr/>
        <a:lstStyle/>
        <a:p>
          <a:endParaRPr lang="fr-FR"/>
        </a:p>
      </dgm:t>
    </dgm:pt>
    <dgm:pt modelId="{A7320418-34CB-4C78-A64B-C355F207858B}" type="pres">
      <dgm:prSet presAssocID="{9AD1AE39-1483-44BD-8CC9-66327E4F5087}" presName="hierChild6" presStyleCnt="0"/>
      <dgm:spPr/>
    </dgm:pt>
    <dgm:pt modelId="{290FFEE2-8104-42F0-9456-0DA9D7E4FB04}" type="pres">
      <dgm:prSet presAssocID="{9AD1AE39-1483-44BD-8CC9-66327E4F5087}" presName="hierChild7" presStyleCnt="0"/>
      <dgm:spPr/>
    </dgm:pt>
  </dgm:ptLst>
  <dgm:cxnLst>
    <dgm:cxn modelId="{20450338-D7DF-46C0-8FF1-C6139719DDF9}" type="presOf" srcId="{BF8550ED-EC62-4564-A13D-806241729C5A}" destId="{9704E7DE-247A-49FF-8681-ABBB0FD5D14E}" srcOrd="0" destOrd="0" presId="urn:microsoft.com/office/officeart/2005/8/layout/orgChart1"/>
    <dgm:cxn modelId="{0B06D9BF-6FB1-48B0-BBCE-6D50774D7DC5}" srcId="{4EBB2771-14E9-4B76-9277-7799974F239B}" destId="{0D5315FE-BB3E-47B8-B870-74D6E1E73A88}" srcOrd="0" destOrd="0" parTransId="{036C09F0-4E16-45A6-8CC8-4EBE50633039}" sibTransId="{881CAB28-4519-44E1-A555-C36FD4D6FD98}"/>
    <dgm:cxn modelId="{CB3E1FB5-5431-4702-BF84-96159A639792}" type="presOf" srcId="{75858488-147A-465A-B95E-3F955258C6DD}" destId="{5F0C7D63-8FD3-4262-99E9-5940D6637FDF}" srcOrd="0" destOrd="0" presId="urn:microsoft.com/office/officeart/2005/8/layout/orgChart1"/>
    <dgm:cxn modelId="{B2B05F2C-7A04-4EFC-9536-E2928957A235}" type="presOf" srcId="{0D5315FE-BB3E-47B8-B870-74D6E1E73A88}" destId="{84259A3F-9BB3-45EB-B4C5-E2A9C9642EAC}" srcOrd="0" destOrd="0" presId="urn:microsoft.com/office/officeart/2005/8/layout/orgChart1"/>
    <dgm:cxn modelId="{B0E05606-A91B-4C7E-8A8F-9ED92F1025FA}" type="presOf" srcId="{5782E762-9C31-44F5-B707-38F8D8A654F5}" destId="{75BF0576-9E88-438C-85AB-FE84086FEE65}" srcOrd="1" destOrd="0" presId="urn:microsoft.com/office/officeart/2005/8/layout/orgChart1"/>
    <dgm:cxn modelId="{D0882585-4D1E-41FC-A30D-41431497B5B7}" type="presOf" srcId="{BF8550ED-EC62-4564-A13D-806241729C5A}" destId="{AF2703EA-2AE5-400C-89C5-EC2293A1A46C}" srcOrd="1" destOrd="0" presId="urn:microsoft.com/office/officeart/2005/8/layout/orgChart1"/>
    <dgm:cxn modelId="{EC9E09E4-72A6-463C-9B2A-9A01E9B95DB6}" type="presOf" srcId="{6912AB0B-82F3-48C5-B198-1B7C4F1A21E4}" destId="{9ED9A1DF-E4B5-45EF-B05C-138B34A8D8DA}" srcOrd="1" destOrd="0" presId="urn:microsoft.com/office/officeart/2005/8/layout/orgChart1"/>
    <dgm:cxn modelId="{CDCBE2CD-2E7E-4FCC-B726-8782FF4CDA26}" type="presOf" srcId="{9AD1AE39-1483-44BD-8CC9-66327E4F5087}" destId="{30C472BE-2C15-4075-9FC6-558A9CBE0899}" srcOrd="1" destOrd="0" presId="urn:microsoft.com/office/officeart/2005/8/layout/orgChart1"/>
    <dgm:cxn modelId="{494D64B5-8080-404C-90BB-7A301D01DDAB}" type="presOf" srcId="{6912AB0B-82F3-48C5-B198-1B7C4F1A21E4}" destId="{713DA4A0-1F02-4D8B-886A-F90741E72FE1}" srcOrd="0" destOrd="0" presId="urn:microsoft.com/office/officeart/2005/8/layout/orgChart1"/>
    <dgm:cxn modelId="{B72C2277-DAED-4D38-9034-8AE18E4F5FAB}" type="presOf" srcId="{552C61FA-B83A-44C2-8E06-5887013160A2}" destId="{463D6820-7849-4A2A-962E-88CE02B279F6}" srcOrd="0" destOrd="0" presId="urn:microsoft.com/office/officeart/2005/8/layout/orgChart1"/>
    <dgm:cxn modelId="{F2778571-0C85-4A4B-A9C3-BC330B17973F}" type="presOf" srcId="{5782E762-9C31-44F5-B707-38F8D8A654F5}" destId="{BE67448D-E27C-48E1-B5FB-2AA35A0E13CE}" srcOrd="0" destOrd="0" presId="urn:microsoft.com/office/officeart/2005/8/layout/orgChart1"/>
    <dgm:cxn modelId="{D804DD64-7F4E-462B-85A2-B67D122FBF8F}" srcId="{4EBB2771-14E9-4B76-9277-7799974F239B}" destId="{5782E762-9C31-44F5-B707-38F8D8A654F5}" srcOrd="2" destOrd="0" parTransId="{EECE8D48-DF21-47E7-A333-1BF93EF2FCC3}" sibTransId="{9021EF76-A52F-446E-8D10-CA6541E732E3}"/>
    <dgm:cxn modelId="{810941CC-A4BB-47C1-8092-2D07F6DB8CF6}" type="presOf" srcId="{EECE8D48-DF21-47E7-A333-1BF93EF2FCC3}" destId="{868D636C-EC5B-4BF1-B2E4-47E5356F8B4B}" srcOrd="0" destOrd="0" presId="urn:microsoft.com/office/officeart/2005/8/layout/orgChart1"/>
    <dgm:cxn modelId="{EB0994C0-90F4-4357-9DE8-1563D77FECE5}" type="presOf" srcId="{036C09F0-4E16-45A6-8CC8-4EBE50633039}" destId="{8384389B-5A77-4D0C-84F4-E55FF25C75C7}" srcOrd="0" destOrd="0" presId="urn:microsoft.com/office/officeart/2005/8/layout/orgChart1"/>
    <dgm:cxn modelId="{10424384-68C3-4503-B990-070C36EF29AB}" srcId="{4EBB2771-14E9-4B76-9277-7799974F239B}" destId="{6912AB0B-82F3-48C5-B198-1B7C4F1A21E4}" srcOrd="3" destOrd="0" parTransId="{552C61FA-B83A-44C2-8E06-5887013160A2}" sibTransId="{031D282B-82EC-4B6A-8973-2AC11BB7692C}"/>
    <dgm:cxn modelId="{19D3ECF0-7F45-47ED-BEF7-7F8F2239C93C}" type="presOf" srcId="{0D5315FE-BB3E-47B8-B870-74D6E1E73A88}" destId="{5A74C26C-8263-4245-BA81-134C7CF871C1}" srcOrd="1" destOrd="0" presId="urn:microsoft.com/office/officeart/2005/8/layout/orgChart1"/>
    <dgm:cxn modelId="{7DB1CD33-9D84-433B-9E44-DAD42D0314E2}" type="presOf" srcId="{9AD1AE39-1483-44BD-8CC9-66327E4F5087}" destId="{A45EDA29-EE01-4F0A-BF1D-E599F5BFBF91}" srcOrd="0" destOrd="0" presId="urn:microsoft.com/office/officeart/2005/8/layout/orgChart1"/>
    <dgm:cxn modelId="{9338C663-7F3E-43AC-B5E6-E9460580D0F6}" type="presOf" srcId="{4EBB2771-14E9-4B76-9277-7799974F239B}" destId="{CC4835A3-00FD-4A78-8A91-BA76143C370B}" srcOrd="1" destOrd="0" presId="urn:microsoft.com/office/officeart/2005/8/layout/orgChart1"/>
    <dgm:cxn modelId="{292E0E76-E627-4E2C-A114-A82142033596}" type="presOf" srcId="{F6D9E657-06F8-40B7-8D19-5DEA8FA9DF3D}" destId="{B0781813-5FC7-4636-B801-B6516CF9454B}" srcOrd="0" destOrd="0" presId="urn:microsoft.com/office/officeart/2005/8/layout/orgChart1"/>
    <dgm:cxn modelId="{2B78B307-41D7-4737-9D1D-63298DF8AC75}" srcId="{4EBB2771-14E9-4B76-9277-7799974F239B}" destId="{BF8550ED-EC62-4564-A13D-806241729C5A}" srcOrd="4" destOrd="0" parTransId="{75858488-147A-465A-B95E-3F955258C6DD}" sibTransId="{1BDE2905-7B41-40EB-BF1F-4DBF5621BE6E}"/>
    <dgm:cxn modelId="{D57C17C9-BA71-4D88-B407-A6FBAF8792B6}" srcId="{F6D9E657-06F8-40B7-8D19-5DEA8FA9DF3D}" destId="{4EBB2771-14E9-4B76-9277-7799974F239B}" srcOrd="0" destOrd="0" parTransId="{468444AB-BCB2-4EB6-BB18-DDCB21E9EB1D}" sibTransId="{333AB688-CB22-49D8-BD47-D425DD376323}"/>
    <dgm:cxn modelId="{11383DBE-3128-4E02-A9EF-3DF24E0A75EB}" type="presOf" srcId="{017C903C-DF55-4A8B-B6D0-B0BC80675EB3}" destId="{D54705CE-EC87-48A5-A689-67C9651D5A7C}" srcOrd="0" destOrd="0" presId="urn:microsoft.com/office/officeart/2005/8/layout/orgChart1"/>
    <dgm:cxn modelId="{0627A733-9162-4B6E-8E19-83E51EAEBE9A}" type="presOf" srcId="{4EBB2771-14E9-4B76-9277-7799974F239B}" destId="{395D7049-69CB-4743-AF38-EED0C38BE8D6}" srcOrd="0" destOrd="0" presId="urn:microsoft.com/office/officeart/2005/8/layout/orgChart1"/>
    <dgm:cxn modelId="{6C38F028-0EF3-4F3B-A076-C682592C7D84}" srcId="{4EBB2771-14E9-4B76-9277-7799974F239B}" destId="{9AD1AE39-1483-44BD-8CC9-66327E4F5087}" srcOrd="1" destOrd="0" parTransId="{017C903C-DF55-4A8B-B6D0-B0BC80675EB3}" sibTransId="{9C03C1AE-4970-480F-BE8D-D6878597E714}"/>
    <dgm:cxn modelId="{1CA31EA3-3798-45AF-9D0C-6C764CBB4F84}" type="presParOf" srcId="{B0781813-5FC7-4636-B801-B6516CF9454B}" destId="{AAC2CD4C-B159-4EF2-8ACF-EB14F598AD2B}" srcOrd="0" destOrd="0" presId="urn:microsoft.com/office/officeart/2005/8/layout/orgChart1"/>
    <dgm:cxn modelId="{C8C7B7A2-530A-40E3-BB21-F822290028D6}" type="presParOf" srcId="{AAC2CD4C-B159-4EF2-8ACF-EB14F598AD2B}" destId="{CFCA9B82-15B3-486D-A0F2-7AEE6F5BE5B0}" srcOrd="0" destOrd="0" presId="urn:microsoft.com/office/officeart/2005/8/layout/orgChart1"/>
    <dgm:cxn modelId="{A881C625-01A6-48F9-8006-5398196A77C1}" type="presParOf" srcId="{CFCA9B82-15B3-486D-A0F2-7AEE6F5BE5B0}" destId="{395D7049-69CB-4743-AF38-EED0C38BE8D6}" srcOrd="0" destOrd="0" presId="urn:microsoft.com/office/officeart/2005/8/layout/orgChart1"/>
    <dgm:cxn modelId="{72679A05-06FD-45B8-825A-A5DF304B15A2}" type="presParOf" srcId="{CFCA9B82-15B3-486D-A0F2-7AEE6F5BE5B0}" destId="{CC4835A3-00FD-4A78-8A91-BA76143C370B}" srcOrd="1" destOrd="0" presId="urn:microsoft.com/office/officeart/2005/8/layout/orgChart1"/>
    <dgm:cxn modelId="{F155A1C1-C9C6-4233-AFDC-AA74C5CE30D4}" type="presParOf" srcId="{AAC2CD4C-B159-4EF2-8ACF-EB14F598AD2B}" destId="{08453F86-8958-40D5-B6E3-0DAD6FE2FFED}" srcOrd="1" destOrd="0" presId="urn:microsoft.com/office/officeart/2005/8/layout/orgChart1"/>
    <dgm:cxn modelId="{25752310-560D-4F56-81AF-38870784F4E3}" type="presParOf" srcId="{08453F86-8958-40D5-B6E3-0DAD6FE2FFED}" destId="{868D636C-EC5B-4BF1-B2E4-47E5356F8B4B}" srcOrd="0" destOrd="0" presId="urn:microsoft.com/office/officeart/2005/8/layout/orgChart1"/>
    <dgm:cxn modelId="{E721DC36-429B-43BE-AFEB-1AE22E9156E5}" type="presParOf" srcId="{08453F86-8958-40D5-B6E3-0DAD6FE2FFED}" destId="{F52D586B-0F21-4643-B02C-14A24CE0DFE9}" srcOrd="1" destOrd="0" presId="urn:microsoft.com/office/officeart/2005/8/layout/orgChart1"/>
    <dgm:cxn modelId="{4F57B63D-DE94-4B7B-A0D2-F50243BC8085}" type="presParOf" srcId="{F52D586B-0F21-4643-B02C-14A24CE0DFE9}" destId="{7F4CB5AE-8F63-4446-A639-C8C5525648E0}" srcOrd="0" destOrd="0" presId="urn:microsoft.com/office/officeart/2005/8/layout/orgChart1"/>
    <dgm:cxn modelId="{E25C94E9-C0D8-4751-8717-359925F654CE}" type="presParOf" srcId="{7F4CB5AE-8F63-4446-A639-C8C5525648E0}" destId="{BE67448D-E27C-48E1-B5FB-2AA35A0E13CE}" srcOrd="0" destOrd="0" presId="urn:microsoft.com/office/officeart/2005/8/layout/orgChart1"/>
    <dgm:cxn modelId="{E2030FA2-14DC-4193-989B-B57A9B8A52C5}" type="presParOf" srcId="{7F4CB5AE-8F63-4446-A639-C8C5525648E0}" destId="{75BF0576-9E88-438C-85AB-FE84086FEE65}" srcOrd="1" destOrd="0" presId="urn:microsoft.com/office/officeart/2005/8/layout/orgChart1"/>
    <dgm:cxn modelId="{CDDFE399-126D-4100-A213-C35F816C0E8A}" type="presParOf" srcId="{F52D586B-0F21-4643-B02C-14A24CE0DFE9}" destId="{B4684661-FDC4-4232-8B0B-9003893D2FE2}" srcOrd="1" destOrd="0" presId="urn:microsoft.com/office/officeart/2005/8/layout/orgChart1"/>
    <dgm:cxn modelId="{FB0040F0-7542-4428-A969-660C258006DF}" type="presParOf" srcId="{F52D586B-0F21-4643-B02C-14A24CE0DFE9}" destId="{5F471B89-A0A6-49D6-AA3E-D5E20625331D}" srcOrd="2" destOrd="0" presId="urn:microsoft.com/office/officeart/2005/8/layout/orgChart1"/>
    <dgm:cxn modelId="{2CF11B18-8F2C-4EFD-A508-8B1EAEC525EA}" type="presParOf" srcId="{08453F86-8958-40D5-B6E3-0DAD6FE2FFED}" destId="{463D6820-7849-4A2A-962E-88CE02B279F6}" srcOrd="2" destOrd="0" presId="urn:microsoft.com/office/officeart/2005/8/layout/orgChart1"/>
    <dgm:cxn modelId="{ECCB061A-F70D-4293-BCA4-7F661B9CE01B}" type="presParOf" srcId="{08453F86-8958-40D5-B6E3-0DAD6FE2FFED}" destId="{5EDDA490-A52B-4776-A8F6-324AF353C7B9}" srcOrd="3" destOrd="0" presId="urn:microsoft.com/office/officeart/2005/8/layout/orgChart1"/>
    <dgm:cxn modelId="{BA916907-8B35-4FD5-B729-B22D2EC181DB}" type="presParOf" srcId="{5EDDA490-A52B-4776-A8F6-324AF353C7B9}" destId="{D9F90E9F-F8B6-4A91-BE28-63F0BB571BCC}" srcOrd="0" destOrd="0" presId="urn:microsoft.com/office/officeart/2005/8/layout/orgChart1"/>
    <dgm:cxn modelId="{05B2C79B-6A79-4094-ABF2-C0079C4461E8}" type="presParOf" srcId="{D9F90E9F-F8B6-4A91-BE28-63F0BB571BCC}" destId="{713DA4A0-1F02-4D8B-886A-F90741E72FE1}" srcOrd="0" destOrd="0" presId="urn:microsoft.com/office/officeart/2005/8/layout/orgChart1"/>
    <dgm:cxn modelId="{9E1D6DEB-DEEF-481C-AF6A-7E3C3AE5DCB7}" type="presParOf" srcId="{D9F90E9F-F8B6-4A91-BE28-63F0BB571BCC}" destId="{9ED9A1DF-E4B5-45EF-B05C-138B34A8D8DA}" srcOrd="1" destOrd="0" presId="urn:microsoft.com/office/officeart/2005/8/layout/orgChart1"/>
    <dgm:cxn modelId="{4179B1C0-5DAF-4FE4-941C-1DDE9D59C545}" type="presParOf" srcId="{5EDDA490-A52B-4776-A8F6-324AF353C7B9}" destId="{635346A7-432C-45DD-872D-449603A4D029}" srcOrd="1" destOrd="0" presId="urn:microsoft.com/office/officeart/2005/8/layout/orgChart1"/>
    <dgm:cxn modelId="{09139203-42EE-46D8-8007-E07D72E8B0C5}" type="presParOf" srcId="{5EDDA490-A52B-4776-A8F6-324AF353C7B9}" destId="{623098B6-0FCA-4837-B09D-6C65AB819A23}" srcOrd="2" destOrd="0" presId="urn:microsoft.com/office/officeart/2005/8/layout/orgChart1"/>
    <dgm:cxn modelId="{242ECAD2-9BB2-455D-B1E4-8BD14AF818BB}" type="presParOf" srcId="{08453F86-8958-40D5-B6E3-0DAD6FE2FFED}" destId="{5F0C7D63-8FD3-4262-99E9-5940D6637FDF}" srcOrd="4" destOrd="0" presId="urn:microsoft.com/office/officeart/2005/8/layout/orgChart1"/>
    <dgm:cxn modelId="{4C0C5A2F-BAE1-4E99-995E-E96BA5F25A43}" type="presParOf" srcId="{08453F86-8958-40D5-B6E3-0DAD6FE2FFED}" destId="{26F922D9-F284-42DE-BE8F-17B4B1021A06}" srcOrd="5" destOrd="0" presId="urn:microsoft.com/office/officeart/2005/8/layout/orgChart1"/>
    <dgm:cxn modelId="{A942C90F-FFD1-4036-B27E-CCDF06C79DED}" type="presParOf" srcId="{26F922D9-F284-42DE-BE8F-17B4B1021A06}" destId="{8FD315F6-11D5-49BF-AA9A-BCA2BDCC982D}" srcOrd="0" destOrd="0" presId="urn:microsoft.com/office/officeart/2005/8/layout/orgChart1"/>
    <dgm:cxn modelId="{A16A0711-E0D1-46E2-9714-5404DE2EDB14}" type="presParOf" srcId="{8FD315F6-11D5-49BF-AA9A-BCA2BDCC982D}" destId="{9704E7DE-247A-49FF-8681-ABBB0FD5D14E}" srcOrd="0" destOrd="0" presId="urn:microsoft.com/office/officeart/2005/8/layout/orgChart1"/>
    <dgm:cxn modelId="{855C3889-2618-41AD-BB97-1ABB9CEC1EB1}" type="presParOf" srcId="{8FD315F6-11D5-49BF-AA9A-BCA2BDCC982D}" destId="{AF2703EA-2AE5-400C-89C5-EC2293A1A46C}" srcOrd="1" destOrd="0" presId="urn:microsoft.com/office/officeart/2005/8/layout/orgChart1"/>
    <dgm:cxn modelId="{E4B69FF7-3C4D-4720-9B9D-1A7B0CB26C49}" type="presParOf" srcId="{26F922D9-F284-42DE-BE8F-17B4B1021A06}" destId="{654819FF-F47B-4A42-87D4-6B852E64F082}" srcOrd="1" destOrd="0" presId="urn:microsoft.com/office/officeart/2005/8/layout/orgChart1"/>
    <dgm:cxn modelId="{5163EE2E-B9FE-4CED-B6F1-31AA26729F23}" type="presParOf" srcId="{26F922D9-F284-42DE-BE8F-17B4B1021A06}" destId="{01599017-5486-4D7B-862E-6F4C03076890}" srcOrd="2" destOrd="0" presId="urn:microsoft.com/office/officeart/2005/8/layout/orgChart1"/>
    <dgm:cxn modelId="{F17EEE47-EC52-4EF7-B101-9AF83517934B}" type="presParOf" srcId="{AAC2CD4C-B159-4EF2-8ACF-EB14F598AD2B}" destId="{DDD125A3-778D-4AC9-85F5-F7E096157426}" srcOrd="2" destOrd="0" presId="urn:microsoft.com/office/officeart/2005/8/layout/orgChart1"/>
    <dgm:cxn modelId="{36030469-5412-4AE8-9E6C-BB7C9779A4CE}" type="presParOf" srcId="{DDD125A3-778D-4AC9-85F5-F7E096157426}" destId="{8384389B-5A77-4D0C-84F4-E55FF25C75C7}" srcOrd="0" destOrd="0" presId="urn:microsoft.com/office/officeart/2005/8/layout/orgChart1"/>
    <dgm:cxn modelId="{D7720865-1486-48EE-B6C1-92CF6A025446}" type="presParOf" srcId="{DDD125A3-778D-4AC9-85F5-F7E096157426}" destId="{2368B8AA-F3EA-4202-9E81-0067FB2A1492}" srcOrd="1" destOrd="0" presId="urn:microsoft.com/office/officeart/2005/8/layout/orgChart1"/>
    <dgm:cxn modelId="{F5B5D9FE-8F32-4899-9B60-0DDB160B5A32}" type="presParOf" srcId="{2368B8AA-F3EA-4202-9E81-0067FB2A1492}" destId="{BD760D72-09AC-4A05-BCBA-271B685802B5}" srcOrd="0" destOrd="0" presId="urn:microsoft.com/office/officeart/2005/8/layout/orgChart1"/>
    <dgm:cxn modelId="{62C867DB-0B21-4E9C-8915-EAF5A47FE154}" type="presParOf" srcId="{BD760D72-09AC-4A05-BCBA-271B685802B5}" destId="{84259A3F-9BB3-45EB-B4C5-E2A9C9642EAC}" srcOrd="0" destOrd="0" presId="urn:microsoft.com/office/officeart/2005/8/layout/orgChart1"/>
    <dgm:cxn modelId="{3F2D1D18-F665-4A18-8A64-DCC2B3A83475}" type="presParOf" srcId="{BD760D72-09AC-4A05-BCBA-271B685802B5}" destId="{5A74C26C-8263-4245-BA81-134C7CF871C1}" srcOrd="1" destOrd="0" presId="urn:microsoft.com/office/officeart/2005/8/layout/orgChart1"/>
    <dgm:cxn modelId="{ADC2C0E5-3514-40D5-8754-009059CC6072}" type="presParOf" srcId="{2368B8AA-F3EA-4202-9E81-0067FB2A1492}" destId="{F385558E-A45A-4F49-8A29-0AA56C49F8E7}" srcOrd="1" destOrd="0" presId="urn:microsoft.com/office/officeart/2005/8/layout/orgChart1"/>
    <dgm:cxn modelId="{78385D0C-7951-49C4-81DB-F5D4466E1C38}" type="presParOf" srcId="{2368B8AA-F3EA-4202-9E81-0067FB2A1492}" destId="{EDE11804-35F6-494C-8985-B25037168215}" srcOrd="2" destOrd="0" presId="urn:microsoft.com/office/officeart/2005/8/layout/orgChart1"/>
    <dgm:cxn modelId="{2A011A03-A1BA-42FF-A918-E3F14BF32140}" type="presParOf" srcId="{DDD125A3-778D-4AC9-85F5-F7E096157426}" destId="{D54705CE-EC87-48A5-A689-67C9651D5A7C}" srcOrd="2" destOrd="0" presId="urn:microsoft.com/office/officeart/2005/8/layout/orgChart1"/>
    <dgm:cxn modelId="{C5673AE6-A296-4F8A-9583-85188410328E}" type="presParOf" srcId="{DDD125A3-778D-4AC9-85F5-F7E096157426}" destId="{2EB9A599-B91C-46D8-9299-ABC398AAE952}" srcOrd="3" destOrd="0" presId="urn:microsoft.com/office/officeart/2005/8/layout/orgChart1"/>
    <dgm:cxn modelId="{328EC9C6-AEB1-4713-8456-F9305CBA6D0E}" type="presParOf" srcId="{2EB9A599-B91C-46D8-9299-ABC398AAE952}" destId="{ED14A45F-E1B4-4DD4-9A59-FB778F223DB0}" srcOrd="0" destOrd="0" presId="urn:microsoft.com/office/officeart/2005/8/layout/orgChart1"/>
    <dgm:cxn modelId="{C507273F-8FE4-4BC7-9856-EC4B5FCB4228}" type="presParOf" srcId="{ED14A45F-E1B4-4DD4-9A59-FB778F223DB0}" destId="{A45EDA29-EE01-4F0A-BF1D-E599F5BFBF91}" srcOrd="0" destOrd="0" presId="urn:microsoft.com/office/officeart/2005/8/layout/orgChart1"/>
    <dgm:cxn modelId="{B065C166-8480-4549-B216-1143C8E2B5DC}" type="presParOf" srcId="{ED14A45F-E1B4-4DD4-9A59-FB778F223DB0}" destId="{30C472BE-2C15-4075-9FC6-558A9CBE0899}" srcOrd="1" destOrd="0" presId="urn:microsoft.com/office/officeart/2005/8/layout/orgChart1"/>
    <dgm:cxn modelId="{CB183F7C-1865-4D9C-93E8-F7DD0003E4EC}" type="presParOf" srcId="{2EB9A599-B91C-46D8-9299-ABC398AAE952}" destId="{A7320418-34CB-4C78-A64B-C355F207858B}" srcOrd="1" destOrd="0" presId="urn:microsoft.com/office/officeart/2005/8/layout/orgChart1"/>
    <dgm:cxn modelId="{4535A246-7391-468A-82F4-AEF4142D6304}" type="presParOf" srcId="{2EB9A599-B91C-46D8-9299-ABC398AAE952}" destId="{290FFEE2-8104-42F0-9456-0DA9D7E4FB04}" srcOrd="2" destOrd="0" presId="urn:microsoft.com/office/officeart/2005/8/layout/orgChart1"/>
  </dgm:cxnLst>
  <dgm:bg>
    <a:gradFill>
      <a:gsLst>
        <a:gs pos="0">
          <a:srgbClr val="000000"/>
        </a:gs>
        <a:gs pos="20000">
          <a:srgbClr val="000040"/>
        </a:gs>
        <a:gs pos="50000">
          <a:srgbClr val="400040"/>
        </a:gs>
        <a:gs pos="75000">
          <a:srgbClr val="8F0040"/>
        </a:gs>
        <a:gs pos="89999">
          <a:srgbClr val="F27300"/>
        </a:gs>
        <a:gs pos="100000">
          <a:srgbClr val="FFBF00"/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4705CE-EC87-48A5-A689-67C9651D5A7C}">
      <dsp:nvSpPr>
        <dsp:cNvPr id="0" name=""/>
        <dsp:cNvSpPr/>
      </dsp:nvSpPr>
      <dsp:spPr>
        <a:xfrm>
          <a:off x="3204356" y="900504"/>
          <a:ext cx="188928" cy="5749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4946"/>
              </a:lnTo>
              <a:lnTo>
                <a:pt x="188928" y="574946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84389B-5A77-4D0C-84F4-E55FF25C75C7}">
      <dsp:nvSpPr>
        <dsp:cNvPr id="0" name=""/>
        <dsp:cNvSpPr/>
      </dsp:nvSpPr>
      <dsp:spPr>
        <a:xfrm>
          <a:off x="3015427" y="900504"/>
          <a:ext cx="188928" cy="574946"/>
        </a:xfrm>
        <a:custGeom>
          <a:avLst/>
          <a:gdLst/>
          <a:ahLst/>
          <a:cxnLst/>
          <a:rect l="0" t="0" r="0" b="0"/>
          <a:pathLst>
            <a:path>
              <a:moveTo>
                <a:pt x="188928" y="0"/>
              </a:moveTo>
              <a:lnTo>
                <a:pt x="188928" y="574946"/>
              </a:lnTo>
              <a:lnTo>
                <a:pt x="0" y="574946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0C7D63-8FD3-4262-99E9-5940D6637FDF}">
      <dsp:nvSpPr>
        <dsp:cNvPr id="0" name=""/>
        <dsp:cNvSpPr/>
      </dsp:nvSpPr>
      <dsp:spPr>
        <a:xfrm>
          <a:off x="3204356" y="900504"/>
          <a:ext cx="2177178" cy="1441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2588"/>
              </a:lnTo>
              <a:lnTo>
                <a:pt x="2177178" y="1252588"/>
              </a:lnTo>
              <a:lnTo>
                <a:pt x="2177178" y="1441517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3D6820-7849-4A2A-962E-88CE02B279F6}">
      <dsp:nvSpPr>
        <dsp:cNvPr id="0" name=""/>
        <dsp:cNvSpPr/>
      </dsp:nvSpPr>
      <dsp:spPr>
        <a:xfrm>
          <a:off x="3158635" y="900504"/>
          <a:ext cx="91440" cy="14415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41517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8D636C-EC5B-4BF1-B2E4-47E5356F8B4B}">
      <dsp:nvSpPr>
        <dsp:cNvPr id="0" name=""/>
        <dsp:cNvSpPr/>
      </dsp:nvSpPr>
      <dsp:spPr>
        <a:xfrm>
          <a:off x="1027177" y="900504"/>
          <a:ext cx="2177178" cy="1441517"/>
        </a:xfrm>
        <a:custGeom>
          <a:avLst/>
          <a:gdLst/>
          <a:ahLst/>
          <a:cxnLst/>
          <a:rect l="0" t="0" r="0" b="0"/>
          <a:pathLst>
            <a:path>
              <a:moveTo>
                <a:pt x="2177178" y="0"/>
              </a:moveTo>
              <a:lnTo>
                <a:pt x="2177178" y="1252588"/>
              </a:lnTo>
              <a:lnTo>
                <a:pt x="0" y="1252588"/>
              </a:lnTo>
              <a:lnTo>
                <a:pt x="0" y="1441517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5D7049-69CB-4743-AF38-EED0C38BE8D6}">
      <dsp:nvSpPr>
        <dsp:cNvPr id="0" name=""/>
        <dsp:cNvSpPr/>
      </dsp:nvSpPr>
      <dsp:spPr>
        <a:xfrm>
          <a:off x="2304695" y="843"/>
          <a:ext cx="1799320" cy="899660"/>
        </a:xfrm>
        <a:prstGeom prst="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1400" b="1" kern="1200" baseline="0" dirty="0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Visual </a:t>
          </a:r>
          <a:r>
            <a:rPr lang="fr-FR" altLang="zh-CN" sz="1400" b="1" kern="1200" baseline="0" dirty="0" err="1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experience</a:t>
          </a:r>
          <a:endParaRPr lang="fr-FR" sz="1400" b="1" kern="1200" dirty="0" smtClean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04695" y="843"/>
        <a:ext cx="1799320" cy="899660"/>
      </dsp:txXfrm>
    </dsp:sp>
    <dsp:sp modelId="{BE67448D-E27C-48E1-B5FB-2AA35A0E13CE}">
      <dsp:nvSpPr>
        <dsp:cNvPr id="0" name=""/>
        <dsp:cNvSpPr/>
      </dsp:nvSpPr>
      <dsp:spPr>
        <a:xfrm>
          <a:off x="127517" y="2342021"/>
          <a:ext cx="1799320" cy="899660"/>
        </a:xfrm>
        <a:prstGeom prst="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1400" b="1" kern="1200" baseline="0" dirty="0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2D Image </a:t>
          </a:r>
          <a:r>
            <a:rPr lang="fr-FR" altLang="zh-CN" sz="1400" b="1" kern="1200" baseline="0" dirty="0" err="1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quality</a:t>
          </a:r>
          <a:endParaRPr lang="fr-FR" sz="1400" b="1" kern="1200" dirty="0" smtClean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7517" y="2342021"/>
        <a:ext cx="1799320" cy="899660"/>
      </dsp:txXfrm>
    </dsp:sp>
    <dsp:sp modelId="{713DA4A0-1F02-4D8B-886A-F90741E72FE1}">
      <dsp:nvSpPr>
        <dsp:cNvPr id="0" name=""/>
        <dsp:cNvSpPr/>
      </dsp:nvSpPr>
      <dsp:spPr>
        <a:xfrm>
          <a:off x="2304695" y="2342021"/>
          <a:ext cx="1799320" cy="899660"/>
        </a:xfrm>
        <a:prstGeom prst="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1400" b="1" kern="1200" baseline="0" dirty="0" err="1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Depth</a:t>
          </a:r>
          <a:r>
            <a:rPr lang="fr-FR" altLang="zh-CN" sz="1400" b="1" kern="1200" baseline="0" dirty="0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 </a:t>
          </a:r>
          <a:r>
            <a:rPr lang="fr-FR" altLang="zh-CN" sz="1400" b="1" kern="1200" baseline="0" dirty="0" err="1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quantity</a:t>
          </a:r>
          <a:r>
            <a:rPr lang="fr-FR" altLang="zh-CN" sz="1400" b="1" kern="1200" baseline="0" dirty="0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 </a:t>
          </a:r>
          <a:endParaRPr lang="fr-FR" sz="1400" b="1" kern="1200" dirty="0" smtClean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04695" y="2342021"/>
        <a:ext cx="1799320" cy="899660"/>
      </dsp:txXfrm>
    </dsp:sp>
    <dsp:sp modelId="{9704E7DE-247A-49FF-8681-ABBB0FD5D14E}">
      <dsp:nvSpPr>
        <dsp:cNvPr id="0" name=""/>
        <dsp:cNvSpPr/>
      </dsp:nvSpPr>
      <dsp:spPr>
        <a:xfrm>
          <a:off x="4481873" y="2342021"/>
          <a:ext cx="1799320" cy="899660"/>
        </a:xfrm>
        <a:prstGeom prst="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1400" b="1" kern="1200" baseline="0" dirty="0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Visual </a:t>
          </a:r>
          <a:r>
            <a:rPr lang="fr-FR" altLang="zh-CN" sz="1400" b="1" kern="1200" baseline="0" dirty="0" err="1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comfort</a:t>
          </a:r>
          <a:endParaRPr lang="zh-CN" altLang="fr-FR" sz="1400" b="1" kern="1200" baseline="0" dirty="0" smtClean="0">
            <a:solidFill>
              <a:sysClr val="windowText" lastClr="000000"/>
            </a:solidFill>
            <a:latin typeface="Times New Roman" pitchFamily="18" charset="0"/>
            <a:ea typeface="SimSun"/>
            <a:cs typeface="Times New Roman" pitchFamily="18" charset="0"/>
          </a:endParaRPr>
        </a:p>
      </dsp:txBody>
      <dsp:txXfrm>
        <a:off x="4481873" y="2342021"/>
        <a:ext cx="1799320" cy="899660"/>
      </dsp:txXfrm>
    </dsp:sp>
    <dsp:sp modelId="{84259A3F-9BB3-45EB-B4C5-E2A9C9642EAC}">
      <dsp:nvSpPr>
        <dsp:cNvPr id="0" name=""/>
        <dsp:cNvSpPr/>
      </dsp:nvSpPr>
      <dsp:spPr>
        <a:xfrm>
          <a:off x="1216106" y="1025620"/>
          <a:ext cx="1799320" cy="899660"/>
        </a:xfrm>
        <a:prstGeom prst="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zh-CN" sz="1400" b="1" kern="1200" baseline="0" dirty="0" err="1" smtClean="0">
              <a:solidFill>
                <a:sysClr val="windowText" lastClr="000000"/>
              </a:solidFill>
              <a:latin typeface="Times New Roman" pitchFamily="18" charset="0"/>
              <a:ea typeface="SimSun"/>
              <a:cs typeface="Times New Roman" pitchFamily="18" charset="0"/>
            </a:rPr>
            <a:t>Naturalness</a:t>
          </a:r>
          <a:endParaRPr lang="fr-FR" sz="1400" b="1" kern="1200" dirty="0" smtClean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16106" y="1025620"/>
        <a:ext cx="1799320" cy="899660"/>
      </dsp:txXfrm>
    </dsp:sp>
    <dsp:sp modelId="{A45EDA29-EE01-4F0A-BF1D-E599F5BFBF91}">
      <dsp:nvSpPr>
        <dsp:cNvPr id="0" name=""/>
        <dsp:cNvSpPr/>
      </dsp:nvSpPr>
      <dsp:spPr>
        <a:xfrm>
          <a:off x="3393284" y="1025620"/>
          <a:ext cx="1799320" cy="899660"/>
        </a:xfrm>
        <a:prstGeom prst="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R="0"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err="1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Depth</a:t>
          </a:r>
          <a:r>
            <a:rPr lang="fr-FR" sz="1400" b="1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1400" b="1" kern="1200" dirty="0" err="1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rendering</a:t>
          </a:r>
          <a:endParaRPr lang="fr-FR" sz="1400" b="1" kern="1200" dirty="0" smtClean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93284" y="1025620"/>
        <a:ext cx="1799320" cy="899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fr-FR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fr-FR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fr-FR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5DE0D410-5A12-4ED9-8CE3-10AEBB3BF82B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fr-FR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fr-FR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fr-FR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6850C707-27CB-4312-91BB-DFAF955EC8D3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33</a:t>
            </a:fld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34</a:t>
            </a:fld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35</a:t>
            </a:fld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37</a:t>
            </a:fld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38</a:t>
            </a:fld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39</a:t>
            </a:fld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40</a:t>
            </a:fld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41</a:t>
            </a:fld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42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43</a:t>
            </a:fld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44</a:t>
            </a:fld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45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C707-27CB-4312-91BB-DFAF955EC8D3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3843DA3-94CF-45E2-8759-63CCE392004D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AD674-1A4E-4A8C-9107-40B99EDD30C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73B5F-FD25-4DC7-8379-890E3C57A8E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07F-0D7A-4A4E-96E5-4779330D4DC6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EFA1-5D30-478C-858C-01E563BEB16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07F-0D7A-4A4E-96E5-4779330D4DC6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EFA1-5D30-478C-858C-01E563BEB16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07F-0D7A-4A4E-96E5-4779330D4DC6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EFA1-5D30-478C-858C-01E563BEB16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07F-0D7A-4A4E-96E5-4779330D4DC6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EFA1-5D30-478C-858C-01E563BEB16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07F-0D7A-4A4E-96E5-4779330D4DC6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EFA1-5D30-478C-858C-01E563BEB16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07F-0D7A-4A4E-96E5-4779330D4DC6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EFA1-5D30-478C-858C-01E563BEB16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07F-0D7A-4A4E-96E5-4779330D4DC6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EFA1-5D30-478C-858C-01E563BEB16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07F-0D7A-4A4E-96E5-4779330D4DC6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EFA1-5D30-478C-858C-01E563BEB16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1082661-4EA8-4395-A96B-8EFF083BC7F3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07F-0D7A-4A4E-96E5-4779330D4DC6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EFA1-5D30-478C-858C-01E563BEB16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07F-0D7A-4A4E-96E5-4779330D4DC6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EFA1-5D30-478C-858C-01E563BEB16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07F-0D7A-4A4E-96E5-4779330D4DC6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EFA1-5D30-478C-858C-01E563BEB16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1D0062-F51A-4789-AD11-8300CFE8335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75DDC-713B-4D6D-958A-87EE5A25F6C5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C2C30-0778-4CF2-826F-49D57C7C3E61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CBC81DF-B930-4341-9A01-9ED15CE71DDD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AEDC59-D3E3-4B9E-AD9A-DBC438DD670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9C4D9-40F1-4A52-B6FB-2EE87B508953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E5F52A-F661-46CE-934B-23B28687AFB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A2DC05B-133E-4E59-9197-BB5319734C37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2207F-0D7A-4A4E-96E5-4779330D4DC6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BEFA1-5D30-478C-858C-01E563BEB167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Microsoft_Office_Word_97_-_2003_Document1.doc"/><Relationship Id="rId4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9.png"/><Relationship Id="rId20" Type="http://schemas.openxmlformats.org/officeDocument/2006/relationships/image" Target="../media/image5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49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SC_14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237312"/>
          </a:xfrm>
          <a:prstGeom prst="rect">
            <a:avLst/>
          </a:prstGeom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157192"/>
            <a:ext cx="9144000" cy="1080120"/>
          </a:xfrm>
          <a:solidFill>
            <a:schemeClr val="tx2">
              <a:alpha val="50000"/>
            </a:schemeClr>
          </a:solidFill>
        </p:spPr>
        <p:txBody>
          <a:bodyPr/>
          <a:lstStyle/>
          <a:p>
            <a:pPr algn="l"/>
            <a:r>
              <a:rPr lang="fr-FR" sz="2400" dirty="0" smtClean="0">
                <a:solidFill>
                  <a:srgbClr val="0099FF"/>
                </a:solidFill>
                <a:latin typeface="Calibri" pitchFamily="34" charset="0"/>
              </a:rPr>
              <a:t>Pr. Patrick </a:t>
            </a:r>
            <a:r>
              <a:rPr lang="fr-FR" sz="2400" dirty="0">
                <a:solidFill>
                  <a:srgbClr val="0099FF"/>
                </a:solidFill>
                <a:latin typeface="Calibri" pitchFamily="34" charset="0"/>
              </a:rPr>
              <a:t>Le </a:t>
            </a:r>
            <a:r>
              <a:rPr lang="fr-FR" sz="2400" dirty="0" err="1" smtClean="0">
                <a:solidFill>
                  <a:srgbClr val="0099FF"/>
                </a:solidFill>
                <a:latin typeface="Calibri" pitchFamily="34" charset="0"/>
              </a:rPr>
              <a:t>Callet</a:t>
            </a:r>
            <a:endParaRPr lang="fr-FR" sz="2400" dirty="0" smtClean="0">
              <a:solidFill>
                <a:srgbClr val="0099FF"/>
              </a:solidFill>
              <a:latin typeface="Calibri" pitchFamily="34" charset="0"/>
            </a:endParaRPr>
          </a:p>
          <a:p>
            <a:pPr algn="l"/>
            <a:r>
              <a:rPr lang="fr-FR" sz="2400" dirty="0" smtClean="0">
                <a:solidFill>
                  <a:srgbClr val="0099FF"/>
                </a:solidFill>
                <a:latin typeface="Calibri" pitchFamily="34" charset="0"/>
              </a:rPr>
              <a:t>www.irccyn.ec-nantes.fr\~lecallet</a:t>
            </a:r>
          </a:p>
        </p:txBody>
      </p:sp>
      <p:pic>
        <p:nvPicPr>
          <p:cNvPr id="2052" name="Picture 9" descr="POLYTECH-NANTES_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6192837"/>
            <a:ext cx="2122488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http://assises2008.irccyn.ec-nantes.fr/images/logos/irccyn_transparen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235722"/>
            <a:ext cx="1923753" cy="505646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700808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0099FF"/>
                </a:solidFill>
                <a:latin typeface="Calibri" pitchFamily="34" charset="0"/>
              </a:rPr>
              <a:t/>
            </a:r>
            <a:br>
              <a:rPr lang="en-US" sz="4000" dirty="0" smtClean="0">
                <a:solidFill>
                  <a:srgbClr val="0099FF"/>
                </a:solidFill>
                <a:latin typeface="Calibri" pitchFamily="34" charset="0"/>
              </a:rPr>
            </a:br>
            <a:r>
              <a:rPr lang="en-US" sz="4000" dirty="0" smtClean="0">
                <a:solidFill>
                  <a:srgbClr val="0099FF"/>
                </a:solidFill>
                <a:latin typeface="Calibri" pitchFamily="34" charset="0"/>
              </a:rPr>
              <a:t>Video </a:t>
            </a:r>
            <a:r>
              <a:rPr lang="en-US" sz="4000" dirty="0" smtClean="0">
                <a:solidFill>
                  <a:srgbClr val="0099FF"/>
                </a:solidFill>
                <a:latin typeface="Calibri" pitchFamily="34" charset="0"/>
              </a:rPr>
              <a:t>quality assessment of HDR content</a:t>
            </a:r>
            <a:br>
              <a:rPr lang="en-US" sz="4000" dirty="0" smtClean="0">
                <a:solidFill>
                  <a:srgbClr val="0099FF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0099FF"/>
                </a:solidFill>
                <a:latin typeface="Calibri" pitchFamily="34" charset="0"/>
              </a:rPr>
              <a:t>(and beyond) </a:t>
            </a:r>
            <a:endParaRPr lang="fr-FR" sz="4000" dirty="0">
              <a:solidFill>
                <a:srgbClr val="0099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2008"/>
            <a:ext cx="9144000" cy="764704"/>
          </a:xfrm>
          <a:noFill/>
          <a:ln/>
        </p:spPr>
        <p:txBody>
          <a:bodyPr/>
          <a:lstStyle/>
          <a:p>
            <a:pPr algn="l"/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A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HyperSpace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of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possibilities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: more (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meta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)dimensions</a:t>
            </a:r>
            <a:endParaRPr lang="fr-FR" sz="36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72008" y="1301859"/>
            <a:ext cx="77724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	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051720" y="1484784"/>
            <a:ext cx="0" cy="374441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547664" y="4581128"/>
            <a:ext cx="5472608" cy="838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44208" y="4653136"/>
            <a:ext cx="1431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Distortion</a:t>
            </a:r>
            <a:endParaRPr lang="fr-FR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level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2" y="980728"/>
            <a:ext cx="1810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Content type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547664" y="2196480"/>
            <a:ext cx="4032448" cy="27446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24128" y="1268760"/>
            <a:ext cx="3229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New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viewing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Experience</a:t>
            </a:r>
            <a:endParaRPr lang="fr-FR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technology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push)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259632" y="4005064"/>
            <a:ext cx="2952328" cy="20882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283968" y="5838363"/>
            <a:ext cx="1524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Calibri" pitchFamily="34" charset="0"/>
              </a:rPr>
              <a:t>CONTEXT?</a:t>
            </a:r>
          </a:p>
          <a:p>
            <a:endParaRPr lang="fr-FR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95936" y="3318083"/>
            <a:ext cx="51305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err="1" smtClean="0">
                <a:solidFill>
                  <a:schemeClr val="bg1"/>
                </a:solidFill>
                <a:latin typeface="Calibri" pitchFamily="34" charset="0"/>
              </a:rPr>
              <a:t>Welcome</a:t>
            </a:r>
            <a:r>
              <a:rPr lang="fr-FR" sz="5400" dirty="0" smtClean="0">
                <a:solidFill>
                  <a:schemeClr val="bg1"/>
                </a:solidFill>
                <a:latin typeface="Calibri" pitchFamily="34" charset="0"/>
              </a:rPr>
              <a:t> to </a:t>
            </a:r>
            <a:r>
              <a:rPr lang="fr-FR" sz="5400" dirty="0" err="1" smtClean="0">
                <a:solidFill>
                  <a:schemeClr val="bg1"/>
                </a:solidFill>
                <a:latin typeface="Calibri" pitchFamily="34" charset="0"/>
              </a:rPr>
              <a:t>QoE</a:t>
            </a:r>
            <a:r>
              <a:rPr lang="fr-FR" sz="5400" dirty="0" smtClean="0">
                <a:solidFill>
                  <a:schemeClr val="bg1"/>
                </a:solidFill>
                <a:latin typeface="Calibri" pitchFamily="34" charset="0"/>
              </a:rPr>
              <a:t>!</a:t>
            </a:r>
            <a:endParaRPr lang="fr-FR" sz="54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259632" y="1772816"/>
            <a:ext cx="2808312" cy="39604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987824" y="1196752"/>
            <a:ext cx="2269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Calibri" pitchFamily="34" charset="0"/>
              </a:rPr>
              <a:t>IDIOSYNCHRASY</a:t>
            </a:r>
          </a:p>
          <a:p>
            <a:endParaRPr lang="fr-FR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2008"/>
            <a:ext cx="9144000" cy="764704"/>
          </a:xfrm>
          <a:noFill/>
          <a:ln/>
        </p:spPr>
        <p:txBody>
          <a:bodyPr/>
          <a:lstStyle/>
          <a:p>
            <a:pPr algn="l"/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A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HyperSpace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of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possibilities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: extension of the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hyperspace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a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third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meta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dimension</a:t>
            </a:r>
            <a:endParaRPr lang="fr-FR" sz="36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72008" y="1301859"/>
            <a:ext cx="77724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	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051720" y="1484784"/>
            <a:ext cx="0" cy="374441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547664" y="4581128"/>
            <a:ext cx="5472608" cy="838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44208" y="4653136"/>
            <a:ext cx="1431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Distortion</a:t>
            </a:r>
            <a:endParaRPr lang="fr-FR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level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2" y="980728"/>
            <a:ext cx="1810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Content type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547664" y="2196480"/>
            <a:ext cx="4032448" cy="27446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14975" y="1268760"/>
            <a:ext cx="3229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New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viewing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Experience</a:t>
            </a:r>
            <a:endParaRPr lang="fr-FR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technology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push)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619672" y="2852936"/>
            <a:ext cx="4320480" cy="194421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835696" y="3356992"/>
            <a:ext cx="4392488" cy="1368152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300192" y="2492896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UHD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04048" y="1700808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HDR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16216" y="3068960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FTV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" name="Arc 30"/>
          <p:cNvSpPr/>
          <p:nvPr/>
        </p:nvSpPr>
        <p:spPr>
          <a:xfrm rot="20289203">
            <a:off x="4738925" y="1405623"/>
            <a:ext cx="1656184" cy="2764825"/>
          </a:xfrm>
          <a:prstGeom prst="arc">
            <a:avLst>
              <a:gd name="adj1" fmla="val 16200000"/>
              <a:gd name="adj2" fmla="val 4760507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403648" y="3717032"/>
            <a:ext cx="4904928" cy="99972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16216" y="3645024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HFR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  <p:bldP spid="29" grpId="0"/>
      <p:bldP spid="30" grpId="0"/>
      <p:bldP spid="31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718048"/>
            <a:ext cx="9144000" cy="1143000"/>
          </a:xfrm>
          <a:noFill/>
          <a:ln/>
        </p:spPr>
        <p:txBody>
          <a:bodyPr/>
          <a:lstStyle/>
          <a:p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why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 do </a:t>
            </a:r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we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need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 to </a:t>
            </a:r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revisit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?</a:t>
            </a:r>
            <a:b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</a:b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The </a:t>
            </a:r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example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 of HDR </a:t>
            </a:r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video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quality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assessment</a:t>
            </a:r>
            <a:endParaRPr lang="fr-FR" sz="3200" dirty="0">
              <a:solidFill>
                <a:srgbClr val="00B0F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noFill/>
          <a:ln/>
        </p:spPr>
        <p:txBody>
          <a:bodyPr/>
          <a:lstStyle/>
          <a:p>
            <a:pPr algn="l"/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HDR and subjective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quality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assessment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? </a:t>
            </a:r>
            <a:endParaRPr lang="fr-FR" sz="36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2008" y="980728"/>
            <a:ext cx="413995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To </a:t>
            </a:r>
            <a:r>
              <a:rPr lang="fr-FR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be</a:t>
            </a:r>
            <a:r>
              <a:rPr lang="fr-FR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revisited</a:t>
            </a:r>
            <a:r>
              <a:rPr lang="fr-FR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b="0" i="0" u="none" strike="noStrike" kern="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Viewing</a:t>
            </a:r>
            <a:r>
              <a:rPr kumimoji="0" lang="fr-FR" b="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conditions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052736"/>
            <a:ext cx="3851920" cy="180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www.handprint.com/HP/WCL/IMG/stepcurb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924944"/>
            <a:ext cx="2808312" cy="1977516"/>
          </a:xfrm>
          <a:prstGeom prst="rect">
            <a:avLst/>
          </a:prstGeom>
          <a:noFill/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923928" y="3573016"/>
            <a:ext cx="216024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Adaptation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luminance</a:t>
            </a: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67544" y="5085184"/>
            <a:ext cx="374441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000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BT500-xx </a:t>
            </a:r>
            <a:r>
              <a:rPr lang="fr-FR" sz="2000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suitable</a:t>
            </a:r>
            <a:r>
              <a:rPr lang="fr-FR" sz="2000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for LDR displays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=&gt;</a:t>
            </a:r>
            <a:r>
              <a:rPr kumimoji="0" lang="fr-FR" sz="2000" b="0" i="0" u="none" strike="noStrike" kern="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15% of </a:t>
            </a:r>
            <a:r>
              <a:rPr kumimoji="0" lang="fr-FR" sz="2000" b="0" i="0" u="none" strike="noStrike" kern="0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peak</a:t>
            </a:r>
            <a:r>
              <a:rPr kumimoji="0" lang="fr-FR" sz="2000" b="0" i="0" u="none" strike="noStrike" kern="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0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brightness</a:t>
            </a: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211960" y="4941168"/>
          <a:ext cx="4104456" cy="148336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052228"/>
                <a:gridCol w="2052228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Peak</a:t>
                      </a:r>
                      <a:r>
                        <a:rPr lang="fr-FR" dirty="0" smtClean="0"/>
                        <a:t> Luminance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Env. Luminance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100 nits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15 nits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500 nits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75 nits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4000 nits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600 nits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noFill/>
          <a:ln/>
        </p:spPr>
        <p:txBody>
          <a:bodyPr/>
          <a:lstStyle/>
          <a:p>
            <a:pPr algn="l"/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HDR and subjective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quality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assessment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? </a:t>
            </a:r>
            <a:endParaRPr lang="fr-FR" sz="36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2008" y="980728"/>
            <a:ext cx="413995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To </a:t>
            </a:r>
            <a:r>
              <a:rPr lang="fr-FR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be</a:t>
            </a:r>
            <a:r>
              <a:rPr lang="fr-FR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revisited</a:t>
            </a:r>
            <a:r>
              <a:rPr lang="fr-FR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b="0" i="0" u="none" strike="noStrike" kern="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Viewing</a:t>
            </a:r>
            <a:r>
              <a:rPr kumimoji="0" lang="fr-FR" b="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conditions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052736"/>
            <a:ext cx="3851920" cy="180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67544" y="5085184"/>
            <a:ext cx="374441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000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BT500-xx </a:t>
            </a:r>
            <a:r>
              <a:rPr lang="fr-FR" sz="2000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suitable</a:t>
            </a:r>
            <a:r>
              <a:rPr lang="fr-FR" sz="2000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for LDR displays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=&gt;</a:t>
            </a:r>
            <a:r>
              <a:rPr kumimoji="0" lang="fr-FR" sz="2000" b="0" i="0" u="none" strike="noStrike" kern="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15% of </a:t>
            </a:r>
            <a:r>
              <a:rPr kumimoji="0" lang="fr-FR" sz="2000" b="0" i="0" u="none" strike="noStrike" kern="0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peak</a:t>
            </a:r>
            <a:r>
              <a:rPr kumimoji="0" lang="fr-FR" sz="2000" b="0" i="0" u="none" strike="noStrike" kern="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0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brightness</a:t>
            </a: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211960" y="4941168"/>
          <a:ext cx="4104456" cy="148336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052228"/>
                <a:gridCol w="2052228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Peak</a:t>
                      </a:r>
                      <a:r>
                        <a:rPr lang="fr-FR" dirty="0" smtClean="0"/>
                        <a:t> Luminance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Env. Luminance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100 nits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15 nits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500 nits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75 nits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4000 nits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600 nits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419872" y="2852936"/>
            <a:ext cx="554461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000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Env. Luminance </a:t>
            </a:r>
            <a:r>
              <a:rPr lang="fr-FR" sz="2000" kern="0" noProof="0" dirty="0" err="1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too</a:t>
            </a:r>
            <a:r>
              <a:rPr lang="fr-FR" sz="2000" kern="0" noProof="0" dirty="0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 </a:t>
            </a:r>
            <a:r>
              <a:rPr lang="fr-FR" sz="2000" kern="0" noProof="0" dirty="0" err="1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high</a:t>
            </a:r>
            <a:r>
              <a:rPr lang="fr-FR" sz="2000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: </a:t>
            </a:r>
            <a:r>
              <a:rPr lang="fr-FR" sz="2000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loss</a:t>
            </a:r>
            <a:r>
              <a:rPr lang="fr-FR" sz="2000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of HDR </a:t>
            </a:r>
            <a:r>
              <a:rPr lang="fr-FR" sz="2000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effect</a:t>
            </a:r>
            <a:r>
              <a:rPr lang="fr-FR" sz="2000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Env. 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</a:rPr>
              <a:t>Luminance </a:t>
            </a:r>
            <a:r>
              <a:rPr lang="fr-FR" sz="2000" kern="0" dirty="0" err="1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too</a:t>
            </a:r>
            <a:r>
              <a:rPr lang="fr-FR" sz="2000" kern="0" dirty="0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 </a:t>
            </a:r>
            <a:r>
              <a:rPr lang="fr-FR" sz="2000" kern="0" dirty="0" err="1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low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: </a:t>
            </a:r>
            <a:r>
              <a:rPr lang="fr-FR" sz="2000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risk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of </a:t>
            </a:r>
            <a:r>
              <a:rPr lang="fr-FR" sz="2000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flashing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 </a:t>
            </a:r>
            <a:r>
              <a:rPr lang="fr-FR" sz="2000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effect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and trigger </a:t>
            </a:r>
            <a:r>
              <a:rPr lang="fr-FR" sz="2000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visual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sz="2000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annoyance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</a:rPr>
              <a:t>Content </a:t>
            </a:r>
            <a:r>
              <a:rPr lang="fr-FR" sz="2000" kern="0" dirty="0" err="1" smtClean="0">
                <a:solidFill>
                  <a:schemeClr val="bg1"/>
                </a:solidFill>
                <a:latin typeface="Calibri" pitchFamily="34" charset="0"/>
              </a:rPr>
              <a:t>dependent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</a:rPr>
              <a:t> =&gt; </a:t>
            </a:r>
            <a:r>
              <a:rPr lang="fr-FR" sz="2000" kern="0" dirty="0" err="1" smtClean="0">
                <a:solidFill>
                  <a:schemeClr val="bg1"/>
                </a:solidFill>
                <a:latin typeface="Calibri" pitchFamily="34" charset="0"/>
              </a:rPr>
              <a:t>dynamic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</a:rPr>
              <a:t> range of the content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</a:rPr>
              <a:t>=&gt; </a:t>
            </a:r>
            <a:r>
              <a:rPr lang="fr-FR" sz="2000" kern="0" dirty="0" err="1" smtClean="0">
                <a:solidFill>
                  <a:schemeClr val="bg1"/>
                </a:solidFill>
                <a:latin typeface="Calibri" pitchFamily="34" charset="0"/>
              </a:rPr>
              <a:t>Needs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</a:rPr>
              <a:t> for </a:t>
            </a:r>
            <a:r>
              <a:rPr lang="fr-FR" sz="2000" kern="0" dirty="0" err="1" smtClean="0">
                <a:solidFill>
                  <a:schemeClr val="bg1"/>
                </a:solidFill>
                <a:latin typeface="Calibri" pitchFamily="34" charset="0"/>
              </a:rPr>
              <a:t>trade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</a:rPr>
              <a:t> off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noProof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noFill/>
          <a:ln/>
        </p:spPr>
        <p:txBody>
          <a:bodyPr/>
          <a:lstStyle/>
          <a:p>
            <a:pPr algn="l"/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HDR and subjective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quality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assessment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? </a:t>
            </a:r>
            <a:endParaRPr lang="fr-FR" sz="36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2008" y="980728"/>
            <a:ext cx="413995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To </a:t>
            </a:r>
            <a:r>
              <a:rPr lang="fr-FR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be</a:t>
            </a:r>
            <a:r>
              <a:rPr lang="fr-FR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revisited</a:t>
            </a:r>
            <a:r>
              <a:rPr lang="fr-FR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b="0" i="0" u="none" strike="noStrike" kern="0" cap="none" spc="0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Viewing</a:t>
            </a:r>
            <a:r>
              <a:rPr kumimoji="0" lang="fr-FR" b="0" i="0" u="none" strike="noStrike" kern="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conditions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</a:rPr>
              <a:t>HDR display</a:t>
            </a:r>
            <a:endParaRPr kumimoji="0" lang="fr-FR" b="0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499992" y="908720"/>
            <a:ext cx="4644008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2000" kern="0" dirty="0" err="1" smtClean="0">
                <a:solidFill>
                  <a:schemeClr val="bg1"/>
                </a:solidFill>
                <a:latin typeface="Calibri" pitchFamily="34" charset="0"/>
              </a:rPr>
              <a:t>there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2000" kern="0" dirty="0" err="1" smtClean="0">
                <a:solidFill>
                  <a:schemeClr val="bg1"/>
                </a:solidFill>
                <a:latin typeface="Calibri" pitchFamily="34" charset="0"/>
              </a:rPr>
              <a:t>is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2000" kern="0" dirty="0" smtClean="0">
                <a:solidFill>
                  <a:srgbClr val="FFC000"/>
                </a:solidFill>
                <a:latin typeface="Calibri" pitchFamily="34" charset="0"/>
              </a:rPr>
              <a:t>no transparent 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</a:rPr>
              <a:t>HDR display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noProof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2000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Need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s for </a:t>
            </a:r>
            <a:r>
              <a:rPr lang="fr-FR" sz="2000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clear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sz="2000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understanding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of the display </a:t>
            </a:r>
            <a:r>
              <a:rPr lang="fr-FR" sz="2000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processing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noProof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noProof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noProof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dual modulation algorithm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temporal coherency preservation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noProof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7" name="Picture 4" descr="C:\Users\Manish\Downloads\localbackl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420888"/>
            <a:ext cx="3168352" cy="15236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Sous-titre 2"/>
          <p:cNvSpPr txBox="1">
            <a:spLocks/>
          </p:cNvSpPr>
          <p:nvPr/>
        </p:nvSpPr>
        <p:spPr bwMode="auto">
          <a:xfrm>
            <a:off x="0" y="6309320"/>
            <a:ext cx="9144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Narwaria</a:t>
            </a:r>
            <a:r>
              <a:rPr lang="en-US" sz="1400" dirty="0" smtClean="0">
                <a:solidFill>
                  <a:schemeClr val="bg1"/>
                </a:solidFill>
              </a:rPr>
              <a:t> et al. “Dual modulation for LED-backlit HDR displays", to appear in High Dynamic Range Video From Acquisition to Display and Applications, Elsevier, 2015.</a:t>
            </a:r>
            <a:endParaRPr lang="en-US" sz="1400" i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noFill/>
          <a:ln/>
        </p:spPr>
        <p:txBody>
          <a:bodyPr/>
          <a:lstStyle/>
          <a:p>
            <a:pPr algn="l"/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HDR and subjective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quality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assessment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? </a:t>
            </a:r>
            <a:endParaRPr lang="fr-FR" sz="36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2008" y="980728"/>
            <a:ext cx="413995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To </a:t>
            </a:r>
            <a:r>
              <a:rPr lang="fr-FR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be</a:t>
            </a:r>
            <a:r>
              <a:rPr lang="fr-FR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revisited</a:t>
            </a:r>
            <a:r>
              <a:rPr lang="fr-FR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b="0" i="0" u="none" strike="noStrike" kern="0" cap="none" spc="0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Viewing</a:t>
            </a:r>
            <a:r>
              <a:rPr kumimoji="0" lang="fr-FR" b="0" i="0" u="none" strike="noStrike" kern="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conditions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</a:rPr>
              <a:t>HDR display</a:t>
            </a:r>
            <a:endParaRPr kumimoji="0" lang="fr-FR" b="0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499992" y="908720"/>
            <a:ext cx="4644008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2000" kern="0" dirty="0" err="1" smtClean="0">
                <a:solidFill>
                  <a:schemeClr val="bg1"/>
                </a:solidFill>
                <a:latin typeface="Calibri" pitchFamily="34" charset="0"/>
              </a:rPr>
              <a:t>there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2000" kern="0" dirty="0" err="1" smtClean="0">
                <a:solidFill>
                  <a:schemeClr val="bg1"/>
                </a:solidFill>
                <a:latin typeface="Calibri" pitchFamily="34" charset="0"/>
              </a:rPr>
              <a:t>is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2000" kern="0" dirty="0" smtClean="0">
                <a:solidFill>
                  <a:srgbClr val="FFC000"/>
                </a:solidFill>
                <a:latin typeface="Calibri" pitchFamily="34" charset="0"/>
              </a:rPr>
              <a:t>« no </a:t>
            </a:r>
            <a:r>
              <a:rPr lang="fr-FR" sz="2000" kern="0" dirty="0" err="1" smtClean="0">
                <a:solidFill>
                  <a:srgbClr val="FFC000"/>
                </a:solidFill>
                <a:latin typeface="Calibri" pitchFamily="34" charset="0"/>
              </a:rPr>
              <a:t>true</a:t>
            </a:r>
            <a:r>
              <a:rPr lang="fr-FR" sz="2000" kern="0" dirty="0" smtClean="0">
                <a:solidFill>
                  <a:srgbClr val="FFC000"/>
                </a:solidFill>
                <a:latin typeface="Calibri" pitchFamily="34" charset="0"/>
              </a:rPr>
              <a:t> HDR » 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</a:rPr>
              <a:t>display =&gt; </a:t>
            </a:r>
            <a:r>
              <a:rPr lang="fr-FR" sz="2000" kern="0" dirty="0" err="1" smtClean="0">
                <a:solidFill>
                  <a:schemeClr val="bg1"/>
                </a:solidFill>
                <a:latin typeface="Calibri" pitchFamily="34" charset="0"/>
              </a:rPr>
              <a:t>always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</a:rPr>
              <a:t> a </a:t>
            </a:r>
            <a:r>
              <a:rPr lang="fr-FR" sz="2000" kern="0" dirty="0" smtClean="0">
                <a:solidFill>
                  <a:srgbClr val="FFC000"/>
                </a:solidFill>
                <a:latin typeface="Calibri" pitchFamily="34" charset="0"/>
              </a:rPr>
              <a:t>TMO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</a:rPr>
              <a:t> in the </a:t>
            </a:r>
            <a:r>
              <a:rPr lang="fr-FR" sz="2000" kern="0" dirty="0" err="1" smtClean="0">
                <a:solidFill>
                  <a:schemeClr val="bg1"/>
                </a:solidFill>
                <a:latin typeface="Calibri" pitchFamily="34" charset="0"/>
              </a:rPr>
              <a:t>viewing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2000" kern="0" dirty="0" err="1" smtClean="0">
                <a:solidFill>
                  <a:schemeClr val="bg1"/>
                </a:solidFill>
                <a:latin typeface="Calibri" pitchFamily="34" charset="0"/>
              </a:rPr>
              <a:t>loop</a:t>
            </a:r>
            <a:endParaRPr lang="fr-FR" sz="2000" kern="0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noProof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2000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Understand</a:t>
            </a:r>
            <a:r>
              <a:rPr lang="fr-FR" sz="2000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how </a:t>
            </a:r>
            <a:r>
              <a:rPr lang="fr-FR" sz="2000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it</a:t>
            </a:r>
            <a:r>
              <a:rPr lang="fr-FR" sz="2000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affects the </a:t>
            </a:r>
            <a:r>
              <a:rPr lang="fr-FR" sz="2000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quality</a:t>
            </a:r>
            <a:r>
              <a:rPr lang="fr-FR" sz="2000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…and the </a:t>
            </a:r>
            <a:r>
              <a:rPr lang="fr-FR" sz="2000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QoE</a:t>
            </a:r>
            <a:endParaRPr lang="fr-FR" sz="2000" kern="0" noProof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dirty="0" smtClean="0">
              <a:solidFill>
                <a:srgbClr val="FFC000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dirty="0" smtClean="0">
              <a:solidFill>
                <a:srgbClr val="FFC000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dirty="0" smtClean="0">
              <a:solidFill>
                <a:srgbClr val="FFC000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dirty="0" smtClean="0">
              <a:solidFill>
                <a:srgbClr val="FFC000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dirty="0" smtClean="0">
              <a:solidFill>
                <a:srgbClr val="FFC000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2000" kern="0" dirty="0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42 </a:t>
            </a:r>
            <a:r>
              <a:rPr lang="fr-FR" sz="2000" kern="0" dirty="0" err="1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TMOs</a:t>
            </a:r>
            <a:r>
              <a:rPr lang="fr-FR" sz="2000" kern="0" dirty="0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 on the grill …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noProof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noProof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noProof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fr-FR" sz="2000" kern="0" noProof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 bwMode="auto">
          <a:xfrm>
            <a:off x="0" y="6309320"/>
            <a:ext cx="9144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M. </a:t>
            </a:r>
            <a:r>
              <a:rPr lang="en-US" sz="1400" dirty="0" err="1" smtClean="0">
                <a:solidFill>
                  <a:schemeClr val="bg1"/>
                </a:solidFill>
              </a:rPr>
              <a:t>Narwaria</a:t>
            </a:r>
            <a:r>
              <a:rPr lang="en-US" sz="1400" dirty="0" smtClean="0">
                <a:solidFill>
                  <a:schemeClr val="bg1"/>
                </a:solidFill>
              </a:rPr>
              <a:t>, M. Silva, P. </a:t>
            </a:r>
            <a:r>
              <a:rPr lang="en-US" sz="1400" dirty="0" err="1" smtClean="0">
                <a:solidFill>
                  <a:schemeClr val="bg1"/>
                </a:solidFill>
              </a:rPr>
              <a:t>Callet</a:t>
            </a:r>
            <a:r>
              <a:rPr lang="en-US" sz="1400" dirty="0" smtClean="0">
                <a:solidFill>
                  <a:schemeClr val="bg1"/>
                </a:solidFill>
              </a:rPr>
              <a:t> and R. </a:t>
            </a:r>
            <a:r>
              <a:rPr lang="en-US" sz="1400" dirty="0" err="1" smtClean="0">
                <a:solidFill>
                  <a:schemeClr val="bg1"/>
                </a:solidFill>
              </a:rPr>
              <a:t>Pepion</a:t>
            </a:r>
            <a:r>
              <a:rPr lang="en-US" sz="1400" dirty="0" smtClean="0">
                <a:solidFill>
                  <a:schemeClr val="bg1"/>
                </a:solidFill>
              </a:rPr>
              <a:t> “Tone mapping Based High Dynamic Range Image Compression: Study of Optimization Criterion and Perceptual Quality”, Optical Engineering, vol. 52, no. 10, 2013.</a:t>
            </a:r>
            <a:endParaRPr lang="en-US" sz="1400" dirty="0" err="1" smtClean="0">
              <a:solidFill>
                <a:schemeClr val="bg1"/>
              </a:solidFill>
            </a:endParaRPr>
          </a:p>
        </p:txBody>
      </p:sp>
      <p:pic>
        <p:nvPicPr>
          <p:cNvPr id="9" name="Picture 4" descr="http://upload.wikimedia.org/wikipedia/commons/thumb/7/78/StLouisArchMultExpCDR.jpg/640px-StLouisArchMultExpCDR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12232" y="2691172"/>
            <a:ext cx="2615952" cy="1961964"/>
          </a:xfrm>
          <a:prstGeom prst="rect">
            <a:avLst/>
          </a:prstGeom>
          <a:noFill/>
        </p:spPr>
      </p:pic>
      <p:pic>
        <p:nvPicPr>
          <p:cNvPr id="10" name="Picture 6" descr="http://upload.wikimedia.org/wikipedia/commons/thumb/e/ec/StLouisArchMultExpToneMapped.jpg/640px-StLouisArchMultExpToneMapped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72200" y="2691172"/>
            <a:ext cx="2592288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noFill/>
          <a:ln/>
        </p:spPr>
        <p:txBody>
          <a:bodyPr/>
          <a:lstStyle/>
          <a:p>
            <a:pPr algn="l"/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HDR and subjective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quality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assessment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? </a:t>
            </a:r>
            <a:endParaRPr lang="fr-FR" sz="36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2008" y="980728"/>
            <a:ext cx="413995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To </a:t>
            </a:r>
            <a:r>
              <a:rPr lang="fr-FR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be</a:t>
            </a:r>
            <a:r>
              <a:rPr lang="fr-FR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revisited</a:t>
            </a:r>
            <a:r>
              <a:rPr lang="fr-FR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b="0" i="0" u="none" strike="noStrike" kern="0" cap="none" spc="0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Viewing</a:t>
            </a:r>
            <a:r>
              <a:rPr kumimoji="0" lang="fr-FR" b="0" i="0" u="none" strike="noStrike" kern="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conditions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lang="fr-FR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HDR display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kumimoji="0" lang="fr-FR" b="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Content</a:t>
            </a:r>
            <a:r>
              <a:rPr kumimoji="0" lang="fr-FR" b="0" i="0" u="none" strike="noStrike" kern="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fr-FR" b="0" i="0" u="none" strike="noStrike" kern="0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Selection</a:t>
            </a:r>
            <a:endParaRPr kumimoji="0" lang="fr-FR" b="0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 bwMode="auto">
          <a:xfrm>
            <a:off x="0" y="6093296"/>
            <a:ext cx="9144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1400" kern="0" dirty="0" smtClean="0">
                <a:solidFill>
                  <a:schemeClr val="bg1"/>
                </a:solidFill>
              </a:rPr>
              <a:t>M. </a:t>
            </a:r>
            <a:r>
              <a:rPr lang="en-US" sz="1400" kern="0" dirty="0" err="1" smtClean="0">
                <a:solidFill>
                  <a:schemeClr val="bg1"/>
                </a:solidFill>
              </a:rPr>
              <a:t>Narwaria</a:t>
            </a:r>
            <a:r>
              <a:rPr lang="en-US" sz="1400" kern="0" dirty="0" smtClean="0">
                <a:solidFill>
                  <a:schemeClr val="bg1"/>
                </a:solidFill>
              </a:rPr>
              <a:t>, C. Mantel, M. </a:t>
            </a:r>
            <a:r>
              <a:rPr lang="en-US" sz="1400" kern="0" dirty="0" err="1" smtClean="0">
                <a:solidFill>
                  <a:schemeClr val="bg1"/>
                </a:solidFill>
              </a:rPr>
              <a:t>Perreira</a:t>
            </a:r>
            <a:r>
              <a:rPr lang="en-US" sz="1400" kern="0" dirty="0" smtClean="0">
                <a:solidFill>
                  <a:schemeClr val="bg1"/>
                </a:solidFill>
              </a:rPr>
              <a:t> </a:t>
            </a:r>
            <a:r>
              <a:rPr lang="en-US" sz="1400" kern="0" dirty="0" err="1" smtClean="0">
                <a:solidFill>
                  <a:schemeClr val="bg1"/>
                </a:solidFill>
              </a:rPr>
              <a:t>Da</a:t>
            </a:r>
            <a:r>
              <a:rPr lang="en-US" sz="1400" kern="0" dirty="0" smtClean="0">
                <a:solidFill>
                  <a:schemeClr val="bg1"/>
                </a:solidFill>
              </a:rPr>
              <a:t> Silva, P. Le </a:t>
            </a:r>
            <a:r>
              <a:rPr lang="en-US" sz="1400" kern="0" dirty="0" err="1" smtClean="0">
                <a:solidFill>
                  <a:schemeClr val="bg1"/>
                </a:solidFill>
              </a:rPr>
              <a:t>Callet</a:t>
            </a:r>
            <a:r>
              <a:rPr lang="en-US" sz="1400" kern="0" dirty="0" smtClean="0">
                <a:solidFill>
                  <a:schemeClr val="bg1"/>
                </a:solidFill>
              </a:rPr>
              <a:t>, and S. </a:t>
            </a:r>
            <a:r>
              <a:rPr lang="en-US" sz="1400" kern="0" dirty="0" err="1" smtClean="0">
                <a:solidFill>
                  <a:schemeClr val="bg1"/>
                </a:solidFill>
              </a:rPr>
              <a:t>Forchhammer</a:t>
            </a:r>
            <a:r>
              <a:rPr lang="en-US" sz="1400" kern="0" dirty="0" smtClean="0">
                <a:solidFill>
                  <a:schemeClr val="bg1"/>
                </a:solidFill>
              </a:rPr>
              <a:t>, “An objective method for high dynamic range source content selection," in Sixth International Workshop on Quality of Multimedia Experience (</a:t>
            </a:r>
            <a:r>
              <a:rPr lang="en-US" sz="1400" kern="0" dirty="0" err="1" smtClean="0">
                <a:solidFill>
                  <a:schemeClr val="bg1"/>
                </a:solidFill>
              </a:rPr>
              <a:t>QoMEX</a:t>
            </a:r>
            <a:r>
              <a:rPr lang="en-US" sz="1400" kern="0" dirty="0" smtClean="0">
                <a:solidFill>
                  <a:schemeClr val="bg1"/>
                </a:solidFill>
              </a:rPr>
              <a:t>), pp. 13-18, Sept 2014.</a:t>
            </a:r>
            <a:endParaRPr lang="en-US" sz="1400" kern="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139952" y="1628800"/>
            <a:ext cx="4572000" cy="2736304"/>
            <a:chOff x="472008" y="980728"/>
            <a:chExt cx="7772400" cy="4669483"/>
          </a:xfrm>
        </p:grpSpPr>
        <p:sp>
          <p:nvSpPr>
            <p:cNvPr id="10" name="Rectangle 3"/>
            <p:cNvSpPr txBox="1">
              <a:spLocks noChangeArrowheads="1"/>
            </p:cNvSpPr>
            <p:nvPr/>
          </p:nvSpPr>
          <p:spPr bwMode="auto">
            <a:xfrm>
              <a:off x="472008" y="1301859"/>
              <a:ext cx="7772400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kumimoji="0" lang="fr-F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	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2051720" y="1484784"/>
              <a:ext cx="0" cy="374441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547664" y="4581128"/>
              <a:ext cx="5472608" cy="838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444209" y="4653136"/>
              <a:ext cx="1489297" cy="99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err="1" smtClean="0">
                  <a:solidFill>
                    <a:schemeClr val="bg1"/>
                  </a:solidFill>
                  <a:latin typeface="Calibri" pitchFamily="34" charset="0"/>
                </a:rPr>
                <a:t>Distortion</a:t>
              </a:r>
              <a:endParaRPr lang="fr-FR" sz="1800" dirty="0" smtClean="0">
                <a:solidFill>
                  <a:schemeClr val="bg1"/>
                </a:solidFill>
                <a:latin typeface="Calibri" pitchFamily="34" charset="0"/>
              </a:endParaRPr>
            </a:p>
            <a:p>
              <a:r>
                <a:rPr lang="fr-FR" sz="1800" dirty="0" err="1" smtClean="0">
                  <a:solidFill>
                    <a:schemeClr val="bg1"/>
                  </a:solidFill>
                  <a:latin typeface="Calibri" pitchFamily="34" charset="0"/>
                </a:rPr>
                <a:t>level</a:t>
              </a:r>
              <a:endParaRPr lang="fr-FR" sz="18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9552" y="980728"/>
              <a:ext cx="1875505" cy="569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>
                  <a:solidFill>
                    <a:schemeClr val="bg1"/>
                  </a:solidFill>
                  <a:latin typeface="Calibri" pitchFamily="34" charset="0"/>
                </a:rPr>
                <a:t>Content type</a:t>
              </a:r>
              <a:endParaRPr lang="fr-FR" sz="18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2051720" y="1484784"/>
              <a:ext cx="0" cy="374441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907704" y="1556792"/>
              <a:ext cx="1008112" cy="360040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1259632" y="1628800"/>
              <a:ext cx="936104" cy="3528392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55576" y="1412776"/>
              <a:ext cx="463963" cy="569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>
                  <a:solidFill>
                    <a:schemeClr val="bg1"/>
                  </a:solidFill>
                  <a:latin typeface="Calibri" pitchFamily="34" charset="0"/>
                </a:rPr>
                <a:t>SI</a:t>
              </a:r>
              <a:endParaRPr lang="fr-FR" sz="18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43484" y="1412776"/>
              <a:ext cx="472507" cy="569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>
                  <a:solidFill>
                    <a:schemeClr val="bg1"/>
                  </a:solidFill>
                  <a:latin typeface="Calibri" pitchFamily="34" charset="0"/>
                </a:rPr>
                <a:t>TI</a:t>
              </a:r>
              <a:endParaRPr lang="fr-FR" sz="18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87824" y="1412776"/>
              <a:ext cx="513095" cy="569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>
                  <a:solidFill>
                    <a:schemeClr val="bg1"/>
                  </a:solidFill>
                  <a:latin typeface="Calibri" pitchFamily="34" charset="0"/>
                </a:rPr>
                <a:t>DI</a:t>
              </a:r>
              <a:endParaRPr lang="fr-FR" sz="18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1835696" y="1628800"/>
              <a:ext cx="1872208" cy="338437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779912" y="1412776"/>
              <a:ext cx="1470328" cy="569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err="1" smtClean="0">
                  <a:solidFill>
                    <a:schemeClr val="bg1"/>
                  </a:solidFill>
                  <a:latin typeface="Calibri" pitchFamily="34" charset="0"/>
                </a:rPr>
                <a:t>Color</a:t>
              </a:r>
              <a:r>
                <a:rPr lang="fr-FR" sz="1800" dirty="0" smtClean="0">
                  <a:solidFill>
                    <a:schemeClr val="bg1"/>
                  </a:solidFill>
                  <a:latin typeface="Calibri" pitchFamily="34" charset="0"/>
                </a:rPr>
                <a:t> Info</a:t>
              </a:r>
              <a:endParaRPr lang="fr-FR" sz="18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noFill/>
          <a:ln/>
        </p:spPr>
        <p:txBody>
          <a:bodyPr/>
          <a:lstStyle/>
          <a:p>
            <a:pPr algn="l"/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HDR and subjective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quality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assessment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? </a:t>
            </a:r>
            <a:endParaRPr lang="fr-FR" sz="36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2008" y="980728"/>
            <a:ext cx="413995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To </a:t>
            </a:r>
            <a:r>
              <a:rPr lang="fr-FR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be</a:t>
            </a:r>
            <a:r>
              <a:rPr lang="fr-FR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revisited</a:t>
            </a:r>
            <a:r>
              <a:rPr lang="fr-FR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b="0" i="0" u="none" strike="noStrike" kern="0" cap="none" spc="0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Viewing</a:t>
            </a:r>
            <a:r>
              <a:rPr kumimoji="0" lang="fr-FR" b="0" i="0" u="none" strike="noStrike" kern="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conditions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lang="fr-FR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HDR display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kumimoji="0" lang="fr-FR" b="0" i="0" u="none" strike="noStrike" kern="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Content</a:t>
            </a:r>
            <a:r>
              <a:rPr kumimoji="0" lang="fr-FR" b="0" i="0" u="none" strike="noStrike" kern="0" cap="none" spc="0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fr-FR" b="0" i="0" u="none" strike="noStrike" kern="0" cap="none" spc="0" normalizeH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Selection</a:t>
            </a:r>
            <a:endParaRPr kumimoji="0" lang="fr-FR" b="0" i="0" u="none" strike="noStrike" kern="0" cap="none" spc="0" normalizeH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lang="fr-FR" kern="0" baseline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Methodology</a:t>
            </a:r>
            <a:r>
              <a:rPr lang="fr-FR" kern="0" baseline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and use cases</a:t>
            </a:r>
            <a:endParaRPr kumimoji="0" lang="fr-FR" b="0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 bwMode="auto">
          <a:xfrm>
            <a:off x="0" y="6093296"/>
            <a:ext cx="9144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1400" kern="0" dirty="0" smtClean="0">
                <a:solidFill>
                  <a:schemeClr val="bg1"/>
                </a:solidFill>
              </a:rPr>
              <a:t>M. </a:t>
            </a:r>
            <a:r>
              <a:rPr lang="en-US" sz="1400" kern="0" dirty="0" err="1" smtClean="0">
                <a:solidFill>
                  <a:schemeClr val="bg1"/>
                </a:solidFill>
              </a:rPr>
              <a:t>Narwaria</a:t>
            </a:r>
            <a:r>
              <a:rPr lang="en-US" sz="1400" kern="0" dirty="0" smtClean="0">
                <a:solidFill>
                  <a:schemeClr val="bg1"/>
                </a:solidFill>
              </a:rPr>
              <a:t>, C. Mantel, M. </a:t>
            </a:r>
            <a:r>
              <a:rPr lang="en-US" sz="1400" kern="0" dirty="0" err="1" smtClean="0">
                <a:solidFill>
                  <a:schemeClr val="bg1"/>
                </a:solidFill>
              </a:rPr>
              <a:t>Perreira</a:t>
            </a:r>
            <a:r>
              <a:rPr lang="en-US" sz="1400" kern="0" dirty="0" smtClean="0">
                <a:solidFill>
                  <a:schemeClr val="bg1"/>
                </a:solidFill>
              </a:rPr>
              <a:t> </a:t>
            </a:r>
            <a:r>
              <a:rPr lang="en-US" sz="1400" kern="0" dirty="0" err="1" smtClean="0">
                <a:solidFill>
                  <a:schemeClr val="bg1"/>
                </a:solidFill>
              </a:rPr>
              <a:t>Da</a:t>
            </a:r>
            <a:r>
              <a:rPr lang="en-US" sz="1400" kern="0" dirty="0" smtClean="0">
                <a:solidFill>
                  <a:schemeClr val="bg1"/>
                </a:solidFill>
              </a:rPr>
              <a:t> Silva, P. Le </a:t>
            </a:r>
            <a:r>
              <a:rPr lang="en-US" sz="1400" kern="0" dirty="0" err="1" smtClean="0">
                <a:solidFill>
                  <a:schemeClr val="bg1"/>
                </a:solidFill>
              </a:rPr>
              <a:t>Callet</a:t>
            </a:r>
            <a:r>
              <a:rPr lang="en-US" sz="1400" kern="0" dirty="0" smtClean="0">
                <a:solidFill>
                  <a:schemeClr val="bg1"/>
                </a:solidFill>
              </a:rPr>
              <a:t>, and S. </a:t>
            </a:r>
            <a:r>
              <a:rPr lang="en-US" sz="1400" kern="0" dirty="0" err="1" smtClean="0">
                <a:solidFill>
                  <a:schemeClr val="bg1"/>
                </a:solidFill>
              </a:rPr>
              <a:t>Forchhammer</a:t>
            </a:r>
            <a:r>
              <a:rPr lang="en-US" sz="1400" kern="0" dirty="0" smtClean="0">
                <a:solidFill>
                  <a:schemeClr val="bg1"/>
                </a:solidFill>
              </a:rPr>
              <a:t>, “An objective method for high dynamic range source content selection," in Sixth International Workshop on Quality of Multimedia Experience (</a:t>
            </a:r>
            <a:r>
              <a:rPr lang="en-US" sz="1400" kern="0" dirty="0" err="1" smtClean="0">
                <a:solidFill>
                  <a:schemeClr val="bg1"/>
                </a:solidFill>
              </a:rPr>
              <a:t>QoMEX</a:t>
            </a:r>
            <a:r>
              <a:rPr lang="en-US" sz="1400" kern="0" dirty="0" smtClean="0">
                <a:solidFill>
                  <a:schemeClr val="bg1"/>
                </a:solidFill>
              </a:rPr>
              <a:t>), pp. 13-18, Sept 2014.</a:t>
            </a:r>
            <a:endParaRPr lang="en-US" sz="1400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221088"/>
            <a:ext cx="33528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524328" cy="764704"/>
          </a:xfrm>
          <a:noFill/>
          <a:ln/>
        </p:spPr>
        <p:txBody>
          <a:bodyPr/>
          <a:lstStyle/>
          <a:p>
            <a:pPr algn="l"/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Methodology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cares</a:t>
            </a:r>
            <a:endParaRPr lang="fr-FR" sz="36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7317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L. </a:t>
            </a:r>
            <a:r>
              <a:rPr lang="en-US" sz="1600" dirty="0" err="1" smtClean="0">
                <a:solidFill>
                  <a:schemeClr val="bg1"/>
                </a:solidFill>
              </a:rPr>
              <a:t>Krasula</a:t>
            </a:r>
            <a:r>
              <a:rPr lang="en-US" sz="1600" dirty="0" smtClean="0">
                <a:solidFill>
                  <a:schemeClr val="bg1"/>
                </a:solidFill>
              </a:rPr>
              <a:t>, M. </a:t>
            </a:r>
            <a:r>
              <a:rPr lang="en-US" sz="1600" dirty="0" err="1" smtClean="0">
                <a:solidFill>
                  <a:schemeClr val="bg1"/>
                </a:solidFill>
              </a:rPr>
              <a:t>Narwaria</a:t>
            </a:r>
            <a:r>
              <a:rPr lang="en-US" sz="1600" dirty="0" smtClean="0">
                <a:solidFill>
                  <a:schemeClr val="bg1"/>
                </a:solidFill>
              </a:rPr>
              <a:t>, K </a:t>
            </a:r>
            <a:r>
              <a:rPr lang="en-US" sz="1600" dirty="0" err="1" smtClean="0">
                <a:solidFill>
                  <a:schemeClr val="bg1"/>
                </a:solidFill>
              </a:rPr>
              <a:t>Fliegel</a:t>
            </a:r>
            <a:r>
              <a:rPr lang="en-US" sz="1600" dirty="0" smtClean="0">
                <a:solidFill>
                  <a:schemeClr val="bg1"/>
                </a:solidFill>
              </a:rPr>
              <a:t> and P. Le </a:t>
            </a:r>
            <a:r>
              <a:rPr lang="en-US" sz="1600" dirty="0" err="1" smtClean="0">
                <a:solidFill>
                  <a:schemeClr val="bg1"/>
                </a:solidFill>
              </a:rPr>
              <a:t>Callet</a:t>
            </a:r>
            <a:r>
              <a:rPr lang="en-US" sz="1600" dirty="0" smtClean="0">
                <a:solidFill>
                  <a:schemeClr val="bg1"/>
                </a:solidFill>
              </a:rPr>
              <a:t>, “Influence of HDR Reference on </a:t>
            </a:r>
            <a:r>
              <a:rPr lang="en-US" sz="1600" dirty="0" err="1" smtClean="0">
                <a:solidFill>
                  <a:schemeClr val="bg1"/>
                </a:solidFill>
              </a:rPr>
              <a:t>Obervers</a:t>
            </a:r>
            <a:r>
              <a:rPr lang="en-US" sz="1600" dirty="0" smtClean="0">
                <a:solidFill>
                  <a:schemeClr val="bg1"/>
                </a:solidFill>
              </a:rPr>
              <a:t> Preference in Tone Mapped Images Evaluation," in Seventh International Workshop on Quality of Multimedia Experience (</a:t>
            </a:r>
            <a:r>
              <a:rPr lang="en-US" sz="1600" dirty="0" err="1" smtClean="0">
                <a:solidFill>
                  <a:schemeClr val="bg1"/>
                </a:solidFill>
              </a:rPr>
              <a:t>QoMEX</a:t>
            </a:r>
            <a:r>
              <a:rPr lang="en-US" sz="1600" dirty="0" smtClean="0">
                <a:solidFill>
                  <a:schemeClr val="bg1"/>
                </a:solidFill>
              </a:rPr>
              <a:t>), May 2015.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566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9144000" cy="250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e 11"/>
          <p:cNvGrpSpPr/>
          <p:nvPr/>
        </p:nvGrpSpPr>
        <p:grpSpPr>
          <a:xfrm>
            <a:off x="1122552" y="3284984"/>
            <a:ext cx="2945392" cy="2736304"/>
            <a:chOff x="2915816" y="1700808"/>
            <a:chExt cx="3089408" cy="2930877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4464150" y="1700808"/>
              <a:ext cx="5398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rgbClr val="990000"/>
                  </a:solidFill>
                  <a:effectLst/>
                  <a:latin typeface="Calibri" pitchFamily="34" charset="0"/>
                  <a:cs typeface="Arial" pitchFamily="34" charset="0"/>
                </a:rPr>
                <a:t>HDR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3669693" y="1700808"/>
              <a:ext cx="54226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rgbClr val="0000CC"/>
                  </a:solidFill>
                  <a:effectLst/>
                  <a:latin typeface="Calibri" pitchFamily="34" charset="0"/>
                  <a:cs typeface="Arial" pitchFamily="34" charset="0"/>
                </a:rPr>
                <a:t>LDR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5397885" y="1700808"/>
              <a:ext cx="54226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rgbClr val="0000CC"/>
                  </a:solidFill>
                  <a:effectLst/>
                  <a:latin typeface="Calibri" pitchFamily="34" charset="0"/>
                  <a:cs typeface="Arial" pitchFamily="34" charset="0"/>
                </a:rPr>
                <a:t>LDR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1" name="AutoShape 5"/>
            <p:cNvCxnSpPr>
              <a:cxnSpLocks noChangeShapeType="1"/>
            </p:cNvCxnSpPr>
            <p:nvPr/>
          </p:nvCxnSpPr>
          <p:spPr bwMode="auto">
            <a:xfrm flipH="1">
              <a:off x="3851920" y="2009244"/>
              <a:ext cx="59199" cy="531475"/>
            </a:xfrm>
            <a:prstGeom prst="straightConnector1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sm"/>
            </a:ln>
          </p:spPr>
        </p:cxnSp>
        <p:cxnSp>
          <p:nvCxnSpPr>
            <p:cNvPr id="12" name="AutoShape 6"/>
            <p:cNvCxnSpPr>
              <a:cxnSpLocks noChangeShapeType="1"/>
            </p:cNvCxnSpPr>
            <p:nvPr/>
          </p:nvCxnSpPr>
          <p:spPr bwMode="auto">
            <a:xfrm flipH="1">
              <a:off x="5501107" y="1985796"/>
              <a:ext cx="63936" cy="554923"/>
            </a:xfrm>
            <a:prstGeom prst="straightConnector1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sm"/>
            </a:ln>
          </p:spPr>
        </p:cxnSp>
        <p:cxnSp>
          <p:nvCxnSpPr>
            <p:cNvPr id="13" name="AutoShape 7"/>
            <p:cNvCxnSpPr>
              <a:cxnSpLocks noChangeShapeType="1"/>
            </p:cNvCxnSpPr>
            <p:nvPr/>
          </p:nvCxnSpPr>
          <p:spPr bwMode="auto">
            <a:xfrm flipH="1">
              <a:off x="4644008" y="2017060"/>
              <a:ext cx="47359" cy="523659"/>
            </a:xfrm>
            <a:prstGeom prst="straightConnector1">
              <a:avLst/>
            </a:prstGeom>
            <a:noFill/>
            <a:ln w="9525">
              <a:solidFill>
                <a:srgbClr val="990000"/>
              </a:solidFill>
              <a:round/>
              <a:headEnd/>
              <a:tailEnd type="triangle" w="med" len="sm"/>
            </a:ln>
          </p:spPr>
        </p:cxnSp>
        <p:pic>
          <p:nvPicPr>
            <p:cNvPr id="14" name="Picture 8" descr="DSC_085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15816" y="2564904"/>
              <a:ext cx="3089408" cy="2066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2008"/>
            <a:ext cx="9144000" cy="764704"/>
          </a:xfrm>
          <a:noFill/>
          <a:ln/>
        </p:spPr>
        <p:txBody>
          <a:bodyPr/>
          <a:lstStyle/>
          <a:p>
            <a:pPr algn="l"/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A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HyperSpace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of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possibilities</a:t>
            </a:r>
            <a:endParaRPr lang="fr-FR" sz="36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72008" y="1301859"/>
            <a:ext cx="77724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	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051720" y="1484784"/>
            <a:ext cx="0" cy="374441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547664" y="4581128"/>
            <a:ext cx="5472608" cy="838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44208" y="4653136"/>
            <a:ext cx="1431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Distortion</a:t>
            </a:r>
            <a:endParaRPr lang="fr-FR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level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552" y="980728"/>
            <a:ext cx="1810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Content type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835696" y="3501008"/>
            <a:ext cx="5112568" cy="115212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691680" y="4509120"/>
            <a:ext cx="5328592" cy="151216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844080" y="2852936"/>
            <a:ext cx="4888160" cy="180858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rc 22"/>
          <p:cNvSpPr/>
          <p:nvPr/>
        </p:nvSpPr>
        <p:spPr>
          <a:xfrm>
            <a:off x="6084168" y="2492896"/>
            <a:ext cx="1656184" cy="4032448"/>
          </a:xfrm>
          <a:prstGeom prst="arc">
            <a:avLst>
              <a:gd name="adj1" fmla="val 16200000"/>
              <a:gd name="adj2" fmla="val 4760507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7668344" y="2636912"/>
            <a:ext cx="1426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Type of</a:t>
            </a:r>
          </a:p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Distortion</a:t>
            </a:r>
            <a:endParaRPr lang="fr-FR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051720" y="1484784"/>
            <a:ext cx="0" cy="374441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907704" y="1556792"/>
            <a:ext cx="1008112" cy="36004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1259632" y="1628800"/>
            <a:ext cx="936104" cy="3528392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55576" y="1412776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SI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43484" y="1412776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TI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87824" y="1412776"/>
            <a:ext cx="450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DI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835696" y="1628800"/>
            <a:ext cx="1872208" cy="338437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779912" y="1412776"/>
            <a:ext cx="1405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Color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Info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8834" name="AutoShape 2" descr="data:image/jpeg;base64,/9j/4AAQSkZJRgABAQAAAQABAAD/2wCEAAkGBxQTEhQTExQWFhUXGSAYGBYYGR8dIBkaHCEfGx4dHCIfIiojHB4lGxkcIjElJykrMC4uGiAzODMsNygtLiwBCgoKDg0OGxAQGzQkICQ0NDQsLDcsLy0sLy4sNSwsNCw0NCw0LCwsLCw0LCwsLCwsLCwsLCwsLCwsLCwsLCwsLP/AABEIAHMAjAMBEQACEQEDEQH/xAAbAAACAwEBAQAAAAAAAAAAAAADBAIFBgEHAP/EAEAQAAIBAgQEBAMHAQYEBwAAAAECEQMhAAQSMQUiQVEGE2FxMoGhI0KRscHR8FIVFjNyguEUstLxNENTYpKTov/EABsBAAIDAQEBAAAAAAAAAAAAAAECAAMEBQYH/8QANREAAQQABAQDCAICAQUAAAAAAQACAxEEEiExBRNBUSJhcRSBkaGxwdHwMkIj8eEGNENSYv/aAAwDAQACEQMRAD8AT4Dw3M1aaksEAPLVckkKIjSN4UzBkb22xgmc1uUvNXoD+9u66mLwmEbKS8EuH9QaA9/fyGyb4rljRZkciszfeUadJMEzTBIEgRIkWG2FxEeWxoft/tcfFtjkDhEQ3Y5Sdb7g9fTT3qWWStWXSur7NZSmpK7zzQBzDfcje2+FiEkoratlkwLBNIGymmjt2WezlV2Y+YWLC1yTEdL7AYtJPVfTcNFFFGBENF3JU0ZoqOaYOzRIB9fT9cVSuc1ttFo4h8jG5o235IuWp1GfyqTBobWGAi67N+UepxDPkYHO0WeUxZObM3UiiPXooPRp+UH82XO9MoZHzn8wMASOz5cundWslfzTHk8PQ9EHLZhqbBkYqw2KmMXNNGwrZYY5W5XiwtT4d8U1zVSnUIqK5ibAqe/Y+34Y0xTEnKVwuI8KhjiMseldNwrrO8bAd1qAIqfC0zqmBYdTPbbbDskLnOBbVde64D2sa0EOsncdkGpVVlkXKgxvK81p+Vv+2ENZlBso5zUv3iSSJNgQbDbvYGeuC3dShSqc3UUc5ILDSLgCzLMQZgx+vvhtk2+iueAcQmlpBuh0wRM9bc1yJ+WNLTYCpeKcmc3nTo1SGBvyg/D3HN/PxwXUAo0WaVNT4sEFFYHOCQPUxebyZ/PEtEtOpRMzmW8onYBWIJkFrE7H0/h6B10VGtsgLGgeUAjgBoBIYlSJvFt7dcZyaVUnDpC62DMO4/dFs+EcYWjS8vNK9PyoUPBggyV/JvT16YzcqHEMBeLr7rs4uAvmD4DeezXUEb/VD4wHzTUylAeWRFNnfQXMSDsTYCwMXk9hiySHmagdN+qxPghDC176ftoLoethV1bhTKoZlCc5SNXOW3AUbSZiQI6mwxjjwcjzYGx19y48EBZMHUKDuvX3dlTZ7JPTjXTNMGwB7xMX3MET+m2LHNI6L6Vh8RHKKa/MevT98kPI1VWojOupQQSvcfz8cUyhzmENNFWTtc+NzWmiV1s4RVNSnKGSREWB6dsKIwYwx+qTkh0Qjk1/4SjVtRJJub/PFidsjdgpg4Nq20ahSLcyNDJDgAEloIJAjsJb2U41YaRrCSRf7uuRxuR7MN4TudfRO52uv+O1IsHJcAsw5iWWQw3Mk3HxaenShk0hmLSNP3W153kQez80HX90WtyObRlXUDe4jpaffYX9dQ6Y0yDWws7SaRvLmJXUrRDTFhtNu35YDHFOfJKZnLAyI7WJjZY9Z2w5Nog0s3TyDqxBnQTbSZAI+GTE7HDhxARoErWUKqGkFI1CBNxzETMzvcdBixxBVbbBVPx7JQPOpHSFB+zJA7/DMRbcfXC+YVjTm8JVVXzLigVnQwUMQD8QgbAfCJI79rTgSHw0E2HFyBQrcIpTz1UB7aQSB0DTEGOmEy5dLtc6Vhke5xcBZTfE/GHmZZfKLU63mG8fDH3lmd56+vpjpcN4R7ODG42Pz+2nkmvVIZ7xdXqIidlWXJ5vMUyKgPc2t6Y3swDWvu9O3kqubpSRyPG61NzVZzVqgHy2qksEkjVA6SBFo3xbJgwWZGmh180ok1tX/BeJZjMB6mg1SOV0aXAmDYTIBgbdseQxUGKwsxH8gs7ZcVDIXRkkb/vmgcYpJUYuB5VSSXVpAkxAURygR1/qPYYzOnad9D916TB8f5EI9oFdAOun1/4VOuVZmCCCxOkCbljsL9yQJ29cMwZv4rts4gySPmNOn2TOX4PLBHc0zJDPAZOmkC6kSSRJMEkRviwR3us78XQtovsOv3+ARMtwmovOVfQLq+lgD/STa1oO/bGWZzmjQH1XL4rxl0cRjhBzbE9B+eyvqnFWp0D5lMrrVglcKAzajqI5hpcMR9dji6DFPaBzGX5rjYCXE4hzYnNJBrXp6n8rPZzxRUa3IqgyEQCFIBXbaYO8XIBxYZnnbRehxHCf8dQup31/HzWtyM+WkBtRljYkmQfS4uPx+WNGVxXKGmhXTnNGnW1NDpEamCmRNut77HBy0U3TRK1+JGagJjSV6d77juPXBRqksc/KHm0n4rfl0gT06Rg6oga6odXPkAXJI2v17dsEao0g1eJO1J1I3BAAnedoO3scNdqAU60jkqiIEDuQqQ7HVPNIMbyVnp6YjjRFpmNLzlbuVcVDwtyWZiSbkkuScDND3Wv2TGjZnyCo+P5PQEJQqxJvpABFu3Wb/wCrG7gOLfMZGv3FLj4yOJhAidYVN5UXAMd4tfHeD482UEX26rJqoWHbucOKClrR+COOjL1XDcyuuwidS3X6E/jjl8XpsPN/9fujzRG0uOy13Dc8KlN7LrljBg3NwTI2uBMdMfOMRLIJ+a01fv8AculhJosQwE7dQucIfzmFN1pPTIIZSiAmQdoAbfrjr4KWWQ5XAZfmtMr8LH/27vF5HRT4p4ZpAWrtTB5dLnUpAAAW0GIRbEkWGNeIjGX+WVUumnlblj0Petf3VK/3bQFV/wCIDBmutNRPv8RAjeSLCcYxhWghpfd9AuQ3g76NuNbnSv0q38OZOmA4Sp5tIn4HpiA283sfwxswjAGkNdY+i1x4R+E8JKnxakhK02ppoFlGkRsD2gXnbA9qaMRyCOlha25g3ODqsq2UG4VIhbEDoh9PQYsR3KYo5fS0N8BtB6dR7Da21uxwJBY1TRuo6boVXhtJBUanKsDFl2EQVNvig97mMKG0NE7n5iAQqynSJf4jU5TphNiehkzsDt6b4UTEDUUjyxaLQ8kAiqSkGBaZn5xFowss0jQBH4u/7omLQSSdAiZU0PNqpVUDSFuOoM3gbzI9rY0xyCRjXN6ql4LHUnKlWjpomjJVKgJhTyg2k9xOLmAl4tVl3hIUuO0uI+c3kNS8u2kfZyPfVeZx0Izh8vjGqqOf+qY4pwalmFUA6QvwMpmAekfh/BjxmH4tNw7ESZKcD0+moVOVrmgN2RKnCUah5BLBQBeRIiTPbfGWLi07MZ7UKLiTp016Jsgy5VLh/C0pIiAEhSTJi5IvMe+K8bxGfETPe80TpXodlGsACZegp0yq2mBpGMYmfThmOtdUcorZfHK0yb016fd/n8OIZpMgF99fh9PuiGtqqUEylIQfLS19tiMWsxcjJA69q0SCGMG8oTWY40yqyOgZ+/3SDBBI367Y9HJxDIC17fF8tV14cFnqRjqHzVRkzGsawhKMAxsNXSYvE7xjBgJGMkN6WFrx8T5IwG91YeEqNVUdJGgfC4JkN2giNovc337daKQzQnJoeh81xpIHQSZXmx81Y51NYRmBBBMTI9Lj+d8PC1z2NdM3xD9+ah0JDTosrVrq2sJTYaPi+03EEREWEA3vvhspR6qJq61jQAfhJ1Sb3m45SZPrbBrqVAeiHkgadT4mIB2AtIHQz2H0wOibUrtcK2pit97j+dhhmjRQnohZfJhySfugw0KBbuR13/hsQL0Kl0dFChl6YLaoLMAI1drj5+mGDQAlLiUhxHKhCC+sr1vGq/X62iMPnDRaV5ytLgNk07ZIRGTG33qpB+gP54we0xn+LCfekH/UeI/rr7gtXSoCmAiktBse+ONPwqd0zsg07lUxRiNgYEUnc2/H+f7YtbwN4o5x8FZaC2cQaQzgH1/Xtjlz4SVj3AhI6VjSA4owYEggg73BxkogUU4IOyJ0+Z/T9sXvP+GP1d9kVRZ/iXl5hFluYC2wWTEmxFrn39MdDDQGRudtAg6e5OcS1jQzLud1I16NQNUFXUdRUsWtrANjO1hhZ48UJKlbqQD7lpj4g5lAVSJk6VOouum5ZZiQQRIMH139cZ5+ZC/JI2irBxOS9gU8KGaFCKDIhLEkvbSNuU3F4uTj0GA5ns+mg6eiD54JJs0gNeSp34VmKxV6mZptFgabFipFukAdcXiJz3Zs65uKjgmdngcR79EjRpwzIFNSop55Uj2MidwQdji8X1VwBAom1b0sqdZGhtAvqCEyYnYgdTBPph60UX1XJmCAo8x7lZHKoAk2gKxAuBfEJpMljl2j3XULySO+/wBMEEIgWUWhlmVFkcqiZmdSm4O2w9MDRRTSKblwqAxGo25ZsQADY+k4COtUq/i/EqjKQgokkErEMZHa5E+4B9MR7soJOiePLYz7dUvSasANdFXbqzUb/iFg++Od7eOlfJcjFzXKeVHTemhPvTfio1kNM0S8bHQJvYi4E/pbEwk88sWdx69l6HCtg8QkA95Vxw4VNA81gz72/wBrEgztjqC61XNlLMxybIec4bqqw/aQJ6Hv1nfpjFi+W08yUEhZnYRkzszlKhQVLQB0m9/3j54shZE9ocGV2sKxsLY/C0IPFMtVqACg0PM2aBHUmemFxGFY+jlGn0STZyBkVTUoEUQTmKK1Nj9qCQQYJ1D7xBEESb/PGRmDDX58wpdH2l8+G5MbfFt3CqdeX0IjMZWXLKAdTkz1IMAQJkzGw62SHxF1kmgPLT7LEeH4qqLD8k/T4q8IKD0lVCWenFyJFwSeY7mAAfeMUNw0D2SOnBLyNDeyrkjxEUZLoyK9/wA/0q14Fx58xW/4erSD0jMaVsCDMsZNt+vXGrCgctsThYWaOYy+F43Vvxnha0k15emq1IN4JaNyF9cXuiyD/EACt+Fhgjfbm/BQyHByyioFqBnUMSY5pAMGIJAnuNj2xY1hrVM54JsJ9uFnfyEY/wDubfr1mPrhsiGZJ1PDtUvqREpf5Gjvf4P5ODy02dQ/u1X5YqREwNRtMTFv5BwQxTmKK+Fq/WsI7AH8PijDZUc6jV8HMY+1i++kRHtvPzwcoQzlA/uYKc1DUEqNRsOnTFOIjBid6IWX+FHFcDofkpP5Y8dyim5Lun1T+XyWoRqEFZgbXMXGPYwkUA1tdVUfVcTO0qZBU6yNQMSZk9zb3w2U2Dff99ylKOYc1Ka1huCRtEiSAd/pOKsTGySMseaBTMNO0SNXlMOG9VUFmA7kKNvUkbH1wkmJjiABPl+UjnZdTfwv6Kr4vxjkKUQYIOondt+UDoIAnvP445MUXjJ33K58uMY+RsYPhJFny6rKZTL+aTJJPYXJG8+gwj38saDRelxuLdgGtiw0Vg7dvl16otbLKrKpVyW6i4HcnDRB0kbpMwFdDufRc6bimOY4i22OlIOZy4WIafTr74Eby7cLpcJ4jPiiWyx0O+oHpqvRfDmcc0KK6WDVKRCuByyhcAt6kQZ7n1xuDnZMrRqRp2WaWFkczq/iDt6rOcezVVKJgtpqEqzE2F9JufwJGxjGPBicZs+3mn4lJFkAiq/svQvD3/hcvefsad5meQXnHWXNZ/EJnJ1i9JWMyQbAze43gduwwSnUjqhLN6823v3wQoV9pJLSDEWOo3+X3cFRc8my7gzcaife/XERXAh1k9IH+/X26YKiVzaEUXm3KcU4g1E4+SZn8gqFy08th648Ucp3TPc1xtW1filFQBUdRqtBv7z6X3237Y9i3FQvFhw1WeRzYz4zSS/spHqTqJSLaQIOxjUPcfhhYIuWSBqDrf29E7nBw0VmmTUKUGxt7dvmO/thzC0tLT1UDqpJKIkW3vAjbHicXEYpTGTdLc02LCHWyqN8SKfcYpbI9uxSPhjf/JoPuQMvlKaVNNNFXUCDpEX+K56SJxvhhnxbavba9laXhrK6BZjxBwMtVLjzW13gUy0AWMEH02jaOkY60AkjiAczUfRVy8X9mAayPMULhGRyyVV8xKrrMDVAv6oo5hJ/q+WNMcrS+i00sj+PzSuy5coPXr++i9JemCpWLREC1toEbfLHS6JbtY/L8BqUdFWq4+IsUmQpMSSzGSdLMCepVTOEArcqtsZGq3GXMU0IE8ogCB0xYrF9ll0rAXTExJB3k9PU4KKlDwm0yNfba/1xFCu0w2ppI020+nfDKKL03hQDBBBb1F5H87YiK+8ptRM8pER2Pf8AnfBUSudUrQqajPKx/AYqxAuJw8kQdV55X8RVtR0UlKg2Ol2n3IIG3TpjzbOHxFupK34WDCzxh4k+31UvFGX/AOHZEUkkpKyLQtiO5MD032x6HCcGjltz3Hz9/wBlw8XC2eQyPOpUvAnEavnaBLU3EtC2QiwJ7dB627Y6U2Bhw0VR6EHvvakDAzwt2WvOXq+aWNQKhsF1fpET++OPkm5ubMAOy6Jki5Qbl17omZpMXMEAG8wWgiBECOgFye+MWM4c3EThzjQpKyXK3RDzeT5QfM5gQRYAetrk2J64ok4TDDE51k6HsmE5JopjLAJSnUFkSWawk9T0icdTCxCOENbpoqnuJcVTVeEZtxfMi97FgD62GK3QTn+65zoMQ7/yJocYOXUJXqh6mnUAgMldpJNp37fCcX8wxs/yG6V4lMbP8hs+Src74jqlwaCyhlFBElm/qA3tIt+U4zvxL78I0O35Wd+KeT4Bp9SszneJjMEMGd1VUNcCRB2tIix9N5wrg8+J2ooWhLHKKdIDRAtem8EqgZWixaR5a8zWtAuZ743tOg1W6LVopCbxDlTYZmgZkSKqmLb74ZWXW6bRlqKpSqrDUTIaZEm0g9LD5YIURfKGonXupGmbiYvv09uuCooPRXTBqD4p1EjcyY3A64J1RBpECp5k6xqI+GR9Bv8A9hgoKNSkjU3UQQVIse4jpiOFiiiFm8nkQFApONItB6HqNsciThokdmY7T4q6N7Ym5A1VnGGptTVMw/m1qbyrUiBEEWJIIExcRNsbG484YEE5idK/K5+LxUDD4fgicC41RoUzTFHywBI0nVqIH3jAM+t/lio8TEpJk3WWLHx7EUqPiGZeqxcqXJ7RCj5nb0/fHPAE5LpHhvrevkEgwzsYwytOoJsdANwfymU8TVfLFHUBaASCHjtv9YnFzsTMGZfmEc+K5Jc1ttH9gqutpEkiflJxiFuK5YBeVB+JVXTyi5FO5IJMTBsT2O0G046EZflyk6LoRl+XITohrxKuqOtHzRSGktDFtHQcwA0g2EWtAxbmdWhXZwvDZ5QLdlB2B1J+CW4fXbU7JCkgq3s9j9fy+RWyLcqcZw6XC2+7C7mM62XQMLkMIIJBWdyCO4A6dMJG3muratj+91zoWGV2UaV1VR/aLjU52ZtSMexJuYvMg41GE2CutiJJcQGNef4hXfHPGBOQoZeGD+WrCoj6bqzpcATdVJiRcr2xsawZbv3KMGXRI8F8NrmK9WmCgFNFYkuebUASRAPeIwCUb2Wk8AVkQ5ii9lpuQjapiLQsrsZBt1jB3Qd4XUt5Wr80qYfuRIsCP6e2rr1PpARVDX8ZqjVUKkil/iOtFyKZM3Yg8pkH4uoOLW4dxAN7+dIEkFAXxgFic3T2keZSG24usCwO3vthvZ5OyAeE2viVoZVqZVmIBgVNJMjcg6oBFxhTC8jZHOFKhmqqCFVCOhJ/Y4zwwCJmVoUfISbKzBy7j/y3/wDg37Y4IgkP9T8F5zkSE/xPwVn4lyVLLUUKFmqM2nVqtYSTpi46fMXxvkwcTG+a9DgODQzup90N1fcL4DSp01Z11vALF+hN4jZQJ+l8aGYaNo2SmGJpIY2gfoFmvFfCZrlw1FVOkQDcdJIAieu+KZsucNsei72BnDMPlyk1fp6JbjWap+WlNdIcEE7J5gixa0g+xi+GlaxgoD4LkxcObMdsretD5KjzI8sBGYaypY9YsQF2ENI7xcHpetuUjROOHRDENazYEWDuR3HcKHD6LPKjVG5CyZjqQOg3k7YBXqiWNAca8kTNUKQpag7+dq2AGnRFiDEzPrhqFeaV7XSOLXN8Fe+/wl6tM18uya5YOXnUByIjE/Eb7GwxrgYANF48Rtie5o7rMQhN9VrCI/XGhxB6Un1T2V4WXpPUAqQk3FJmFhPMy8q/PthVE94brVKLE02QGpSJLMSNPMVsRN9zcYhQ/sCgZeuKGcWpVioAdZgghiy6t7Tvvb5YI0ReS7VeheKvEdNaKmmaRaqpltZOmNJgaW3v3G22BXRSN1arL5EPVGbYgfboCrBlCygaZvygA2nF+JkZHExzj2HvKWOy9NcEzOdyY0pladVe7DUSLkEaWtOo9O2Efj8JK4kSgH4KCJ41pcy3iMUqRp5jh4fnZ9bCDzktEMuwmBzbAY3U2Y3DIDp0N7eiWyNwqHL0/MlmFdjMSjgCAAAPgNwLb9saJA1prRI5xs1svReN8CSlTeqazlogcoLFzYAGZmTjy5weU58xtVwcN5ko8Z9VkznnGZFaqJZXDFGlY0kHTB+HbALnZrIXsGwRiExsOhG63ma8TqmUFbUjOwgKrCzHuN4U7+2NLn+G1wo8NmmMZNAdfJeY5jNAhFJEINI9t/Y77jGJkWUk1uvQulZm0PzCsvEPHVrU6AlQVQ6gIENJWB1A5ZH+YY0Pt1aLnYURwl/iHlqkOLVaQprzaq2lZhgygAERIPxGBPaTgtjaNlzH64rmA7fRD4bxV6LaqdTSxUiVI2O4Pb/bCFpadF6BkkWIYA7Xy8wvq2a8okQjnSQADqAkem7AfhiNZrqjicU0szXWvvNKtyubYK5A0axp1OOQr1FxYyOl8aA3WgdFxWOjDHPrxXeu2vl3T3CsjRdT5jUtU7ipTUf/AKYHv0wXNI2JUZOCaMbfgfsnavA1VTDUWFhpFVZIP+sDCua+tCrocRhi8CSIAd9f38IFPLlAGVSAeXlDNbf7sxefzxGtkI3VksuDbJl5djvZVdxSmihiZmw6noIEHaAfp8sRpfmylCePDcjmsFE7C7/0luKZ5HhaSKqAAwBEsQAT72+mLqXJArdOcL8SNR0DSCqkmO4I0kX9Nrb4snZFNDy3WDpR7EbFABzXWFv+G+Jck6AmsoPaoQp+sC21uwx43EYDFCQ034aj7roslYRVqv434ryxKU6bK66wXYXGkG4E2Jv2Ix3OB8MkjcZpCAapovWys+KlBblGqwuazh1tpYgEkwrEC/YA49XI9gNEhYQL6K1XiVAQBll/+pZ/E486Y5Tu5bPAEShxdVPLlhb0QRH+npOAYZD/AGRzN7KVXiuq/kLP+YD8l/TE5DurlA5vQJc8RO3kJ7av5+uJ7P8A/SGfyUf7QeJFKlHu374ns/mVOZ5KNXOvYGnSHW+r/qwRhx3KnNKXbMGf8Oj6nST+Z9Prh+T5lESuGoXaecdDKrSB7hCO4sZ6ifxODyh3KDpXHdFqcTrFQjLTZZkKykgewJgHc/XAEA7lLzFChxF0JK06A7/Z/nBwTEDuT8UWyFuy4c+8H7OhBMnkIk97Nc+uDyvM/FKXWo1s6X+KjSPyYfk/qMDl1s4pjITuiZbiIpzFBbiDDv79ZiD77fhDE4/2QDgOilmc+j/4lD0kMP8Ap3wvKeDo5NnHZV9WnSP/AKi+kAj88WDOOyXwqPlU4+Mz3II/fEzP7KUO6gaI6Mp+cfnhg89lC3zQWoMPun8MMHBDKVdZZQd+8fQ/tiBKi0xc+gMfInATVqpVl5QesE/8v7nACiELqJ/kDBClaItSkB5Yj4on1wBul7IDrZvfE2Ubso6Ryn0/WMBFTqIIW28z9cFRRpUxqjsY+W35YF6BGtUquw94+uGSpvyQAxi4P6YCh3UKKggewP5/tgqIZNifX98RBQi3zH64iK+zCAG3TBUQ2XEtRDdBe2GUQ2piTixrQULX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0" y="6237312"/>
            <a:ext cx="889248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</a:rPr>
              <a:t>« Selecting scenes for 2D and 3D subjective video quality tests », M. H. Pinson, M. </a:t>
            </a:r>
            <a:r>
              <a:rPr lang="en-US" sz="1800" dirty="0" err="1" smtClean="0">
                <a:solidFill>
                  <a:schemeClr val="bg1"/>
                </a:solidFill>
                <a:latin typeface="Calibri" pitchFamily="34" charset="0"/>
              </a:rPr>
              <a:t>Barkowsky</a:t>
            </a:r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</a:rPr>
              <a:t>, et P. Le </a:t>
            </a:r>
            <a:r>
              <a:rPr lang="en-US" sz="1800" dirty="0" err="1" smtClean="0">
                <a:solidFill>
                  <a:schemeClr val="bg1"/>
                </a:solidFill>
                <a:latin typeface="Calibri" pitchFamily="34" charset="0"/>
              </a:rPr>
              <a:t>Callet</a:t>
            </a:r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</a:rPr>
              <a:t>, J Image Video Proc., vol. 2013, no 1, p. 1‑12, Dec. 2013.</a:t>
            </a:r>
            <a:endParaRPr kumimoji="0" lang="fr-FR" sz="18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9" grpId="0"/>
      <p:bldP spid="30" grpId="0"/>
      <p:bldP spid="31" grpId="0"/>
      <p:bldP spid="33" grpId="0"/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noFill/>
          <a:ln/>
        </p:spPr>
        <p:txBody>
          <a:bodyPr/>
          <a:lstStyle/>
          <a:p>
            <a:pPr algn="l"/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HDR and subjective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quality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assessment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? </a:t>
            </a:r>
            <a:endParaRPr lang="fr-FR" sz="36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2008" y="980728"/>
            <a:ext cx="413995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To </a:t>
            </a:r>
            <a:r>
              <a:rPr lang="fr-FR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be</a:t>
            </a:r>
            <a:r>
              <a:rPr lang="fr-FR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kern="0" noProof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revisited</a:t>
            </a:r>
            <a:r>
              <a:rPr lang="fr-FR" kern="0" noProof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b="0" i="0" u="none" strike="noStrike" kern="0" cap="none" spc="0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Viewing</a:t>
            </a:r>
            <a:r>
              <a:rPr kumimoji="0" lang="fr-FR" b="0" i="0" u="none" strike="noStrike" kern="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conditions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lang="fr-FR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HDR display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kumimoji="0" lang="fr-FR" b="0" i="0" u="none" strike="noStrike" kern="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Content</a:t>
            </a:r>
            <a:r>
              <a:rPr kumimoji="0" lang="fr-FR" b="0" i="0" u="none" strike="noStrike" kern="0" cap="none" spc="0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fr-FR" b="0" i="0" u="none" strike="noStrike" kern="0" cap="none" spc="0" normalizeH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Selection</a:t>
            </a:r>
            <a:endParaRPr kumimoji="0" lang="fr-FR" b="0" i="0" u="none" strike="noStrike" kern="0" cap="none" spc="0" normalizeH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lang="fr-FR" kern="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+mn-cs"/>
              </a:rPr>
              <a:t>Methodology</a:t>
            </a:r>
            <a:r>
              <a:rPr lang="fr-FR" kern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+mn-cs"/>
              </a:rPr>
              <a:t> and use cases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kumimoji="0" lang="fr-FR" b="0" i="0" u="none" strike="noStrike" kern="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New </a:t>
            </a:r>
            <a:r>
              <a:rPr kumimoji="0" lang="fr-FR" b="0" i="0" u="none" strike="noStrike" kern="0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QoE</a:t>
            </a:r>
            <a:r>
              <a:rPr kumimoji="0" lang="fr-FR" b="0" i="0" u="none" strike="noStrike" kern="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Model?</a:t>
            </a:r>
            <a:endParaRPr kumimoji="0" lang="fr-FR" b="0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 bwMode="auto">
          <a:xfrm>
            <a:off x="0" y="6093296"/>
            <a:ext cx="9144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1400" kern="0" dirty="0" smtClean="0">
                <a:solidFill>
                  <a:schemeClr val="bg1"/>
                </a:solidFill>
              </a:rPr>
              <a:t>M. </a:t>
            </a:r>
            <a:r>
              <a:rPr lang="en-US" sz="1400" kern="0" dirty="0" err="1" smtClean="0">
                <a:solidFill>
                  <a:schemeClr val="bg1"/>
                </a:solidFill>
              </a:rPr>
              <a:t>Narwaria</a:t>
            </a:r>
            <a:r>
              <a:rPr lang="en-US" sz="1400" kern="0" dirty="0" smtClean="0">
                <a:solidFill>
                  <a:schemeClr val="bg1"/>
                </a:solidFill>
              </a:rPr>
              <a:t>, C. Mantel, M. </a:t>
            </a:r>
            <a:r>
              <a:rPr lang="en-US" sz="1400" kern="0" dirty="0" err="1" smtClean="0">
                <a:solidFill>
                  <a:schemeClr val="bg1"/>
                </a:solidFill>
              </a:rPr>
              <a:t>Perreira</a:t>
            </a:r>
            <a:r>
              <a:rPr lang="en-US" sz="1400" kern="0" dirty="0" smtClean="0">
                <a:solidFill>
                  <a:schemeClr val="bg1"/>
                </a:solidFill>
              </a:rPr>
              <a:t> </a:t>
            </a:r>
            <a:r>
              <a:rPr lang="en-US" sz="1400" kern="0" dirty="0" err="1" smtClean="0">
                <a:solidFill>
                  <a:schemeClr val="bg1"/>
                </a:solidFill>
              </a:rPr>
              <a:t>Da</a:t>
            </a:r>
            <a:r>
              <a:rPr lang="en-US" sz="1400" kern="0" dirty="0" smtClean="0">
                <a:solidFill>
                  <a:schemeClr val="bg1"/>
                </a:solidFill>
              </a:rPr>
              <a:t> Silva, P. Le </a:t>
            </a:r>
            <a:r>
              <a:rPr lang="en-US" sz="1400" kern="0" dirty="0" err="1" smtClean="0">
                <a:solidFill>
                  <a:schemeClr val="bg1"/>
                </a:solidFill>
              </a:rPr>
              <a:t>Callet</a:t>
            </a:r>
            <a:r>
              <a:rPr lang="en-US" sz="1400" kern="0" dirty="0" smtClean="0">
                <a:solidFill>
                  <a:schemeClr val="bg1"/>
                </a:solidFill>
              </a:rPr>
              <a:t>, and S. </a:t>
            </a:r>
            <a:r>
              <a:rPr lang="en-US" sz="1400" kern="0" dirty="0" err="1" smtClean="0">
                <a:solidFill>
                  <a:schemeClr val="bg1"/>
                </a:solidFill>
              </a:rPr>
              <a:t>Forchhammer</a:t>
            </a:r>
            <a:r>
              <a:rPr lang="en-US" sz="1400" kern="0" dirty="0" smtClean="0">
                <a:solidFill>
                  <a:schemeClr val="bg1"/>
                </a:solidFill>
              </a:rPr>
              <a:t>, “An objective method for high dynamic range source content selection," in Sixth International Workshop on Quality of Multimedia Experience (</a:t>
            </a:r>
            <a:r>
              <a:rPr lang="en-US" sz="1400" kern="0" dirty="0" err="1" smtClean="0">
                <a:solidFill>
                  <a:schemeClr val="bg1"/>
                </a:solidFill>
              </a:rPr>
              <a:t>QoMEX</a:t>
            </a:r>
            <a:r>
              <a:rPr lang="en-US" sz="1400" kern="0" dirty="0" smtClean="0">
                <a:solidFill>
                  <a:schemeClr val="bg1"/>
                </a:solidFill>
              </a:rPr>
              <a:t>), pp. 13-18, Sept 2014.</a:t>
            </a:r>
            <a:endParaRPr lang="en-US" sz="1400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Arrow 16"/>
          <p:cNvSpPr/>
          <p:nvPr/>
        </p:nvSpPr>
        <p:spPr>
          <a:xfrm>
            <a:off x="6516216" y="1628800"/>
            <a:ext cx="792088" cy="504056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964488" cy="1143000"/>
          </a:xfrm>
          <a:noFill/>
          <a:ln/>
        </p:spPr>
        <p:txBody>
          <a:bodyPr/>
          <a:lstStyle/>
          <a:p>
            <a:pPr algn="l"/>
            <a:r>
              <a:rPr lang="fr-FR" sz="4000" dirty="0" err="1" smtClean="0">
                <a:solidFill>
                  <a:srgbClr val="00B0F0"/>
                </a:solidFill>
                <a:latin typeface="Calibri" pitchFamily="34" charset="0"/>
              </a:rPr>
              <a:t>QoE</a:t>
            </a:r>
            <a:r>
              <a:rPr lang="fr-FR" sz="4000" dirty="0" smtClean="0">
                <a:solidFill>
                  <a:srgbClr val="00B0F0"/>
                </a:solidFill>
                <a:latin typeface="Calibri" pitchFamily="34" charset="0"/>
              </a:rPr>
              <a:t>: an </a:t>
            </a:r>
            <a:r>
              <a:rPr lang="fr-FR" sz="4000" dirty="0" err="1" smtClean="0">
                <a:solidFill>
                  <a:srgbClr val="00B0F0"/>
                </a:solidFill>
                <a:latin typeface="Calibri" pitchFamily="34" charset="0"/>
              </a:rPr>
              <a:t>artistic</a:t>
            </a:r>
            <a:r>
              <a:rPr lang="fr-FR" sz="4000" dirty="0" smtClean="0">
                <a:solidFill>
                  <a:srgbClr val="00B0F0"/>
                </a:solidFill>
                <a:latin typeface="Calibri" pitchFamily="34" charset="0"/>
              </a:rPr>
              <a:t> intention?</a:t>
            </a:r>
            <a:endParaRPr lang="fr-FR" sz="4000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2661-4EA8-4395-A96B-8EFF083BC7F3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268760"/>
            <a:ext cx="194421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Artist/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Content </a:t>
            </a: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Creator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9418">
            <a:off x="4710763" y="3695441"/>
            <a:ext cx="2114940" cy="276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92792">
            <a:off x="6857510" y="3858273"/>
            <a:ext cx="2110277" cy="255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15192">
            <a:off x="286915" y="3976509"/>
            <a:ext cx="2013272" cy="268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82401">
            <a:off x="2383408" y="3929110"/>
            <a:ext cx="2170921" cy="273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380312" y="1628800"/>
            <a:ext cx="18002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Spectator</a:t>
            </a:r>
          </a:p>
          <a:p>
            <a:pPr algn="just"/>
            <a:endParaRPr lang="en-US" b="1" dirty="0" smtClean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1907704" y="1124744"/>
            <a:ext cx="4752528" cy="1656184"/>
          </a:xfrm>
          <a:prstGeom prst="cloud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rgbClr val="0066FF"/>
                </a:solidFill>
                <a:latin typeface="Calibri" pitchFamily="34" charset="0"/>
              </a:rPr>
              <a:t>Transparent </a:t>
            </a:r>
            <a:r>
              <a:rPr lang="fr-FR" sz="3200" b="1" dirty="0" err="1" smtClean="0">
                <a:solidFill>
                  <a:srgbClr val="0066FF"/>
                </a:solidFill>
                <a:latin typeface="Calibri" pitchFamily="34" charset="0"/>
              </a:rPr>
              <a:t>delivery</a:t>
            </a:r>
            <a:r>
              <a:rPr lang="fr-FR" sz="3200" b="1" dirty="0" smtClean="0">
                <a:solidFill>
                  <a:srgbClr val="0066FF"/>
                </a:solidFill>
                <a:latin typeface="Calibri" pitchFamily="34" charset="0"/>
              </a:rPr>
              <a:t> </a:t>
            </a:r>
            <a:r>
              <a:rPr lang="fr-FR" sz="3200" b="1" dirty="0" err="1" smtClean="0">
                <a:solidFill>
                  <a:srgbClr val="0066FF"/>
                </a:solidFill>
                <a:latin typeface="Calibri" pitchFamily="34" charset="0"/>
              </a:rPr>
              <a:t>chain</a:t>
            </a:r>
            <a:r>
              <a:rPr lang="fr-FR" sz="3200" b="1" dirty="0" smtClean="0">
                <a:solidFill>
                  <a:srgbClr val="0066FF"/>
                </a:solidFill>
                <a:latin typeface="Calibri" pitchFamily="34" charset="0"/>
              </a:rPr>
              <a:t>?</a:t>
            </a:r>
            <a:endParaRPr lang="fr-FR" sz="3200" b="1" dirty="0">
              <a:solidFill>
                <a:srgbClr val="0066FF"/>
              </a:solidFill>
              <a:latin typeface="Calibri" pitchFamily="34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1331640" y="1628800"/>
            <a:ext cx="576064" cy="504056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extBox 17"/>
          <p:cNvSpPr txBox="1"/>
          <p:nvPr/>
        </p:nvSpPr>
        <p:spPr>
          <a:xfrm>
            <a:off x="0" y="2492896"/>
            <a:ext cx="24322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C000"/>
                </a:solidFill>
                <a:latin typeface="Calibri" pitchFamily="34" charset="0"/>
              </a:rPr>
              <a:t>An </a:t>
            </a:r>
            <a:r>
              <a:rPr lang="fr-FR" sz="2800" dirty="0" err="1" smtClean="0">
                <a:solidFill>
                  <a:srgbClr val="FFC000"/>
                </a:solidFill>
                <a:latin typeface="Calibri" pitchFamily="34" charset="0"/>
              </a:rPr>
              <a:t>emotion</a:t>
            </a:r>
            <a:endParaRPr lang="fr-FR" sz="2800" dirty="0" smtClean="0">
              <a:solidFill>
                <a:srgbClr val="FFC000"/>
              </a:solidFill>
              <a:latin typeface="Calibri" pitchFamily="34" charset="0"/>
            </a:endParaRPr>
          </a:p>
          <a:p>
            <a:r>
              <a:rPr lang="fr-FR" sz="2800" dirty="0" smtClean="0">
                <a:solidFill>
                  <a:srgbClr val="FFC000"/>
                </a:solidFill>
                <a:latin typeface="Calibri" pitchFamily="34" charset="0"/>
              </a:rPr>
              <a:t> to </a:t>
            </a:r>
            <a:r>
              <a:rPr lang="fr-FR" sz="2800" dirty="0" err="1" smtClean="0">
                <a:solidFill>
                  <a:srgbClr val="FFC000"/>
                </a:solidFill>
                <a:latin typeface="Calibri" pitchFamily="34" charset="0"/>
              </a:rPr>
              <a:t>be</a:t>
            </a:r>
            <a:r>
              <a:rPr lang="fr-FR" sz="2800" dirty="0" smtClean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fr-FR" sz="2800" dirty="0" err="1" smtClean="0">
                <a:solidFill>
                  <a:srgbClr val="FFC000"/>
                </a:solidFill>
                <a:latin typeface="Calibri" pitchFamily="34" charset="0"/>
              </a:rPr>
              <a:t>triggered</a:t>
            </a:r>
            <a:endParaRPr lang="fr-FR" sz="2800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55776" y="2708920"/>
            <a:ext cx="4196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C000"/>
                </a:solidFill>
                <a:latin typeface="Calibri" pitchFamily="34" charset="0"/>
              </a:rPr>
              <a:t>An </a:t>
            </a:r>
            <a:r>
              <a:rPr lang="fr-FR" sz="2800" dirty="0" err="1" smtClean="0">
                <a:solidFill>
                  <a:srgbClr val="FFC000"/>
                </a:solidFill>
                <a:latin typeface="Calibri" pitchFamily="34" charset="0"/>
              </a:rPr>
              <a:t>emotion</a:t>
            </a:r>
            <a:r>
              <a:rPr lang="fr-FR" sz="2800" dirty="0" smtClean="0">
                <a:solidFill>
                  <a:srgbClr val="FFC000"/>
                </a:solidFill>
                <a:latin typeface="Calibri" pitchFamily="34" charset="0"/>
              </a:rPr>
              <a:t> to </a:t>
            </a:r>
            <a:r>
              <a:rPr lang="fr-FR" sz="2800" dirty="0" err="1" smtClean="0">
                <a:solidFill>
                  <a:srgbClr val="FFC000"/>
                </a:solidFill>
                <a:latin typeface="Calibri" pitchFamily="34" charset="0"/>
              </a:rPr>
              <a:t>be</a:t>
            </a:r>
            <a:r>
              <a:rPr lang="fr-FR" sz="2800" dirty="0" smtClean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fr-FR" sz="2800" dirty="0" err="1" smtClean="0">
                <a:solidFill>
                  <a:srgbClr val="FFC000"/>
                </a:solidFill>
                <a:latin typeface="Calibri" pitchFamily="34" charset="0"/>
              </a:rPr>
              <a:t>conveyed</a:t>
            </a:r>
            <a:endParaRPr lang="fr-FR" sz="2800" dirty="0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-36512" y="-27384"/>
            <a:ext cx="3744416" cy="1143000"/>
          </a:xfrm>
          <a:noFill/>
          <a:ln/>
        </p:spPr>
        <p:txBody>
          <a:bodyPr/>
          <a:lstStyle/>
          <a:p>
            <a:pPr algn="l"/>
            <a:r>
              <a:rPr lang="fr-FR" sz="4000" dirty="0" err="1" smtClean="0">
                <a:solidFill>
                  <a:srgbClr val="00B0F0"/>
                </a:solidFill>
                <a:latin typeface="Calibri" pitchFamily="34" charset="0"/>
              </a:rPr>
              <a:t>QoE</a:t>
            </a:r>
            <a:r>
              <a:rPr lang="fr-FR" sz="4000" dirty="0" smtClean="0">
                <a:solidFill>
                  <a:srgbClr val="00B0F0"/>
                </a:solidFill>
                <a:latin typeface="Calibri" pitchFamily="34" charset="0"/>
              </a:rPr>
              <a:t> &amp;</a:t>
            </a:r>
            <a:br>
              <a:rPr lang="fr-FR" sz="4000" dirty="0" smtClean="0">
                <a:solidFill>
                  <a:srgbClr val="00B0F0"/>
                </a:solidFill>
                <a:latin typeface="Calibri" pitchFamily="34" charset="0"/>
              </a:rPr>
            </a:br>
            <a:r>
              <a:rPr lang="fr-FR" sz="4000" dirty="0" err="1" smtClean="0">
                <a:solidFill>
                  <a:srgbClr val="00B0F0"/>
                </a:solidFill>
                <a:latin typeface="Calibri" pitchFamily="34" charset="0"/>
              </a:rPr>
              <a:t>Artistic</a:t>
            </a:r>
            <a:r>
              <a:rPr lang="fr-FR" sz="4000" dirty="0" smtClean="0">
                <a:solidFill>
                  <a:srgbClr val="00B0F0"/>
                </a:solidFill>
                <a:latin typeface="Calibri" pitchFamily="34" charset="0"/>
              </a:rPr>
              <a:t> intention</a:t>
            </a:r>
            <a:endParaRPr lang="fr-FR" sz="4000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1520" y="1412776"/>
            <a:ext cx="849694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Visual contents can be seen in various conditions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5364088" y="0"/>
            <a:ext cx="37799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Non transparent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technology</a:t>
            </a:r>
            <a:endParaRPr kumimoji="0" lang="fr-FR" sz="40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1506" name="AutoShape 2" descr="data:image/jpeg;base64,/9j/4AAQSkZJRgABAQAAAQABAAD/2wCEAAkGBhIPEBUUEBAPDxAUFBAPDw8UFhAQEBAUFhYVFBUUFRYXHCYeGBkjGRQVHzAgIycqLC4sFR4xNTAqNyYrLCkBCQoKDgwOGg8PGjQkHCIsKS0vLS4uKSwsMDEpLCwvNCwvKSksKSwqNS8vLSksKSwpLCksKSwtLC01KTUpLCwsLP/AABEIAOEA4AMBIgACEQEDEQH/xAAcAAACAgMBAQAAAAAAAAAAAAAAAgMFAQQGBwj/xABHEAACAQMBAwkFBQYEBAYDAAABAgMABBESBSExEyIyQVFSYXHRBmKhosEUI4GRsQcVQlNykjNDgvBjc+HxVIOjsrPCFiST/8QAGwEBAAIDAQEAAAAAAAAAAAAAAAQFAQMGAgf/xAA2EQACAQMBBAkCBQMFAAAAAAAAAQIDBBEhBRIxQVFhcYGRobHB8BMiBjJC0eEUYvEVIzNSsv/aAAwDAQACEQMRAD8A8n2fbXM66knbTrMbkySDk/u3l1t7umOQ7snmHdVf+8Zf5sv97+tb2ydqCC3uRr58yJCkeknGWy8urgMR8pHjiROfGqoruz4kflj1oCf94y/zZf739aP3jL/Nl/vf1qBELEAAkkgADeSTwAFdRY/s3vJV1MI4c8FkYhvyUHH41pq16dFZqSSNFa5pUFmrJLtOe/eMv82X+9/Wj94y/wA2X+9/WrjaPsHeQDPJcqo4mI6/h0vhXPlccdx4EV6p1YVVmDT7DNKvTrLNOSa6mbH7xl/my/3v60fvGX+bL/e/rWtWSu7PmP09a2G42P3jL/Nl/vf1r0u8so4L6yshamWGZtmGTaLyXhkuBM8LSNGVkEaxnU0eAp69+d9eV1Zw+094kSxJeXSQqyukSyyrGjKwdSqg4BDAMMcCAeNAej+0+zbe22drjEazPJtNAXO05JSIbp4o+TaN+STSgA+844HHfXMbOaKXZFxKwnW4guLRDc8vM2pJjLkLFkKMCMcckkneOFUR9qL3kTH9tu+RflQ8PLTcm+s6n1LqwdRZicjfk541XpeSKjRiRxG5VpIwzBHK50ll4EjUcZ4ZNAere0Oy7KGKC4gMbxPdyW8X3+0njuLbkMmecA8oHjfBYRYG/GKil2TbJtSW3MM5hksjdWp+03KohFq8xkVSeUILruV2BAzkHIA88f2ovDKsxvLozoCscxll5RFIwVVs5AwTuHbUMm17gyGc3E5nfWjzF3MrAroYF85IKnTjs3UB1PsdFqs726kSW9kthbCK2Mk4jAlZg00gjYOyqEAwCBzt9XcWxIr6xt2DyWN3IdsSokayPG/2dUkEcjPLrVVAIHSPPPZv832dtWa1fXbzS28mCuuJ3jfB4jKkHG7hU7+0V0zajdXJYGYhjLISDMMSnOf4xubt66A7VvY6NAWfaN6yxWcF/dLHHqkVZxDyUcQMoDnMjFmOAAF45OLKH9lxEzQy7TuFc3M1pCVjLKdFpHeB5MygpzHKlRk6hx6684g29dROssd1cJMFEKyrJIsixqFAQMDnSAAMcNwrEftDdKcrdXKtyjzahLIDyjroeTOemy7i3EjdQHoNh+zvlpowL+8FtNBZTxTsIkKNdPJHHHKrTjLaomwE1Z8MZM0PsnFHHa/fXEk8kO12n5QO9uzWonQlNMqkMGjGnt6RxjTXnlr7U3kWOSvLuPCJCNE0qYjQkogw25QWYgcBqPaawPaK7CBRd3IXVK+jlZAoaQFZGxniwdgT16j2mgO1g9mBBKYnuZ5rgWE95KHR/sq5tTMnIuJgzuCRzsYyOBxitu59hY7i5FvY3d8Jja2N0iSjdKspiErBhId6rLrIA/hYb8Zrz7/8lu+TWP7XdcmitHHHysuhEZSjKq5wFKkjHYcVubK9tLm3yQ5lkWB7W2kkaV2s0YaW5AasKdJK8N2d1AdHsKKOOPakgztEWnILaGVrlUkDXIhL6YpFO9Tkb926rvanseG1rbiaJ5DsVmttUstzaPdLKZYUaSVQMBQxEnHdkrjNeZbM21c2mWtrme2L81zFI8RYDeMlSM8axHt25VmZbm4VmdJnYSSBnkQkpIxzkuCThjvGaA9Auf2fBC8n7xupLVba2uQYlWe4Zp53t1RVWXQyhkLFg3DGKW8/Z+YnMYvr2WU3zbOhijQFpNAhd5CWlVVwkjnBPEDeBkjltle3dzDOZ5XlvJOTMQM094CqltZAaKVWKk5ypJU5O6tTaXtTdTzGdp5Edp5LpQjOiRStpy8YB5pwFGRvwo30B29x7BRxszNtO6NsLezuleNUlci4uGtdG6bQcMAdQJGDwON9N7Z+zZsIw8V9cXGm5ubGbWphxLCEYlMSNlSH68Hd47ubuvaW7lJMt3dSFgquXllbUqvyiqcneA/OA6jvrXutqzTAiWaWUF3mId3cGR8B5Dk9I4GTxOBQG3bbLV7V5MOXDEAjojBhAUjHEiRzx/y/OpfaTZKW7qqEgFS3OyTnUUz0RuIUHs35GRiqbNbFrbGZo416TuI1820qP1rDeFlmG0llnoP7N/ZtVT7TIAztkQbuio3FhnrJyPIeNd3UVpaLFGqJuVFVF8lGB+lS1wN5WlXqub7uw+W3t1K6rSqPu6lyCqbbnspb3g+8TTJ1SphZB5n+L8c1c0VHp1J05b0HhmilWnRlv03h9R497Q+w09nlv8WHjyqhuaPfUZ0+fDxqgKDSOcOLd7w8K9/Irivar9nqzAyWgWOTeTF0Y3/p6lPw8q6Wy2wpYhX0fTy7+g6/Z+31PFO50f8A25d/R28DzPQO8Pm9KNA7w+b0rNxbtGxV1ZHU4ZWBBB8RUddEnk6pPOqJmQaRzhxbveHhSaB3h83pQ3RHm30pKGR9A7w+b0pyg0jnDi3e7F8Khpz0R5t+i0AaB3h83pRoHeHzelJRQEpQaRzhxbveHhS6B3h83pQeiPNvpSUA+gd4fN6UxQaRzhxbveHhUVOeiPNvpQBoHeHzelGgd4fN6UlFATFRpHOHFu92L4Umgd4fN6UHojzb9FpKAfQO8Pm9KYoNI5w4t3vDwqKnPRHm30oDDKO0H8/rS0UUAV0nsFa8pfQ7shTLIf8ASm75sVoW2yle1eXDlwxAI6AwYQFIxxIlc8f8vzrsvYGzjW7bk1K6bcawW18+QxucHAxgYXHaD21HupbtGT6iBtKp9O0qS/tfnoegYrBFPWDXFSgfLciUVkisEVGlE9BRRRWsFH7TeykV8nOwkwH3cwG8e63eX9OqvI9r7IltJTHMulhvB4qw6mU9Yr3iq7bmworyIxyjxRx0kPap+nXVvs/acrd7k9YenZ+xfbL2xO1ap1NYea7P2PDm6I82+lJVzt/2cksmCSkYJYpINWlxu4btx7R/3qp0DvL83pXYQnGcVKLymd9TqRqRU4PKYlOeiPNv0WjQO8vzelOUGkc5eLd7sXwr2eyGul9m4ITZ3huA+gfZdLxrG0gPKHo6yAOrO/sqG22HHbqs18xVWAeC0XK3FwD0WYkfcxHvkEt/CCOcNLau1nuSupo0jQFYYIw6Qwqd5CLg8etiSzHexJ30B3MnsdDeT2/JJK0Zl2RDcaNCmO2lsbVjK4UEIxOsluGc8TxqhsWyjgLvDPI6WtlePiYIshndY2THJnSBrDA5JyDxB3ceVGkc5eJ73h4Umgd5fm9KA7+f9n8MaT6uUIjmkWGYFzrRL9LIrIdHJqxUu2kEtuDblODWbZtoLJop7aJvub67t2jlZZlmFqbd1ZuaBzhIQRjG7zrk9I7y/N6UxQaRzl4nveHhQHoF/saCCOa3i54MU+0EdRE8jQy3FvFaR5ZSQeRzJgEHM438aaT2NgDNHiSKF57IxRsQtw6tHtErG/LRhoZnaBEx0cuGw4K153oHeX5vSjSO8vzelAdtdez1rDAZ5ra4R1iilexaXk2jd7h4cMSmoK0aK4BGd+d4Izy3tDs5ba8uIULMkM88CM2NTLHIyAnG7OBWqyjSOcvFu94eFJoHeX5vSgEpz0R5t9KNA7y/N6UxQaRzl4t3vDwoCKimZcdYPln6iloDINeh/skTfOfCMZ89XpXndekfsi4XH/k//eot5/wy7vUp9tvFjU7v/SPQjWMU1Yrl5QPmgtYxTEVio0oHoQiimIrBFRpQMmKKKK0tYMmntTZUd1EY5l1Kf7lPUynqIryH2n9lpLF+dz4mJ5OUcD4N2N4flXtVQX2zo7iMxyqHRuIPwIPUfGrGx2hK1lh6xfFe6LjZe052c8PWD4r3XzU8Hs7OSeRY4kaSRjpRFBZmPYAKvi8OzwNPJXd7lufzZbS1bd0RvWeUd7fGOrXuK2Xtbs+TZiclbIY7eVdMt1nVPcHi0TsAOTj/AOGu5sZYtjC8YeiPNv0Wu1pVYVYqcHlM+h0qsKsFODymNc3LyuzyO0kjEs7sSzsx4kk7yaioorYbBz0R5t9KSnPRHm30pKAKc9EebfSkpz0R5t9KASiiigHPRHm36LSU56I82/RaSgCnPRHm30pKc9EebfSgEooooC1ttlK9q8uJC4YgEdAYMI0kY4kSseP+Xw416N7C7NW2mnjTJBWJgSSS2HlTVgquAdORxG/OTmvJQ1d9+yWQ8vKO2PP9rIB/7q0XCzSaKnbSzY1F1L1R6bisYp8ViqCUD5gLS4pyKxUaUD0JWMU+KxUWUDIhFYpzWAufpUaUD0jbXZhZFKsDIwLiLB1FQSuV7xyp3ccYxnq1VFbO0jiUgHdHpiB/oAUkeZBP41MrrN0yEl6pDuWT/mdje9+fbWKlOOd1aNef7envP+nBycY6NadTx6envX3mz4542jlUPGwwyn/e49ea8g9sPYt7BgQS9uzHk5cHdnHMfAwG3Hzx5ge2NCUJDAqRxBpbqwSeNo5VDxuNLqeBH0PXnqxXuy2hOynh/l5r5zLvZt1O2lj9PNfOZ84aB3h83pRoHeHzeldL7bexEmzpMrqktnP3cuN6nuPjcG8ev8wOXru6NaFaCqU3lM7OE4zipR4EpQaRzhxbveHhS6B3h83pQeiPNvpSVtPY+gd4fN6UxQaRzhxbveHhUVbEFq8uFjVnYCVyAMnSia3byCqxPgDQEWgd4fN6UaB3l+b0rdsvZ+4nAMULupV3DbgulGVWOo7gAzoPNh21sw+x165cLay6o/8AEUgKVBAYEhsc0hlOeGCKAqyg0jnDi3e7B4Uugd4fN6VuS7GnU6DDIHCPOVxv5IIJDJ/ToBOewUWmwriaMyRwu0S6gZMYTKjUwBPSIGCQMneKA09A7w+b0pig0jnDi3e8PCoqc9EebfSgMMviD+f1FLWVQngCcDJxvwO2sUAV2/7KXxdkdsMo+aE/Sudt9lq9q8uHLhmAI6AwYRpIxxIlY8f8vhxx1PstaLbbUgVNQR0mAD6xIea4ywKjTkx5x2YrxUWYtFftOO9Z1V/a/JZPUawRTYoNVEoHykSsYpiKxiosoGRaximxRio8qZnImK2tmL96GPBNUp/0AsB+JAH41r4rahGmGRutikQ8s62/9qf3VqVPDz0exIofnT6NfDU1BvPj11Ki0qLU6LVfVgbqKybUEwICyZKjcrDe8fl2r7v5Y65HtimOBB3qw3qw8PTiKgRK3bWQruI1Iekp4HxHYfGoVRp6T8f36V5ryOht472kvE17nZ8c8bRyoJI3Gl0PAj/fX1Yrwz289gpNmSal1SWrnEUvWp48nJ2N2HgceYH0N9m3alOpfmXwYfXgfhRdbLjuImimRZInGl0bgR9D15G8EA17stpVNnVddYPivdfNeB0lnCUdD5PPRHm30pK7X9on7O32XICrGS0dm5KUg6kJx93JgY1YG49ePAgcboHeHzelfRLe4p3FNVKbzFlk008MSuk9lAbc/apVUW4S+gBfessslrKixhQdTjU6BtO5Q4yRkVDYbGjhRbi9OIm51vbKWWa7wcZzjMcOQQZMb8ELk5K6e19qPdMGkZAFykUSBlihQYIjjXHNUZJ7SSSSSSTvMHUQ+0NtPZmFnt7R2t7mHSI7gQqzXVnMudKuclIZN4zwAOK1H27AqmISmQRbNlskm0uBNK9w0+FBGoIOUKgsB0M4GcDk9A7y/N6UaB3l+b0oDqD7QRfuwLqP2zS2zwMNj7IZRdF9XDVrPJ47pPVU2zryynW0+1SRBLeJ7ae2kW81MDNLNysDQAjURLjDkDIO4gjHJlBpHOHFu92DwpdA7y/N6UB39ptvZ8cEILxTPGFZdcLSMhaynWRHBiCaftBhAGXzgMSd5pIPa21bkzOIpFWOwldRBGGe5iuYjOchBljb6wcnS3ia4PQO8vzelMUGkc4cW73h4UB3Vntm1tYzFDdwl3j2ijXCwzCP7xoHhVtUWsjEbjonBbs31wFMy+IP5/UUtAZDEdZ7f9/mauvZS4KXts2f89Ez4NpT9DVJWxbzmMow4q+seY0n6VhmqtD6lOUOlNeJ9FYrGKypyMjgd48qzioUqZ8cExWMU+KMVpdIZExWMU+KMVqdEzkjxW1dDSkaeBlbzc7vkVD+NRRQlmCjixCjzJwKnvXDSsR0QdKf0rzV+AFanRwmSaekJPpwvf2XiQItbCJSxpWzHHVbVpFhbxyZjjraijoijrchhqor0zprSlka2Ug5H/fwPaK3NAxlRv7v1Hb5VhI8DJrQvLrsPlVW4t/bJZj84fNTsbK20NHbMUdxG0cyLJG4Kuh4EfQ9eerGa8W9pPYuPYzmaVTdKx//AFIGB0IcZBuyMcP4UHTxk6QNLe1fb1YnorN/A7YCE9pHAP2Md3bv31ze2IRIHjnTUGyJEcbz178789efxq+2ZXlYaxe9F8V85+XW+V27H663eDXzwPAr+/kuJGkmcySMcsx8BgAAbgAAAANwAAGAKiPRHm30q89qfZZrN8rl4GPMfrX3W8fHr+FUZ6I82+ldzSqxqxU4PKZQVaU6M3Caw0JRRRWw1Dnojzb9FpKc9EebfotJQBTnojzb6UlOeiPNvpQCUUUUBa22yle1aXEhcMwBGNG4wjSRjiRKx4/5fDjg21stYCih1bKBy2pXUsdzFSmRpyDjrxiqsORwJHX/AL/M/nTMeaPNvpQH0B7MXPK2Vu+c5hjBPaQoVviDVliuU/ZZd8ps5V/lySx/meUH/wAldfit6o5WT4/f0/pXNSHRJ+pHijTUmKxprDtyHkjxRipNNGmvDtjOSXZ4wxfuKzj+rop8zLUMaVtIumE9ruF/BBk/Fk/KljjrRO20Ji4Rj3+P8JGY4624oqxFFW9DDVdVti9s6eQhhrfhgpre2ovJwowKp69s2dts+2zg1b65xuFUF5c1sXt1VHdXFQv6PB29pb4QlzPUP7wVwEmzgDCSgZeLwI/jT3eI6uw6s89V801e40HDgX1O3TRJtiwwCkqq8bg6WHOjlXtU9e/8QeOCK8u9oPZ42xyDmIk6WOcjOMK2Bx3ceuvTINqaAUdeVhY5aInG/hrRv4H8R5EEbq1NrbMVoyynl7ZuYWIwyE8ElX+Buw8DjIO44srSpKg8x/LzRrvdmxu4bk9J/ply7H+3euaPJeTHeX5vSjkx3l+b0qx23sU27ZXLRk81use63j+tVddFCamt6PA4G4t6lvUdOosNExQaRzl4t3uxfCk5Md5fm9KD0R5t+i0lezQPyY7y/N6U5QaRzl4t3vDwqGnPRHm30oDDLjrB8s/UUtFFAFOeiPNv0WrCDZitatLz9YLYxjRhWhUgjGcnls8d2jgc7s7Y2csXJ6dahkLlZM61YMUZTzR1p2bjkZIGogd5+xi83XERPAxSqPPUrfolemYrxP8AZheclfgahiSOSPr4jEg6vc+Nev8A2mruygqlLsPmn4it3G+lJfqSft7G7RWgbqsG6qb/AE6KD6TLDdRuqtN3UlpJykipnGplUnsBO8/gN9HbpLLPcbeUmkuZcXIA0L3UBPm/P/QgfhTRAdtU0+0tcjNw1MzAdgJ3D8qkiva1u101LSnbudRtcOXYtF5HRwKO2rG3Ve2uWiv/ABreh2l41CqWeeR1uz7PgdPLIFXdxrnto3lNLtDK1RXt1VVWsscj6Fs+0wkQ3dzVTcT01zcVWTz1XTtcHWW9DBiaatKWWiWatOSWo0rct6dIaSSsWm0XhfUhG8FWUgMjqeKOp3Mp7DU8GyWZRJKy28J4SPnL/wDLQc6TzG7tIpjtZYd1ohjPXcvg3B8Uxui/0873jWp0t3U2txlmEVvene/ZZfUL7RbJQIrFOSMueUs3Op4+BDD+IIc7teGGP4ukfOdr7IMDZGTGei3Z4Hxrs3Yk5JJJ3kneSe2o5YgwIYAqRgg9deqVZ0pZXDoIG0NkQvaO7J/euEvZ82u3XmcCeiPNv0Wkq12vscw4weYScE53ZxuOB4VW8mO8vzelXMJqa3onzG4t6lvUdKqsNCU56I82+lHJjvL83pTFBpHOXi3e8PCvRoIqKZlx1g+WfqKWgHWZgMBmAyDgEgZGQD54J/M00shYAsSx3jJJJwAoA8gN1RU56I82/RaA2tjXvIXEUnDRIjHyBGfhmvbTcV4LXrexdpcrbRPnJKKG/qHNb4g1fbGe85Q7/nkcv+ILff3Knavde5em5pDc1Xmeka4rpFROZVAsDc1t7OudIlk7kbBf6pMRD8cMx/01QNcVuyz6LVR1zStIf6IhoU/i0kv9tYnR0S6X/nyySqFD7t7o+LzJkuanS6qkW4qRbmvcqJbWlqX0d5WzHe+Nc8l1UyXdR5W52VhbcDpFvt1V13c1ppd1r3NxUKta6HeWVv8AaYuLiq+aeporeSZtMaliBk8AqjrZmO5R4kgVIywQdLF1L3QWW2Q+LDDSfhpHiwqjrUUmXUd2GnF9C+ad5q22z5JgWGEjXc8znREngWPE+6Mk9QNObqGD/BUTyfz5VHJqf+HEePm+f6RWvfbQkmI5RshdyIAFRB2Ig3KPIVqEVV1KeCSqcpfn4dC4d75+S6hrq6eVi8js7nizEsT+JqEimNYqBOBKiklhCYrGKc1UX3tFFHuX7xuxej+LemajfScnhI0XF3Rto71aSS+cFxfcWMsQYFWAIO4g9dcVtWzWKQhHDrx3HJXwPjU1/tqWUbzpUkjSu4Y3ces8aram29CVLVvuPn+29rUL7EacOH6nx7MdHb4BTnojzb6UlOeiPNvpUw5kSiiigLODZitatLz9YLYxjRhWhUg7s5PL5zndo4HO42xYJEVVS6nTqdJMF0Y9R0jAJUK2nipbSSSDVekzAYDMBkEgEgZGQDjtwT+ZqS4uXkALuzneAWJY43bsnq30BHo95fj6V2fsXe/csmQSjZHHcGHqD+dcTVt7M3fJzgdTgofPiPiPjVlsur9K6i3wenj/ACQr+j9WhJdGvgd+09RtPWo01RtNX0NUzllSNpp639vS6JFi/kxxwkdj41yj/wDrJIPwrQ2GiyXMYf8Aww3KS/8AKjBkk+RGrSub5pXZ3OXdmkf+piWPxJrH081MdC9f8Mm0qOnabonpxPVaJqYTVsdMvLWgWa3FSLc1VCarmLZXJgNduYBxEIGq5cf0fwDxfHaA1aakYx4nWWlNRxkkt3Z2CorOxOFVQWYnsAHGrF7SOLfcNrf/AMPEQSP+ZJvVfIZPUdNaJ2wQpSBBbxkYbB1SyD/iSbiw90YXwqHqqDVpyktdF5/x3eJ11rGUo44Lz8eXd4k97tR5F0DTHEDkQoCsee09bt7zEnxqvIqVhUZFUNxTS4FrTiorESMilNE86oMuyqO0kAVz20Pa5RuhXWe+2Qv4DifhVJWSRpub+3tFmrLHVz8C9dgoJJAA4k7gKpr72ljQfd4kO8Z3hRjxxv49VcxebRkmOZHLdg4KPIDdUJ6I82+lQXBM5G9/E9Wf22y3V0vV+HBeZuX205JunINPcGoL+WN/41p6PeX4+lJRXpJLgcrVqzqy36jbfSyUpzRzl4t29i+FLo95fj6UHojzb9FpKyax9HvL8fSmKc0c5eLdvh4VFTnojzb6UBhlx1g+WaWiigCnPRHm36LW/BsxWtml5+sFsYxowrQKQd2cnl88d2jgc7o9oWix6QrEgoj5YaTlkRjuGd2SQN/AUBo00blSCNxBBHmN9Z0e8vx9KNHvL8fSsp41QOziuw6hhwIB/wClK0tU+x58JpyDgkjjw3fU/Gtx5a+rbPrK6t4VVzWvbzKCdDcm4l7syXRBcy9ehLVD707Et/6UUw/1VU8rW5fycnZ26dcrTXj/ANOfs8QPlyMx/wDMrW2dsqWcFlCpEpxJPIeThj8C54t7oyx6gakwUUpTk8LPpp6rzJlKlwF5WrSz2Q7IJJWW3gPRlkzmTt5JBzpD4gaR1kVGt5b23+Aoupf/ABEq/cqf+FA3S/qkz/QprUuLx5nLyu0jni7Esx7N56vCvL3p/l0XS+PcuXf4F3bwwXKbYSHdZoUbrupMG4PimObD/py3vmtVXJOSSSd5J3kk9ZrTjrajrV9OMeHHp5nQWqSNyI1uJwqpn2lHCMyOF7BxY+QG+qXaHtg5GINMYORrbnPuxwGMDj41UXt/Qt9Jy16Fq/naXH+pULVf7j16Fq/nadPe30cK5kdUHVnifIcT+FcvtH206oEx778fwX1/KucnkaRtTya2PEksT+lJo95fj6Vx9ztCdV/asLzKK7/ENxV+2j9i8/Hl3eJNd3jy4aRmc5bj1cOA6q1qlKc0c5eLdvh4Uuj3l+PpVa3k56UnJ70nliU56I82+lGj3l+PpTFOaOcvFu3w8KHkiop9HvL8fSjR7y/H0oAPRHm36LSVKU5o5y8W7exfCl0e8vx9KASnPRHm30o0e8vx9KYpzRzl4t2+HhQEVFMy46wfzpaAkSdlGAzAZDEAkDIBAOO3BP5mh2JUZOd5H4YWo6duiPNv0WgEooooDYtp9BU+LA+W6rYy1SHojzb6Vt2Vxnmnj1eldd+GtoKlUdtUekuHb0d/r2ketTz9x3G2ryzSUFT9vKRwQxL95FaoI41TLnc8hLBmKjSAW6TcKpr7astwQZGyFGI4wFSKId2ONQFQeQqvUVMldxChGmlza5v5hd3EU1qTIKnSq6baKR9eo9g3/meqq642vI+4HQOwcfzqmvts2tt9ud6XQvd8F69RZQqKB0NxtKOIc5t/dG9v+n41UXntJI26P7sdvF/z6vwqqbojzb6UlcdebbuLjSP2x6uPj+2DMruo1iLwhnck5JJJ4k7yayeiPNv0Wkpz0R5t+i1RkQSiiigHPRHm30pKc9EebfSkoApz0R5t9KSnPRHm30oBKKKKAc9EebfotJTnojzb9FpKAKc9EebfSkpz0R5t9KASiiigLa25I2rgmISljjOBJnMOjDcQukT534yRnfpqX2ghQyYiCDQHMgRSoQcowTUANxEfJg535487NVdhc8lKjkagjo5XhnSwOPhVv++4wZMGZsoiKSFBfRC0I1884Dayx440Ab85AFJyfvL8fSjk/eX4+lJU9hc8lKjkagjo5HDOlgcfCgB4COadzAtqU6gRw4jG6ownvL8atJtrLqkKNKVeFbc5AUuFWMKzYY8Smcb8YG81UUBYw32BvwT1HPHz3Vi4aRsjepXPKKA4KgYHO3bt/bWvYXPJSxuRqCOjkcM6WBx8KtRteIGUh58tEsMeVXSxWLktcg5TiVLY441deN9lW2rd1qapTqPC8+18X3mEkil5P3l+PpRyfvL8fSkrY2fc8lLG5GQjo5HAnSwbHwqtMmWtWwRg5TUXGGynAc7du37t9Q8n7y/H0q5G2Iw8jBpjqh5BQQg14h5EM/OODvJ3ZwMjfnIo6Afk/eX4+lSvbkc07mBbUpDBhuHEY3cDWLG45OVHI1BHRyvbpIOPhVsu24laQ6ZZC8JthISqPgRaNTDnZy2MjO4IBk5IoCl5P3l+PpRyfvL8fSkqexuOTlRyNQR0crwzpYHHwoDJtWxjG9dRYYbKjdxGN1Rcn7y/H0q6/fMWZP8AEdWiSLnJGTJoj0KWJYlDq52VJI0gb87qKgH5P3l+PpUrWzYx1rqLDDZUbuIxurFjcclKjkagjo5XhnSwOPhVwu3Ihyo+9bXHHGGKqHbk4jEMnXzclsnGcBAOdk4Ao+T95fj6Ucn7y/H0pKnsLnkpUcjUEdHK8M6WBx8KAY2rYxg5UtqGGyu4cd278ah5P3l+PpVnPtVdUjIZSzQrbq7AK2AsaMzYY72QSLjfgNxNVNAPyfvL8fSpTatjGN66i4w2VHNGW3bt5HHtrFhc8lKjkagjo5HDOlgcfCrmPbsS8r/itriWFSVXLaYTDlufzSdWcjOAMb9RIAprWFDIgkfShZVd1BdkUnewXdqwN+M762/aDY5s52gZtUkYUTbiFWQjJVSd7AZA1YGd+N2CdO0u2hkWSM6XRg6NhWwwOQcEEbjWbq9eXSZG1FUWNSQNWlc6QTxbAOMnJwAOAFAQUUUUAUUUUAUUUUAUUUUAUUUUAUUUUAUUUUAUUUUAUUUUAUUUUAUUUUAUUUUAUUUUAUUUUB//2Q=="/>
          <p:cNvSpPr>
            <a:spLocks noChangeAspect="1" noChangeArrowheads="1"/>
          </p:cNvSpPr>
          <p:nvPr/>
        </p:nvSpPr>
        <p:spPr bwMode="auto">
          <a:xfrm>
            <a:off x="155575" y="-1028700"/>
            <a:ext cx="2133600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508" name="AutoShape 4" descr="data:image/jpeg;base64,/9j/4AAQSkZJRgABAQAAAQABAAD/2wCEAAkGBhIPEBUUEBAPDxAUFBAPDw8UFhAQEBAUFhYVFBUUFRYXHCYeGBkjGRQVHzAgIycqLC4sFR4xNTAqNyYrLCkBCQoKDgwOGg8PGjQkHCIsKS0vLS4uKSwsMDEpLCwvNCwvKSksKSwqNS8vLSksKSwpLCksKSwtLC01KTUpLCwsLP/AABEIAOEA4AMBIgACEQEDEQH/xAAcAAACAgMBAQAAAAAAAAAAAAAAAgMFAQQGBwj/xABHEAACAQMBAwkFBQYEBAYDAAABAgMABBESBSExEyIyQVFSYXHRBmKhosEUI4GRsQcVQlNykjNDgvBjc+HxVIOjsrPCFiST/8QAGwEBAAIDAQEAAAAAAAAAAAAAAAQFAQMGAgf/xAA2EQACAQMBBAkCBQMFAAAAAAAAAQIDBBEhBRIxQVFhcYGRobHB8BMiBjJC0eEUYvEVIzNSsv/aAAwDAQACEQMRAD8A8n2fbXM66knbTrMbkySDk/u3l1t7umOQ7snmHdVf+8Zf5sv97+tb2ydqCC3uRr58yJCkeknGWy8urgMR8pHjiROfGqoruz4kflj1oCf94y/zZf739aP3jL/Nl/vf1qBELEAAkkgADeSTwAFdRY/s3vJV1MI4c8FkYhvyUHH41pq16dFZqSSNFa5pUFmrJLtOe/eMv82X+9/Wj94y/wA2X+9/WrjaPsHeQDPJcqo4mI6/h0vhXPlccdx4EV6p1YVVmDT7DNKvTrLNOSa6mbH7xl/my/3v60fvGX+bL/e/rWtWSu7PmP09a2G42P3jL/Nl/vf1r0u8so4L6yshamWGZtmGTaLyXhkuBM8LSNGVkEaxnU0eAp69+d9eV1Zw+094kSxJeXSQqyukSyyrGjKwdSqg4BDAMMcCAeNAej+0+zbe22drjEazPJtNAXO05JSIbp4o+TaN+STSgA+844HHfXMbOaKXZFxKwnW4guLRDc8vM2pJjLkLFkKMCMcckkneOFUR9qL3kTH9tu+RflQ8PLTcm+s6n1LqwdRZicjfk541XpeSKjRiRxG5VpIwzBHK50ll4EjUcZ4ZNAere0Oy7KGKC4gMbxPdyW8X3+0njuLbkMmecA8oHjfBYRYG/GKil2TbJtSW3MM5hksjdWp+03KohFq8xkVSeUILruV2BAzkHIA88f2ovDKsxvLozoCscxll5RFIwVVs5AwTuHbUMm17gyGc3E5nfWjzF3MrAroYF85IKnTjs3UB1PsdFqs726kSW9kthbCK2Mk4jAlZg00gjYOyqEAwCBzt9XcWxIr6xt2DyWN3IdsSokayPG/2dUkEcjPLrVVAIHSPPPZv832dtWa1fXbzS28mCuuJ3jfB4jKkHG7hU7+0V0zajdXJYGYhjLISDMMSnOf4xubt66A7VvY6NAWfaN6yxWcF/dLHHqkVZxDyUcQMoDnMjFmOAAF45OLKH9lxEzQy7TuFc3M1pCVjLKdFpHeB5MygpzHKlRk6hx6684g29dROssd1cJMFEKyrJIsixqFAQMDnSAAMcNwrEftDdKcrdXKtyjzahLIDyjroeTOemy7i3EjdQHoNh+zvlpowL+8FtNBZTxTsIkKNdPJHHHKrTjLaomwE1Z8MZM0PsnFHHa/fXEk8kO12n5QO9uzWonQlNMqkMGjGnt6RxjTXnlr7U3kWOSvLuPCJCNE0qYjQkogw25QWYgcBqPaawPaK7CBRd3IXVK+jlZAoaQFZGxniwdgT16j2mgO1g9mBBKYnuZ5rgWE95KHR/sq5tTMnIuJgzuCRzsYyOBxitu59hY7i5FvY3d8Jja2N0iSjdKspiErBhId6rLrIA/hYb8Zrz7/8lu+TWP7XdcmitHHHysuhEZSjKq5wFKkjHYcVubK9tLm3yQ5lkWB7W2kkaV2s0YaW5AasKdJK8N2d1AdHsKKOOPakgztEWnILaGVrlUkDXIhL6YpFO9Tkb926rvanseG1rbiaJ5DsVmttUstzaPdLKZYUaSVQMBQxEnHdkrjNeZbM21c2mWtrme2L81zFI8RYDeMlSM8axHt25VmZbm4VmdJnYSSBnkQkpIxzkuCThjvGaA9Auf2fBC8n7xupLVba2uQYlWe4Zp53t1RVWXQyhkLFg3DGKW8/Z+YnMYvr2WU3zbOhijQFpNAhd5CWlVVwkjnBPEDeBkjltle3dzDOZ5XlvJOTMQM094CqltZAaKVWKk5ypJU5O6tTaXtTdTzGdp5Edp5LpQjOiRStpy8YB5pwFGRvwo30B29x7BRxszNtO6NsLezuleNUlci4uGtdG6bQcMAdQJGDwON9N7Z+zZsIw8V9cXGm5ubGbWphxLCEYlMSNlSH68Hd47ubuvaW7lJMt3dSFgquXllbUqvyiqcneA/OA6jvrXutqzTAiWaWUF3mId3cGR8B5Dk9I4GTxOBQG3bbLV7V5MOXDEAjojBhAUjHEiRzx/y/OpfaTZKW7qqEgFS3OyTnUUz0RuIUHs35GRiqbNbFrbGZo416TuI1820qP1rDeFlmG0llnoP7N/ZtVT7TIAztkQbuio3FhnrJyPIeNd3UVpaLFGqJuVFVF8lGB+lS1wN5WlXqub7uw+W3t1K6rSqPu6lyCqbbnspb3g+8TTJ1SphZB5n+L8c1c0VHp1J05b0HhmilWnRlv03h9R497Q+w09nlv8WHjyqhuaPfUZ0+fDxqgKDSOcOLd7w8K9/Irivar9nqzAyWgWOTeTF0Y3/p6lPw8q6Wy2wpYhX0fTy7+g6/Z+31PFO50f8A25d/R28DzPQO8Pm9KNA7w+b0rNxbtGxV1ZHU4ZWBBB8RUddEnk6pPOqJmQaRzhxbveHhSaB3h83pQ3RHm30pKGR9A7w+b0pyg0jnDi3e7F8Khpz0R5t+i0AaB3h83pRoHeHzelJRQEpQaRzhxbveHhS6B3h83pQeiPNvpSUA+gd4fN6UxQaRzhxbveHhUVOeiPNvpQBoHeHzelGgd4fN6UlFATFRpHOHFu92L4Umgd4fN6UHojzb9FpKAfQO8Pm9KYoNI5w4t3vDwqKnPRHm30oDDKO0H8/rS0UUAV0nsFa8pfQ7shTLIf8ASm75sVoW2yle1eXDlwxAI6AwYQFIxxIlc8f8vzrsvYGzjW7bk1K6bcawW18+QxucHAxgYXHaD21HupbtGT6iBtKp9O0qS/tfnoegYrBFPWDXFSgfLciUVkisEVGlE9BRRRWsFH7TeykV8nOwkwH3cwG8e63eX9OqvI9r7IltJTHMulhvB4qw6mU9Yr3iq7bmworyIxyjxRx0kPap+nXVvs/acrd7k9YenZ+xfbL2xO1ap1NYea7P2PDm6I82+lJVzt/2cksmCSkYJYpINWlxu4btx7R/3qp0DvL83pXYQnGcVKLymd9TqRqRU4PKYlOeiPNv0WjQO8vzelOUGkc5eLd7sXwr2eyGul9m4ITZ3huA+gfZdLxrG0gPKHo6yAOrO/sqG22HHbqs18xVWAeC0XK3FwD0WYkfcxHvkEt/CCOcNLau1nuSupo0jQFYYIw6Qwqd5CLg8etiSzHexJ30B3MnsdDeT2/JJK0Zl2RDcaNCmO2lsbVjK4UEIxOsluGc8TxqhsWyjgLvDPI6WtlePiYIshndY2THJnSBrDA5JyDxB3ceVGkc5eJ73h4Umgd5fm9KA7+f9n8MaT6uUIjmkWGYFzrRL9LIrIdHJqxUu2kEtuDblODWbZtoLJop7aJvub67t2jlZZlmFqbd1ZuaBzhIQRjG7zrk9I7y/N6UxQaRzl4nveHhQHoF/saCCOa3i54MU+0EdRE8jQy3FvFaR5ZSQeRzJgEHM438aaT2NgDNHiSKF57IxRsQtw6tHtErG/LRhoZnaBEx0cuGw4K153oHeX5vSjSO8vzelAdtdez1rDAZ5ra4R1iilexaXk2jd7h4cMSmoK0aK4BGd+d4Izy3tDs5ba8uIULMkM88CM2NTLHIyAnG7OBWqyjSOcvFu94eFJoHeX5vSgEpz0R5t9KNA7y/N6UxQaRzl4t3vDwoCKimZcdYPln6iloDINeh/skTfOfCMZ89XpXndekfsi4XH/k//eot5/wy7vUp9tvFjU7v/SPQjWMU1Yrl5QPmgtYxTEVio0oHoQiimIrBFRpQMmKKKK0tYMmntTZUd1EY5l1Kf7lPUynqIryH2n9lpLF+dz4mJ5OUcD4N2N4flXtVQX2zo7iMxyqHRuIPwIPUfGrGx2hK1lh6xfFe6LjZe052c8PWD4r3XzU8Hs7OSeRY4kaSRjpRFBZmPYAKvi8OzwNPJXd7lufzZbS1bd0RvWeUd7fGOrXuK2Xtbs+TZiclbIY7eVdMt1nVPcHi0TsAOTj/AOGu5sZYtjC8YeiPNv0Wu1pVYVYqcHlM+h0qsKsFODymNc3LyuzyO0kjEs7sSzsx4kk7yaioorYbBz0R5t9KSnPRHm30pKAKc9EebfSkpz0R5t9KASiiigHPRHm36LSU56I82/RaSgCnPRHm30pKc9EebfSgEooooC1ttlK9q8uJC4YgEdAYMI0kY4kSseP+Xw416N7C7NW2mnjTJBWJgSSS2HlTVgquAdORxG/OTmvJQ1d9+yWQ8vKO2PP9rIB/7q0XCzSaKnbSzY1F1L1R6bisYp8ViqCUD5gLS4pyKxUaUD0JWMU+KxUWUDIhFYpzWAufpUaUD0jbXZhZFKsDIwLiLB1FQSuV7xyp3ccYxnq1VFbO0jiUgHdHpiB/oAUkeZBP41MrrN0yEl6pDuWT/mdje9+fbWKlOOd1aNef7envP+nBycY6NadTx6envX3mz4542jlUPGwwyn/e49ea8g9sPYt7BgQS9uzHk5cHdnHMfAwG3Hzx5ge2NCUJDAqRxBpbqwSeNo5VDxuNLqeBH0PXnqxXuy2hOynh/l5r5zLvZt1O2lj9PNfOZ84aB3h83pRoHeHzeldL7bexEmzpMrqktnP3cuN6nuPjcG8ev8wOXru6NaFaCqU3lM7OE4zipR4EpQaRzhxbveHhS6B3h83pQeiPNvpSVtPY+gd4fN6UxQaRzhxbveHhUVbEFq8uFjVnYCVyAMnSia3byCqxPgDQEWgd4fN6UaB3l+b0rdsvZ+4nAMULupV3DbgulGVWOo7gAzoPNh21sw+x165cLay6o/8AEUgKVBAYEhsc0hlOeGCKAqyg0jnDi3e7B4Uugd4fN6VuS7GnU6DDIHCPOVxv5IIJDJ/ToBOewUWmwriaMyRwu0S6gZMYTKjUwBPSIGCQMneKA09A7w+b0pig0jnDi3e8PCoqc9EebfSgMMviD+f1FLWVQngCcDJxvwO2sUAV2/7KXxdkdsMo+aE/Sudt9lq9q8uHLhmAI6AwYRpIxxIlY8f8vhxx1PstaLbbUgVNQR0mAD6xIea4ywKjTkx5x2YrxUWYtFftOO9Z1V/a/JZPUawRTYoNVEoHykSsYpiKxiosoGRaximxRio8qZnImK2tmL96GPBNUp/0AsB+JAH41r4rahGmGRutikQ8s62/9qf3VqVPDz0exIofnT6NfDU1BvPj11Ki0qLU6LVfVgbqKybUEwICyZKjcrDe8fl2r7v5Y65HtimOBB3qw3qw8PTiKgRK3bWQruI1Iekp4HxHYfGoVRp6T8f36V5ryOht472kvE17nZ8c8bRyoJI3Gl0PAj/fX1Yrwz289gpNmSal1SWrnEUvWp48nJ2N2HgceYH0N9m3alOpfmXwYfXgfhRdbLjuImimRZInGl0bgR9D15G8EA17stpVNnVddYPivdfNeB0lnCUdD5PPRHm30pK7X9on7O32XICrGS0dm5KUg6kJx93JgY1YG49ePAgcboHeHzelfRLe4p3FNVKbzFlk008MSuk9lAbc/apVUW4S+gBfessslrKixhQdTjU6BtO5Q4yRkVDYbGjhRbi9OIm51vbKWWa7wcZzjMcOQQZMb8ELk5K6e19qPdMGkZAFykUSBlihQYIjjXHNUZJ7SSSSSSTvMHUQ+0NtPZmFnt7R2t7mHSI7gQqzXVnMudKuclIZN4zwAOK1H27AqmISmQRbNlskm0uBNK9w0+FBGoIOUKgsB0M4GcDk9A7y/N6UaB3l+b0oDqD7QRfuwLqP2zS2zwMNj7IZRdF9XDVrPJ47pPVU2zryynW0+1SRBLeJ7ae2kW81MDNLNysDQAjURLjDkDIO4gjHJlBpHOHFu92DwpdA7y/N6UB39ptvZ8cEILxTPGFZdcLSMhaynWRHBiCaftBhAGXzgMSd5pIPa21bkzOIpFWOwldRBGGe5iuYjOchBljb6wcnS3ia4PQO8vzelMUGkc4cW73h4UB3Vntm1tYzFDdwl3j2ijXCwzCP7xoHhVtUWsjEbjonBbs31wFMy+IP5/UUtAZDEdZ7f9/mauvZS4KXts2f89Ez4NpT9DVJWxbzmMow4q+seY0n6VhmqtD6lOUOlNeJ9FYrGKypyMjgd48qzioUqZ8cExWMU+KMVpdIZExWMU+KMVqdEzkjxW1dDSkaeBlbzc7vkVD+NRRQlmCjixCjzJwKnvXDSsR0QdKf0rzV+AFanRwmSaekJPpwvf2XiQItbCJSxpWzHHVbVpFhbxyZjjraijoijrchhqor0zprSlka2Ug5H/fwPaK3NAxlRv7v1Hb5VhI8DJrQvLrsPlVW4t/bJZj84fNTsbK20NHbMUdxG0cyLJG4Kuh4EfQ9eerGa8W9pPYuPYzmaVTdKx//AFIGB0IcZBuyMcP4UHTxk6QNLe1fb1YnorN/A7YCE9pHAP2Md3bv31ze2IRIHjnTUGyJEcbz178789efxq+2ZXlYaxe9F8V85+XW+V27H663eDXzwPAr+/kuJGkmcySMcsx8BgAAbgAAAANwAAGAKiPRHm30q89qfZZrN8rl4GPMfrX3W8fHr+FUZ6I82+ldzSqxqxU4PKZQVaU6M3Caw0JRRRWw1Dnojzb9FpKc9EebfotJQBTnojzb6UlOeiPNvpQCUUUUBa22yle1aXEhcMwBGNG4wjSRjiRKx4/5fDjg21stYCih1bKBy2pXUsdzFSmRpyDjrxiqsORwJHX/AL/M/nTMeaPNvpQH0B7MXPK2Vu+c5hjBPaQoVviDVliuU/ZZd8ps5V/lySx/meUH/wAldfit6o5WT4/f0/pXNSHRJ+pHijTUmKxprDtyHkjxRipNNGmvDtjOSXZ4wxfuKzj+rop8zLUMaVtIumE9ruF/BBk/Fk/KljjrRO20Ji4Rj3+P8JGY4624oqxFFW9DDVdVti9s6eQhhrfhgpre2ovJwowKp69s2dts+2zg1b65xuFUF5c1sXt1VHdXFQv6PB29pb4QlzPUP7wVwEmzgDCSgZeLwI/jT3eI6uw6s89V801e40HDgX1O3TRJtiwwCkqq8bg6WHOjlXtU9e/8QeOCK8u9oPZ42xyDmIk6WOcjOMK2Bx3ceuvTINqaAUdeVhY5aInG/hrRv4H8R5EEbq1NrbMVoyynl7ZuYWIwyE8ElX+Buw8DjIO44srSpKg8x/LzRrvdmxu4bk9J/ply7H+3euaPJeTHeX5vSjkx3l+b0qx23sU27ZXLRk81use63j+tVddFCamt6PA4G4t6lvUdOosNExQaRzl4t3uxfCk5Md5fm9KD0R5t+i0lezQPyY7y/N6U5QaRzl4t3vDwqGnPRHm30oDDLjrB8s/UUtFFAFOeiPNv0WrCDZitatLz9YLYxjRhWhUgjGcnls8d2jgc7s7Y2csXJ6dahkLlZM61YMUZTzR1p2bjkZIGogd5+xi83XERPAxSqPPUrfolemYrxP8AZheclfgahiSOSPr4jEg6vc+Nev8A2mruygqlLsPmn4it3G+lJfqSft7G7RWgbqsG6qb/AE6KD6TLDdRuqtN3UlpJykipnGplUnsBO8/gN9HbpLLPcbeUmkuZcXIA0L3UBPm/P/QgfhTRAdtU0+0tcjNw1MzAdgJ3D8qkiva1u101LSnbudRtcOXYtF5HRwKO2rG3Ve2uWiv/ABreh2l41CqWeeR1uz7PgdPLIFXdxrnto3lNLtDK1RXt1VVWsscj6Fs+0wkQ3dzVTcT01zcVWTz1XTtcHWW9DBiaatKWWiWatOSWo0rct6dIaSSsWm0XhfUhG8FWUgMjqeKOp3Mp7DU8GyWZRJKy28J4SPnL/wDLQc6TzG7tIpjtZYd1ohjPXcvg3B8Uxui/0873jWp0t3U2txlmEVvene/ZZfUL7RbJQIrFOSMueUs3Op4+BDD+IIc7teGGP4ukfOdr7IMDZGTGei3Z4Hxrs3Yk5JJJ3kneSe2o5YgwIYAqRgg9deqVZ0pZXDoIG0NkQvaO7J/euEvZ82u3XmcCeiPNv0Wkq12vscw4weYScE53ZxuOB4VW8mO8vzelXMJqa3onzG4t6lvUdKqsNCU56I82+lHJjvL83pTFBpHOXi3e8PCvRoIqKZlx1g+WfqKWgHWZgMBmAyDgEgZGQD54J/M00shYAsSx3jJJJwAoA8gN1RU56I82/RaA2tjXvIXEUnDRIjHyBGfhmvbTcV4LXrexdpcrbRPnJKKG/qHNb4g1fbGe85Q7/nkcv+ILff3Knavde5em5pDc1Xmeka4rpFROZVAsDc1t7OudIlk7kbBf6pMRD8cMx/01QNcVuyz6LVR1zStIf6IhoU/i0kv9tYnR0S6X/nyySqFD7t7o+LzJkuanS6qkW4qRbmvcqJbWlqX0d5WzHe+Nc8l1UyXdR5W52VhbcDpFvt1V13c1ppd1r3NxUKta6HeWVv8AaYuLiq+aeporeSZtMaliBk8AqjrZmO5R4kgVIywQdLF1L3QWW2Q+LDDSfhpHiwqjrUUmXUd2GnF9C+ad5q22z5JgWGEjXc8znREngWPE+6Mk9QNObqGD/BUTyfz5VHJqf+HEePm+f6RWvfbQkmI5RshdyIAFRB2Ig3KPIVqEVV1KeCSqcpfn4dC4d75+S6hrq6eVi8js7nizEsT+JqEimNYqBOBKiklhCYrGKc1UX3tFFHuX7xuxej+LemajfScnhI0XF3Rto71aSS+cFxfcWMsQYFWAIO4g9dcVtWzWKQhHDrx3HJXwPjU1/tqWUbzpUkjSu4Y3ces8aram29CVLVvuPn+29rUL7EacOH6nx7MdHb4BTnojzb6UlOeiPNvpUw5kSiiigLODZitatLz9YLYxjRhWhUg7s5PL5zndo4HO42xYJEVVS6nTqdJMF0Y9R0jAJUK2nipbSSSDVekzAYDMBkEgEgZGQDjtwT+ZqS4uXkALuzneAWJY43bsnq30BHo95fj6V2fsXe/csmQSjZHHcGHqD+dcTVt7M3fJzgdTgofPiPiPjVlsur9K6i3wenj/ACQr+j9WhJdGvgd+09RtPWo01RtNX0NUzllSNpp639vS6JFi/kxxwkdj41yj/wDrJIPwrQ2GiyXMYf8Aww3KS/8AKjBkk+RGrSub5pXZ3OXdmkf+piWPxJrH081MdC9f8Mm0qOnabonpxPVaJqYTVsdMvLWgWa3FSLc1VCarmLZXJgNduYBxEIGq5cf0fwDxfHaA1aakYx4nWWlNRxkkt3Z2CorOxOFVQWYnsAHGrF7SOLfcNrf/AMPEQSP+ZJvVfIZPUdNaJ2wQpSBBbxkYbB1SyD/iSbiw90YXwqHqqDVpyktdF5/x3eJ11rGUo44Lz8eXd4k97tR5F0DTHEDkQoCsee09bt7zEnxqvIqVhUZFUNxTS4FrTiorESMilNE86oMuyqO0kAVz20Pa5RuhXWe+2Qv4DifhVJWSRpub+3tFmrLHVz8C9dgoJJAA4k7gKpr72ljQfd4kO8Z3hRjxxv49VcxebRkmOZHLdg4KPIDdUJ6I82+lQXBM5G9/E9Wf22y3V0vV+HBeZuX205JunINPcGoL+WN/41p6PeX4+lJRXpJLgcrVqzqy36jbfSyUpzRzl4t29i+FLo95fj6UHojzb9FpKyax9HvL8fSmKc0c5eLdvh4VFTnojzb6UBhlx1g+WaWiigCnPRHm36LW/BsxWtml5+sFsYxowrQKQd2cnl88d2jgc7o9oWix6QrEgoj5YaTlkRjuGd2SQN/AUBo00blSCNxBBHmN9Z0e8vx9KNHvL8fSsp41QOziuw6hhwIB/wClK0tU+x58JpyDgkjjw3fU/Gtx5a+rbPrK6t4VVzWvbzKCdDcm4l7syXRBcy9ehLVD707Et/6UUw/1VU8rW5fycnZ26dcrTXj/ANOfs8QPlyMx/wDMrW2dsqWcFlCpEpxJPIeThj8C54t7oyx6gakwUUpTk8LPpp6rzJlKlwF5WrSz2Q7IJJWW3gPRlkzmTt5JBzpD4gaR1kVGt5b23+Aoupf/ABEq/cqf+FA3S/qkz/QprUuLx5nLyu0jni7Esx7N56vCvL3p/l0XS+PcuXf4F3bwwXKbYSHdZoUbrupMG4PimObD/py3vmtVXJOSSSd5J3kk9ZrTjrajrV9OMeHHp5nQWqSNyI1uJwqpn2lHCMyOF7BxY+QG+qXaHtg5GINMYORrbnPuxwGMDj41UXt/Qt9Jy16Fq/naXH+pULVf7j16Fq/nadPe30cK5kdUHVnifIcT+FcvtH206oEx778fwX1/KucnkaRtTya2PEksT+lJo95fj6Vx9ztCdV/asLzKK7/ENxV+2j9i8/Hl3eJNd3jy4aRmc5bj1cOA6q1qlKc0c5eLdvh4Uuj3l+PpVa3k56UnJ70nliU56I82+lGj3l+PpTFOaOcvFu3w8KHkiop9HvL8fSjR7y/H0oAPRHm36LSVKU5o5y8W7exfCl0e8vx9KASnPRHm30o0e8vx9KYpzRzl4t2+HhQEVFMy46wfzpaAkSdlGAzAZDEAkDIBAOO3BP5mh2JUZOd5H4YWo6duiPNv0WgEooooDYtp9BU+LA+W6rYy1SHojzb6Vt2Vxnmnj1eldd+GtoKlUdtUekuHb0d/r2ketTz9x3G2ryzSUFT9vKRwQxL95FaoI41TLnc8hLBmKjSAW6TcKpr7astwQZGyFGI4wFSKId2ONQFQeQqvUVMldxChGmlza5v5hd3EU1qTIKnSq6baKR9eo9g3/meqq642vI+4HQOwcfzqmvts2tt9ud6XQvd8F69RZQqKB0NxtKOIc5t/dG9v+n41UXntJI26P7sdvF/z6vwqqbojzb6UlcdebbuLjSP2x6uPj+2DMruo1iLwhnck5JJJ4k7yayeiPNv0Wkpz0R5t+i1RkQSiiigHPRHm30pKc9EebfSkoApz0R5t9KSnPRHm30oBKKKKAc9EebfotJTnojzb9FpKAKc9EebfSkpz0R5t9KASiiigLa25I2rgmISljjOBJnMOjDcQukT534yRnfpqX2ghQyYiCDQHMgRSoQcowTUANxEfJg535487NVdhc8lKjkagjo5XhnSwOPhVv++4wZMGZsoiKSFBfRC0I1884Dayx440Ab85AFJyfvL8fSjk/eX4+lJU9hc8lKjkagjo5HDOlgcfCgB4COadzAtqU6gRw4jG6ownvL8atJtrLqkKNKVeFbc5AUuFWMKzYY8Smcb8YG81UUBYw32BvwT1HPHz3Vi4aRsjepXPKKA4KgYHO3bt/bWvYXPJSxuRqCOjkcM6WBx8KtRteIGUh58tEsMeVXSxWLktcg5TiVLY441deN9lW2rd1qapTqPC8+18X3mEkil5P3l+PpRyfvL8fSkrY2fc8lLG5GQjo5HAnSwbHwqtMmWtWwRg5TUXGGynAc7du37t9Q8n7y/H0q5G2Iw8jBpjqh5BQQg14h5EM/OODvJ3ZwMjfnIo6Afk/eX4+lSvbkc07mBbUpDBhuHEY3cDWLG45OVHI1BHRyvbpIOPhVsu24laQ6ZZC8JthISqPgRaNTDnZy2MjO4IBk5IoCl5P3l+PpRyfvL8fSkqexuOTlRyNQR0crwzpYHHwoDJtWxjG9dRYYbKjdxGN1Rcn7y/H0q6/fMWZP8AEdWiSLnJGTJoj0KWJYlDq52VJI0gb87qKgH5P3l+PpUrWzYx1rqLDDZUbuIxurFjcclKjkagjo5XhnSwOPhVwu3Ihyo+9bXHHGGKqHbk4jEMnXzclsnGcBAOdk4Ao+T95fj6Ucn7y/H0pKnsLnkpUcjUEdHK8M6WBx8KAY2rYxg5UtqGGyu4cd278ah5P3l+PpVnPtVdUjIZSzQrbq7AK2AsaMzYY72QSLjfgNxNVNAPyfvL8fSpTatjGN66i4w2VHNGW3bt5HHtrFhc8lKjkagjo5HDOlgcfCrmPbsS8r/itriWFSVXLaYTDlufzSdWcjOAMb9RIAprWFDIgkfShZVd1BdkUnewXdqwN+M762/aDY5s52gZtUkYUTbiFWQjJVSd7AZA1YGd+N2CdO0u2hkWSM6XRg6NhWwwOQcEEbjWbq9eXSZG1FUWNSQNWlc6QTxbAOMnJwAOAFAQUUUUAUUUUAUUUUAUUUUAUUUUAUUUUAUUUUAUUUUAUUUUAUUUUAUUUUAUUUUAUUUUAUUUUB//2Q=="/>
          <p:cNvSpPr>
            <a:spLocks noChangeAspect="1" noChangeArrowheads="1"/>
          </p:cNvSpPr>
          <p:nvPr/>
        </p:nvSpPr>
        <p:spPr bwMode="auto">
          <a:xfrm>
            <a:off x="155575" y="-1028700"/>
            <a:ext cx="2133600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510" name="AutoShape 6" descr="http://dotcolordotcom.files.wordpress.com/2011/10/cie1931gridedit1.png?w=584&amp;h=584"/>
          <p:cNvSpPr>
            <a:spLocks noChangeAspect="1" noChangeArrowheads="1"/>
          </p:cNvSpPr>
          <p:nvPr/>
        </p:nvSpPr>
        <p:spPr bwMode="auto">
          <a:xfrm>
            <a:off x="155575" y="-2667000"/>
            <a:ext cx="5562600" cy="5562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" name="Picture 12" descr="displays.jpg"/>
          <p:cNvPicPr>
            <a:picLocks noChangeAspect="1"/>
          </p:cNvPicPr>
          <p:nvPr/>
        </p:nvPicPr>
        <p:blipFill>
          <a:blip r:embed="rId3" cstate="print"/>
          <a:srcRect l="38853" t="34099"/>
          <a:stretch>
            <a:fillRect/>
          </a:stretch>
        </p:blipFill>
        <p:spPr>
          <a:xfrm>
            <a:off x="6228184" y="2492896"/>
            <a:ext cx="2592288" cy="1924130"/>
          </a:xfrm>
          <a:prstGeom prst="rect">
            <a:avLst/>
          </a:prstGeom>
        </p:spPr>
      </p:pic>
      <p:pic>
        <p:nvPicPr>
          <p:cNvPr id="14" name="Picture 15" descr="http://www.logitheque.com/imgjpg/home_cinema_3d_301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492895"/>
            <a:ext cx="2736304" cy="1901011"/>
          </a:xfrm>
          <a:prstGeom prst="rect">
            <a:avLst/>
          </a:prstGeom>
          <a:noFill/>
        </p:spPr>
      </p:pic>
      <p:pic>
        <p:nvPicPr>
          <p:cNvPr id="15" name="Picture 27" descr="http://4.bp.blogspot.com/-HiPWG1W8vb0/T7ZaCxQsW_I/AAAAAAAABj0/t5yXMu-Jg-g/s1600/List-of-Upcoming-Movies-for-the-Month-of-August-2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492895"/>
            <a:ext cx="2880320" cy="1920213"/>
          </a:xfrm>
          <a:prstGeom prst="rect">
            <a:avLst/>
          </a:prstGeom>
          <a:noFill/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229200"/>
            <a:ext cx="849694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…t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hat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can even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change the original artistic intention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(emotions, image reading …)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2661-4EA8-4395-A96B-8EFF083BC7F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1520" y="1412776"/>
            <a:ext cx="849694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Effects</a:t>
            </a:r>
            <a:r>
              <a:rPr kumimoji="0" lang="fr-FR" sz="40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on Visual Attention </a:t>
            </a:r>
            <a:r>
              <a:rPr kumimoji="0" lang="fr-FR" sz="40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deployement</a:t>
            </a:r>
            <a:endParaRPr kumimoji="0" lang="fr-FR" sz="40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1506" name="AutoShape 2" descr="data:image/jpeg;base64,/9j/4AAQSkZJRgABAQAAAQABAAD/2wCEAAkGBhIPEBUUEBAPDxAUFBAPDw8UFhAQEBAUFhYVFBUUFRYXHCYeGBkjGRQVHzAgIycqLC4sFR4xNTAqNyYrLCkBCQoKDgwOGg8PGjQkHCIsKS0vLS4uKSwsMDEpLCwvNCwvKSksKSwqNS8vLSksKSwpLCksKSwtLC01KTUpLCwsLP/AABEIAOEA4AMBIgACEQEDEQH/xAAcAAACAgMBAQAAAAAAAAAAAAAAAgMFAQQGBwj/xABHEAACAQMBAwkFBQYEBAYDAAABAgMABBESBSExEyIyQVFSYXHRBmKhosEUI4GRsQcVQlNykjNDgvBjc+HxVIOjsrPCFiST/8QAGwEBAAIDAQEAAAAAAAAAAAAAAAQFAQMGAgf/xAA2EQACAQMBBAkCBQMFAAAAAAAAAQIDBBEhBRIxQVFhcYGRobHB8BMiBjJC0eEUYvEVIzNSsv/aAAwDAQACEQMRAD8A8n2fbXM66knbTrMbkySDk/u3l1t7umOQ7snmHdVf+8Zf5sv97+tb2ydqCC3uRr58yJCkeknGWy8urgMR8pHjiROfGqoruz4kflj1oCf94y/zZf739aP3jL/Nl/vf1qBELEAAkkgADeSTwAFdRY/s3vJV1MI4c8FkYhvyUHH41pq16dFZqSSNFa5pUFmrJLtOe/eMv82X+9/Wj94y/wA2X+9/WrjaPsHeQDPJcqo4mI6/h0vhXPlccdx4EV6p1YVVmDT7DNKvTrLNOSa6mbH7xl/my/3v60fvGX+bL/e/rWtWSu7PmP09a2G42P3jL/Nl/vf1r0u8so4L6yshamWGZtmGTaLyXhkuBM8LSNGVkEaxnU0eAp69+d9eV1Zw+094kSxJeXSQqyukSyyrGjKwdSqg4BDAMMcCAeNAej+0+zbe22drjEazPJtNAXO05JSIbp4o+TaN+STSgA+844HHfXMbOaKXZFxKwnW4guLRDc8vM2pJjLkLFkKMCMcckkneOFUR9qL3kTH9tu+RflQ8PLTcm+s6n1LqwdRZicjfk541XpeSKjRiRxG5VpIwzBHK50ll4EjUcZ4ZNAere0Oy7KGKC4gMbxPdyW8X3+0njuLbkMmecA8oHjfBYRYG/GKil2TbJtSW3MM5hksjdWp+03KohFq8xkVSeUILruV2BAzkHIA88f2ovDKsxvLozoCscxll5RFIwVVs5AwTuHbUMm17gyGc3E5nfWjzF3MrAroYF85IKnTjs3UB1PsdFqs726kSW9kthbCK2Mk4jAlZg00gjYOyqEAwCBzt9XcWxIr6xt2DyWN3IdsSokayPG/2dUkEcjPLrVVAIHSPPPZv832dtWa1fXbzS28mCuuJ3jfB4jKkHG7hU7+0V0zajdXJYGYhjLISDMMSnOf4xubt66A7VvY6NAWfaN6yxWcF/dLHHqkVZxDyUcQMoDnMjFmOAAF45OLKH9lxEzQy7TuFc3M1pCVjLKdFpHeB5MygpzHKlRk6hx6684g29dROssd1cJMFEKyrJIsixqFAQMDnSAAMcNwrEftDdKcrdXKtyjzahLIDyjroeTOemy7i3EjdQHoNh+zvlpowL+8FtNBZTxTsIkKNdPJHHHKrTjLaomwE1Z8MZM0PsnFHHa/fXEk8kO12n5QO9uzWonQlNMqkMGjGnt6RxjTXnlr7U3kWOSvLuPCJCNE0qYjQkogw25QWYgcBqPaawPaK7CBRd3IXVK+jlZAoaQFZGxniwdgT16j2mgO1g9mBBKYnuZ5rgWE95KHR/sq5tTMnIuJgzuCRzsYyOBxitu59hY7i5FvY3d8Jja2N0iSjdKspiErBhId6rLrIA/hYb8Zrz7/8lu+TWP7XdcmitHHHysuhEZSjKq5wFKkjHYcVubK9tLm3yQ5lkWB7W2kkaV2s0YaW5AasKdJK8N2d1AdHsKKOOPakgztEWnILaGVrlUkDXIhL6YpFO9Tkb926rvanseG1rbiaJ5DsVmttUstzaPdLKZYUaSVQMBQxEnHdkrjNeZbM21c2mWtrme2L81zFI8RYDeMlSM8axHt25VmZbm4VmdJnYSSBnkQkpIxzkuCThjvGaA9Auf2fBC8n7xupLVba2uQYlWe4Zp53t1RVWXQyhkLFg3DGKW8/Z+YnMYvr2WU3zbOhijQFpNAhd5CWlVVwkjnBPEDeBkjltle3dzDOZ5XlvJOTMQM094CqltZAaKVWKk5ypJU5O6tTaXtTdTzGdp5Edp5LpQjOiRStpy8YB5pwFGRvwo30B29x7BRxszNtO6NsLezuleNUlci4uGtdG6bQcMAdQJGDwON9N7Z+zZsIw8V9cXGm5ubGbWphxLCEYlMSNlSH68Hd47ubuvaW7lJMt3dSFgquXllbUqvyiqcneA/OA6jvrXutqzTAiWaWUF3mId3cGR8B5Dk9I4GTxOBQG3bbLV7V5MOXDEAjojBhAUjHEiRzx/y/OpfaTZKW7qqEgFS3OyTnUUz0RuIUHs35GRiqbNbFrbGZo416TuI1820qP1rDeFlmG0llnoP7N/ZtVT7TIAztkQbuio3FhnrJyPIeNd3UVpaLFGqJuVFVF8lGB+lS1wN5WlXqub7uw+W3t1K6rSqPu6lyCqbbnspb3g+8TTJ1SphZB5n+L8c1c0VHp1J05b0HhmilWnRlv03h9R497Q+w09nlv8WHjyqhuaPfUZ0+fDxqgKDSOcOLd7w8K9/Irivar9nqzAyWgWOTeTF0Y3/p6lPw8q6Wy2wpYhX0fTy7+g6/Z+31PFO50f8A25d/R28DzPQO8Pm9KNA7w+b0rNxbtGxV1ZHU4ZWBBB8RUddEnk6pPOqJmQaRzhxbveHhSaB3h83pQ3RHm30pKGR9A7w+b0pyg0jnDi3e7F8Khpz0R5t+i0AaB3h83pRoHeHzelJRQEpQaRzhxbveHhS6B3h83pQeiPNvpSUA+gd4fN6UxQaRzhxbveHhUVOeiPNvpQBoHeHzelGgd4fN6UlFATFRpHOHFu92L4Umgd4fN6UHojzb9FpKAfQO8Pm9KYoNI5w4t3vDwqKnPRHm30oDDKO0H8/rS0UUAV0nsFa8pfQ7shTLIf8ASm75sVoW2yle1eXDlwxAI6AwYQFIxxIlc8f8vzrsvYGzjW7bk1K6bcawW18+QxucHAxgYXHaD21HupbtGT6iBtKp9O0qS/tfnoegYrBFPWDXFSgfLciUVkisEVGlE9BRRRWsFH7TeykV8nOwkwH3cwG8e63eX9OqvI9r7IltJTHMulhvB4qw6mU9Yr3iq7bmworyIxyjxRx0kPap+nXVvs/acrd7k9YenZ+xfbL2xO1ap1NYea7P2PDm6I82+lJVzt/2cksmCSkYJYpINWlxu4btx7R/3qp0DvL83pXYQnGcVKLymd9TqRqRU4PKYlOeiPNv0WjQO8vzelOUGkc5eLd7sXwr2eyGul9m4ITZ3huA+gfZdLxrG0gPKHo6yAOrO/sqG22HHbqs18xVWAeC0XK3FwD0WYkfcxHvkEt/CCOcNLau1nuSupo0jQFYYIw6Qwqd5CLg8etiSzHexJ30B3MnsdDeT2/JJK0Zl2RDcaNCmO2lsbVjK4UEIxOsluGc8TxqhsWyjgLvDPI6WtlePiYIshndY2THJnSBrDA5JyDxB3ceVGkc5eJ73h4Umgd5fm9KA7+f9n8MaT6uUIjmkWGYFzrRL9LIrIdHJqxUu2kEtuDblODWbZtoLJop7aJvub67t2jlZZlmFqbd1ZuaBzhIQRjG7zrk9I7y/N6UxQaRzl4nveHhQHoF/saCCOa3i54MU+0EdRE8jQy3FvFaR5ZSQeRzJgEHM438aaT2NgDNHiSKF57IxRsQtw6tHtErG/LRhoZnaBEx0cuGw4K153oHeX5vSjSO8vzelAdtdez1rDAZ5ra4R1iilexaXk2jd7h4cMSmoK0aK4BGd+d4Izy3tDs5ba8uIULMkM88CM2NTLHIyAnG7OBWqyjSOcvFu94eFJoHeX5vSgEpz0R5t9KNA7y/N6UxQaRzl4t3vDwoCKimZcdYPln6iloDINeh/skTfOfCMZ89XpXndekfsi4XH/k//eot5/wy7vUp9tvFjU7v/SPQjWMU1Yrl5QPmgtYxTEVio0oHoQiimIrBFRpQMmKKKK0tYMmntTZUd1EY5l1Kf7lPUynqIryH2n9lpLF+dz4mJ5OUcD4N2N4flXtVQX2zo7iMxyqHRuIPwIPUfGrGx2hK1lh6xfFe6LjZe052c8PWD4r3XzU8Hs7OSeRY4kaSRjpRFBZmPYAKvi8OzwNPJXd7lufzZbS1bd0RvWeUd7fGOrXuK2Xtbs+TZiclbIY7eVdMt1nVPcHi0TsAOTj/AOGu5sZYtjC8YeiPNv0Wu1pVYVYqcHlM+h0qsKsFODymNc3LyuzyO0kjEs7sSzsx4kk7yaioorYbBz0R5t9KSnPRHm30pKAKc9EebfSkpz0R5t9KASiiigHPRHm36LSU56I82/RaSgCnPRHm30pKc9EebfSgEooooC1ttlK9q8uJC4YgEdAYMI0kY4kSseP+Xw416N7C7NW2mnjTJBWJgSSS2HlTVgquAdORxG/OTmvJQ1d9+yWQ8vKO2PP9rIB/7q0XCzSaKnbSzY1F1L1R6bisYp8ViqCUD5gLS4pyKxUaUD0JWMU+KxUWUDIhFYpzWAufpUaUD0jbXZhZFKsDIwLiLB1FQSuV7xyp3ccYxnq1VFbO0jiUgHdHpiB/oAUkeZBP41MrrN0yEl6pDuWT/mdje9+fbWKlOOd1aNef7envP+nBycY6NadTx6envX3mz4542jlUPGwwyn/e49ea8g9sPYt7BgQS9uzHk5cHdnHMfAwG3Hzx5ge2NCUJDAqRxBpbqwSeNo5VDxuNLqeBH0PXnqxXuy2hOynh/l5r5zLvZt1O2lj9PNfOZ84aB3h83pRoHeHzeldL7bexEmzpMrqktnP3cuN6nuPjcG8ev8wOXru6NaFaCqU3lM7OE4zipR4EpQaRzhxbveHhS6B3h83pQeiPNvpSVtPY+gd4fN6UxQaRzhxbveHhUVbEFq8uFjVnYCVyAMnSia3byCqxPgDQEWgd4fN6UaB3l+b0rdsvZ+4nAMULupV3DbgulGVWOo7gAzoPNh21sw+x165cLay6o/8AEUgKVBAYEhsc0hlOeGCKAqyg0jnDi3e7B4Uugd4fN6VuS7GnU6DDIHCPOVxv5IIJDJ/ToBOewUWmwriaMyRwu0S6gZMYTKjUwBPSIGCQMneKA09A7w+b0pig0jnDi3e8PCoqc9EebfSgMMviD+f1FLWVQngCcDJxvwO2sUAV2/7KXxdkdsMo+aE/Sudt9lq9q8uHLhmAI6AwYRpIxxIlY8f8vhxx1PstaLbbUgVNQR0mAD6xIea4ywKjTkx5x2YrxUWYtFftOO9Z1V/a/JZPUawRTYoNVEoHykSsYpiKxiosoGRaximxRio8qZnImK2tmL96GPBNUp/0AsB+JAH41r4rahGmGRutikQ8s62/9qf3VqVPDz0exIofnT6NfDU1BvPj11Ki0qLU6LVfVgbqKybUEwICyZKjcrDe8fl2r7v5Y65HtimOBB3qw3qw8PTiKgRK3bWQruI1Iekp4HxHYfGoVRp6T8f36V5ryOht472kvE17nZ8c8bRyoJI3Gl0PAj/fX1Yrwz289gpNmSal1SWrnEUvWp48nJ2N2HgceYH0N9m3alOpfmXwYfXgfhRdbLjuImimRZInGl0bgR9D15G8EA17stpVNnVddYPivdfNeB0lnCUdD5PPRHm30pK7X9on7O32XICrGS0dm5KUg6kJx93JgY1YG49ePAgcboHeHzelfRLe4p3FNVKbzFlk008MSuk9lAbc/apVUW4S+gBfessslrKixhQdTjU6BtO5Q4yRkVDYbGjhRbi9OIm51vbKWWa7wcZzjMcOQQZMb8ELk5K6e19qPdMGkZAFykUSBlihQYIjjXHNUZJ7SSSSSSTvMHUQ+0NtPZmFnt7R2t7mHSI7gQqzXVnMudKuclIZN4zwAOK1H27AqmISmQRbNlskm0uBNK9w0+FBGoIOUKgsB0M4GcDk9A7y/N6UaB3l+b0oDqD7QRfuwLqP2zS2zwMNj7IZRdF9XDVrPJ47pPVU2zryynW0+1SRBLeJ7ae2kW81MDNLNysDQAjURLjDkDIO4gjHJlBpHOHFu92DwpdA7y/N6UB39ptvZ8cEILxTPGFZdcLSMhaynWRHBiCaftBhAGXzgMSd5pIPa21bkzOIpFWOwldRBGGe5iuYjOchBljb6wcnS3ia4PQO8vzelMUGkc4cW73h4UB3Vntm1tYzFDdwl3j2ijXCwzCP7xoHhVtUWsjEbjonBbs31wFMy+IP5/UUtAZDEdZ7f9/mauvZS4KXts2f89Ez4NpT9DVJWxbzmMow4q+seY0n6VhmqtD6lOUOlNeJ9FYrGKypyMjgd48qzioUqZ8cExWMU+KMVpdIZExWMU+KMVqdEzkjxW1dDSkaeBlbzc7vkVD+NRRQlmCjixCjzJwKnvXDSsR0QdKf0rzV+AFanRwmSaekJPpwvf2XiQItbCJSxpWzHHVbVpFhbxyZjjraijoijrchhqor0zprSlka2Ug5H/fwPaK3NAxlRv7v1Hb5VhI8DJrQvLrsPlVW4t/bJZj84fNTsbK20NHbMUdxG0cyLJG4Kuh4EfQ9eerGa8W9pPYuPYzmaVTdKx//AFIGB0IcZBuyMcP4UHTxk6QNLe1fb1YnorN/A7YCE9pHAP2Md3bv31ze2IRIHjnTUGyJEcbz178789efxq+2ZXlYaxe9F8V85+XW+V27H663eDXzwPAr+/kuJGkmcySMcsx8BgAAbgAAAANwAAGAKiPRHm30q89qfZZrN8rl4GPMfrX3W8fHr+FUZ6I82+ldzSqxqxU4PKZQVaU6M3Caw0JRRRWw1Dnojzb9FpKc9EebfotJQBTnojzb6UlOeiPNvpQCUUUUBa22yle1aXEhcMwBGNG4wjSRjiRKx4/5fDjg21stYCih1bKBy2pXUsdzFSmRpyDjrxiqsORwJHX/AL/M/nTMeaPNvpQH0B7MXPK2Vu+c5hjBPaQoVviDVliuU/ZZd8ps5V/lySx/meUH/wAldfit6o5WT4/f0/pXNSHRJ+pHijTUmKxprDtyHkjxRipNNGmvDtjOSXZ4wxfuKzj+rop8zLUMaVtIumE9ruF/BBk/Fk/KljjrRO20Ji4Rj3+P8JGY4624oqxFFW9DDVdVti9s6eQhhrfhgpre2ovJwowKp69s2dts+2zg1b65xuFUF5c1sXt1VHdXFQv6PB29pb4QlzPUP7wVwEmzgDCSgZeLwI/jT3eI6uw6s89V801e40HDgX1O3TRJtiwwCkqq8bg6WHOjlXtU9e/8QeOCK8u9oPZ42xyDmIk6WOcjOMK2Bx3ceuvTINqaAUdeVhY5aInG/hrRv4H8R5EEbq1NrbMVoyynl7ZuYWIwyE8ElX+Buw8DjIO44srSpKg8x/LzRrvdmxu4bk9J/ply7H+3euaPJeTHeX5vSjkx3l+b0qx23sU27ZXLRk81use63j+tVddFCamt6PA4G4t6lvUdOosNExQaRzl4t3uxfCk5Md5fm9KD0R5t+i0lezQPyY7y/N6U5QaRzl4t3vDwqGnPRHm30oDDLjrB8s/UUtFFAFOeiPNv0WrCDZitatLz9YLYxjRhWhUgjGcnls8d2jgc7s7Y2csXJ6dahkLlZM61YMUZTzR1p2bjkZIGogd5+xi83XERPAxSqPPUrfolemYrxP8AZheclfgahiSOSPr4jEg6vc+Nev8A2mruygqlLsPmn4it3G+lJfqSft7G7RWgbqsG6qb/AE6KD6TLDdRuqtN3UlpJykipnGplUnsBO8/gN9HbpLLPcbeUmkuZcXIA0L3UBPm/P/QgfhTRAdtU0+0tcjNw1MzAdgJ3D8qkiva1u101LSnbudRtcOXYtF5HRwKO2rG3Ve2uWiv/ABreh2l41CqWeeR1uz7PgdPLIFXdxrnto3lNLtDK1RXt1VVWsscj6Fs+0wkQ3dzVTcT01zcVWTz1XTtcHWW9DBiaatKWWiWatOSWo0rct6dIaSSsWm0XhfUhG8FWUgMjqeKOp3Mp7DU8GyWZRJKy28J4SPnL/wDLQc6TzG7tIpjtZYd1ohjPXcvg3B8Uxui/0873jWp0t3U2txlmEVvene/ZZfUL7RbJQIrFOSMueUs3Op4+BDD+IIc7teGGP4ukfOdr7IMDZGTGei3Z4Hxrs3Yk5JJJ3kneSe2o5YgwIYAqRgg9deqVZ0pZXDoIG0NkQvaO7J/euEvZ82u3XmcCeiPNv0Wkq12vscw4weYScE53ZxuOB4VW8mO8vzelXMJqa3onzG4t6lvUdKqsNCU56I82+lHJjvL83pTFBpHOXi3e8PCvRoIqKZlx1g+WfqKWgHWZgMBmAyDgEgZGQD54J/M00shYAsSx3jJJJwAoA8gN1RU56I82/RaA2tjXvIXEUnDRIjHyBGfhmvbTcV4LXrexdpcrbRPnJKKG/qHNb4g1fbGe85Q7/nkcv+ILff3Knavde5em5pDc1Xmeka4rpFROZVAsDc1t7OudIlk7kbBf6pMRD8cMx/01QNcVuyz6LVR1zStIf6IhoU/i0kv9tYnR0S6X/nyySqFD7t7o+LzJkuanS6qkW4qRbmvcqJbWlqX0d5WzHe+Nc8l1UyXdR5W52VhbcDpFvt1V13c1ppd1r3NxUKta6HeWVv8AaYuLiq+aeporeSZtMaliBk8AqjrZmO5R4kgVIywQdLF1L3QWW2Q+LDDSfhpHiwqjrUUmXUd2GnF9C+ad5q22z5JgWGEjXc8znREngWPE+6Mk9QNObqGD/BUTyfz5VHJqf+HEePm+f6RWvfbQkmI5RshdyIAFRB2Ig3KPIVqEVV1KeCSqcpfn4dC4d75+S6hrq6eVi8js7nizEsT+JqEimNYqBOBKiklhCYrGKc1UX3tFFHuX7xuxej+LemajfScnhI0XF3Rto71aSS+cFxfcWMsQYFWAIO4g9dcVtWzWKQhHDrx3HJXwPjU1/tqWUbzpUkjSu4Y3ces8aram29CVLVvuPn+29rUL7EacOH6nx7MdHb4BTnojzb6UlOeiPNvpUw5kSiiigLODZitatLz9YLYxjRhWhUg7s5PL5zndo4HO42xYJEVVS6nTqdJMF0Y9R0jAJUK2nipbSSSDVekzAYDMBkEgEgZGQDjtwT+ZqS4uXkALuzneAWJY43bsnq30BHo95fj6V2fsXe/csmQSjZHHcGHqD+dcTVt7M3fJzgdTgofPiPiPjVlsur9K6i3wenj/ACQr+j9WhJdGvgd+09RtPWo01RtNX0NUzllSNpp639vS6JFi/kxxwkdj41yj/wDrJIPwrQ2GiyXMYf8Aww3KS/8AKjBkk+RGrSub5pXZ3OXdmkf+piWPxJrH081MdC9f8Mm0qOnabonpxPVaJqYTVsdMvLWgWa3FSLc1VCarmLZXJgNduYBxEIGq5cf0fwDxfHaA1aakYx4nWWlNRxkkt3Z2CorOxOFVQWYnsAHGrF7SOLfcNrf/AMPEQSP+ZJvVfIZPUdNaJ2wQpSBBbxkYbB1SyD/iSbiw90YXwqHqqDVpyktdF5/x3eJ11rGUo44Lz8eXd4k97tR5F0DTHEDkQoCsee09bt7zEnxqvIqVhUZFUNxTS4FrTiorESMilNE86oMuyqO0kAVz20Pa5RuhXWe+2Qv4DifhVJWSRpub+3tFmrLHVz8C9dgoJJAA4k7gKpr72ljQfd4kO8Z3hRjxxv49VcxebRkmOZHLdg4KPIDdUJ6I82+lQXBM5G9/E9Wf22y3V0vV+HBeZuX205JunINPcGoL+WN/41p6PeX4+lJRXpJLgcrVqzqy36jbfSyUpzRzl4t29i+FLo95fj6UHojzb9FpKyax9HvL8fSmKc0c5eLdvh4VFTnojzb6UBhlx1g+WaWiigCnPRHm36LW/BsxWtml5+sFsYxowrQKQd2cnl88d2jgc7o9oWix6QrEgoj5YaTlkRjuGd2SQN/AUBo00blSCNxBBHmN9Z0e8vx9KNHvL8fSsp41QOziuw6hhwIB/wClK0tU+x58JpyDgkjjw3fU/Gtx5a+rbPrK6t4VVzWvbzKCdDcm4l7syXRBcy9ehLVD707Et/6UUw/1VU8rW5fycnZ26dcrTXj/ANOfs8QPlyMx/wDMrW2dsqWcFlCpEpxJPIeThj8C54t7oyx6gakwUUpTk8LPpp6rzJlKlwF5WrSz2Q7IJJWW3gPRlkzmTt5JBzpD4gaR1kVGt5b23+Aoupf/ABEq/cqf+FA3S/qkz/QprUuLx5nLyu0jni7Esx7N56vCvL3p/l0XS+PcuXf4F3bwwXKbYSHdZoUbrupMG4PimObD/py3vmtVXJOSSSd5J3kk9ZrTjrajrV9OMeHHp5nQWqSNyI1uJwqpn2lHCMyOF7BxY+QG+qXaHtg5GINMYORrbnPuxwGMDj41UXt/Qt9Jy16Fq/naXH+pULVf7j16Fq/nadPe30cK5kdUHVnifIcT+FcvtH206oEx778fwX1/KucnkaRtTya2PEksT+lJo95fj6Vx9ztCdV/asLzKK7/ENxV+2j9i8/Hl3eJNd3jy4aRmc5bj1cOA6q1qlKc0c5eLdvh4Uuj3l+PpVa3k56UnJ70nliU56I82+lGj3l+PpTFOaOcvFu3w8KHkiop9HvL8fSjR7y/H0oAPRHm36LSVKU5o5y8W7exfCl0e8vx9KASnPRHm30o0e8vx9KYpzRzl4t2+HhQEVFMy46wfzpaAkSdlGAzAZDEAkDIBAOO3BP5mh2JUZOd5H4YWo6duiPNv0WgEooooDYtp9BU+LA+W6rYy1SHojzb6Vt2Vxnmnj1eldd+GtoKlUdtUekuHb0d/r2ketTz9x3G2ryzSUFT9vKRwQxL95FaoI41TLnc8hLBmKjSAW6TcKpr7astwQZGyFGI4wFSKId2ONQFQeQqvUVMldxChGmlza5v5hd3EU1qTIKnSq6baKR9eo9g3/meqq642vI+4HQOwcfzqmvts2tt9ud6XQvd8F69RZQqKB0NxtKOIc5t/dG9v+n41UXntJI26P7sdvF/z6vwqqbojzb6UlcdebbuLjSP2x6uPj+2DMruo1iLwhnck5JJJ4k7yayeiPNv0Wkpz0R5t+i1RkQSiiigHPRHm30pKc9EebfSkoApz0R5t9KSnPRHm30oBKKKKAc9EebfotJTnojzb9FpKAKc9EebfSkpz0R5t9KASiiigLa25I2rgmISljjOBJnMOjDcQukT534yRnfpqX2ghQyYiCDQHMgRSoQcowTUANxEfJg535487NVdhc8lKjkagjo5XhnSwOPhVv++4wZMGZsoiKSFBfRC0I1884Dayx440Ab85AFJyfvL8fSjk/eX4+lJU9hc8lKjkagjo5HDOlgcfCgB4COadzAtqU6gRw4jG6ownvL8atJtrLqkKNKVeFbc5AUuFWMKzYY8Smcb8YG81UUBYw32BvwT1HPHz3Vi4aRsjepXPKKA4KgYHO3bt/bWvYXPJSxuRqCOjkcM6WBx8KtRteIGUh58tEsMeVXSxWLktcg5TiVLY441deN9lW2rd1qapTqPC8+18X3mEkil5P3l+PpRyfvL8fSkrY2fc8lLG5GQjo5HAnSwbHwqtMmWtWwRg5TUXGGynAc7du37t9Q8n7y/H0q5G2Iw8jBpjqh5BQQg14h5EM/OODvJ3ZwMjfnIo6Afk/eX4+lSvbkc07mBbUpDBhuHEY3cDWLG45OVHI1BHRyvbpIOPhVsu24laQ6ZZC8JthISqPgRaNTDnZy2MjO4IBk5IoCl5P3l+PpRyfvL8fSkqexuOTlRyNQR0crwzpYHHwoDJtWxjG9dRYYbKjdxGN1Rcn7y/H0q6/fMWZP8AEdWiSLnJGTJoj0KWJYlDq52VJI0gb87qKgH5P3l+PpUrWzYx1rqLDDZUbuIxurFjcclKjkagjo5XhnSwOPhVwu3Ihyo+9bXHHGGKqHbk4jEMnXzclsnGcBAOdk4Ao+T95fj6Ucn7y/H0pKnsLnkpUcjUEdHK8M6WBx8KAY2rYxg5UtqGGyu4cd278ah5P3l+PpVnPtVdUjIZSzQrbq7AK2AsaMzYY72QSLjfgNxNVNAPyfvL8fSpTatjGN66i4w2VHNGW3bt5HHtrFhc8lKjkagjo5HDOlgcfCrmPbsS8r/itriWFSVXLaYTDlufzSdWcjOAMb9RIAprWFDIgkfShZVd1BdkUnewXdqwN+M762/aDY5s52gZtUkYUTbiFWQjJVSd7AZA1YGd+N2CdO0u2hkWSM6XRg6NhWwwOQcEEbjWbq9eXSZG1FUWNSQNWlc6QTxbAOMnJwAOAFAQUUUUAUUUUAUUUUAUUUUAUUUUAUUUUAUUUUAUUUUAUUUUAUUUUAUUUUAUUUUAUUUUAUUUUB//2Q=="/>
          <p:cNvSpPr>
            <a:spLocks noChangeAspect="1" noChangeArrowheads="1"/>
          </p:cNvSpPr>
          <p:nvPr/>
        </p:nvSpPr>
        <p:spPr bwMode="auto">
          <a:xfrm>
            <a:off x="155575" y="-1028700"/>
            <a:ext cx="2133600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508" name="AutoShape 4" descr="data:image/jpeg;base64,/9j/4AAQSkZJRgABAQAAAQABAAD/2wCEAAkGBhIPEBUUEBAPDxAUFBAPDw8UFhAQEBAUFhYVFBUUFRYXHCYeGBkjGRQVHzAgIycqLC4sFR4xNTAqNyYrLCkBCQoKDgwOGg8PGjQkHCIsKS0vLS4uKSwsMDEpLCwvNCwvKSksKSwqNS8vLSksKSwpLCksKSwtLC01KTUpLCwsLP/AABEIAOEA4AMBIgACEQEDEQH/xAAcAAACAgMBAQAAAAAAAAAAAAAAAgMFAQQGBwj/xABHEAACAQMBAwkFBQYEBAYDAAABAgMABBESBSExEyIyQVFSYXHRBmKhosEUI4GRsQcVQlNykjNDgvBjc+HxVIOjsrPCFiST/8QAGwEBAAIDAQEAAAAAAAAAAAAAAAQFAQMGAgf/xAA2EQACAQMBBAkCBQMFAAAAAAAAAQIDBBEhBRIxQVFhcYGRobHB8BMiBjJC0eEUYvEVIzNSsv/aAAwDAQACEQMRAD8A8n2fbXM66knbTrMbkySDk/u3l1t7umOQ7snmHdVf+8Zf5sv97+tb2ydqCC3uRr58yJCkeknGWy8urgMR8pHjiROfGqoruz4kflj1oCf94y/zZf739aP3jL/Nl/vf1qBELEAAkkgADeSTwAFdRY/s3vJV1MI4c8FkYhvyUHH41pq16dFZqSSNFa5pUFmrJLtOe/eMv82X+9/Wj94y/wA2X+9/WrjaPsHeQDPJcqo4mI6/h0vhXPlccdx4EV6p1YVVmDT7DNKvTrLNOSa6mbH7xl/my/3v60fvGX+bL/e/rWtWSu7PmP09a2G42P3jL/Nl/vf1r0u8so4L6yshamWGZtmGTaLyXhkuBM8LSNGVkEaxnU0eAp69+d9eV1Zw+094kSxJeXSQqyukSyyrGjKwdSqg4BDAMMcCAeNAej+0+zbe22drjEazPJtNAXO05JSIbp4o+TaN+STSgA+844HHfXMbOaKXZFxKwnW4guLRDc8vM2pJjLkLFkKMCMcckkneOFUR9qL3kTH9tu+RflQ8PLTcm+s6n1LqwdRZicjfk541XpeSKjRiRxG5VpIwzBHK50ll4EjUcZ4ZNAere0Oy7KGKC4gMbxPdyW8X3+0njuLbkMmecA8oHjfBYRYG/GKil2TbJtSW3MM5hksjdWp+03KohFq8xkVSeUILruV2BAzkHIA88f2ovDKsxvLozoCscxll5RFIwVVs5AwTuHbUMm17gyGc3E5nfWjzF3MrAroYF85IKnTjs3UB1PsdFqs726kSW9kthbCK2Mk4jAlZg00gjYOyqEAwCBzt9XcWxIr6xt2DyWN3IdsSokayPG/2dUkEcjPLrVVAIHSPPPZv832dtWa1fXbzS28mCuuJ3jfB4jKkHG7hU7+0V0zajdXJYGYhjLISDMMSnOf4xubt66A7VvY6NAWfaN6yxWcF/dLHHqkVZxDyUcQMoDnMjFmOAAF45OLKH9lxEzQy7TuFc3M1pCVjLKdFpHeB5MygpzHKlRk6hx6684g29dROssd1cJMFEKyrJIsixqFAQMDnSAAMcNwrEftDdKcrdXKtyjzahLIDyjroeTOemy7i3EjdQHoNh+zvlpowL+8FtNBZTxTsIkKNdPJHHHKrTjLaomwE1Z8MZM0PsnFHHa/fXEk8kO12n5QO9uzWonQlNMqkMGjGnt6RxjTXnlr7U3kWOSvLuPCJCNE0qYjQkogw25QWYgcBqPaawPaK7CBRd3IXVK+jlZAoaQFZGxniwdgT16j2mgO1g9mBBKYnuZ5rgWE95KHR/sq5tTMnIuJgzuCRzsYyOBxitu59hY7i5FvY3d8Jja2N0iSjdKspiErBhId6rLrIA/hYb8Zrz7/8lu+TWP7XdcmitHHHysuhEZSjKq5wFKkjHYcVubK9tLm3yQ5lkWB7W2kkaV2s0YaW5AasKdJK8N2d1AdHsKKOOPakgztEWnILaGVrlUkDXIhL6YpFO9Tkb926rvanseG1rbiaJ5DsVmttUstzaPdLKZYUaSVQMBQxEnHdkrjNeZbM21c2mWtrme2L81zFI8RYDeMlSM8axHt25VmZbm4VmdJnYSSBnkQkpIxzkuCThjvGaA9Auf2fBC8n7xupLVba2uQYlWe4Zp53t1RVWXQyhkLFg3DGKW8/Z+YnMYvr2WU3zbOhijQFpNAhd5CWlVVwkjnBPEDeBkjltle3dzDOZ5XlvJOTMQM094CqltZAaKVWKk5ypJU5O6tTaXtTdTzGdp5Edp5LpQjOiRStpy8YB5pwFGRvwo30B29x7BRxszNtO6NsLezuleNUlci4uGtdG6bQcMAdQJGDwON9N7Z+zZsIw8V9cXGm5ubGbWphxLCEYlMSNlSH68Hd47ubuvaW7lJMt3dSFgquXllbUqvyiqcneA/OA6jvrXutqzTAiWaWUF3mId3cGR8B5Dk9I4GTxOBQG3bbLV7V5MOXDEAjojBhAUjHEiRzx/y/OpfaTZKW7qqEgFS3OyTnUUz0RuIUHs35GRiqbNbFrbGZo416TuI1820qP1rDeFlmG0llnoP7N/ZtVT7TIAztkQbuio3FhnrJyPIeNd3UVpaLFGqJuVFVF8lGB+lS1wN5WlXqub7uw+W3t1K6rSqPu6lyCqbbnspb3g+8TTJ1SphZB5n+L8c1c0VHp1J05b0HhmilWnRlv03h9R497Q+w09nlv8WHjyqhuaPfUZ0+fDxqgKDSOcOLd7w8K9/Irivar9nqzAyWgWOTeTF0Y3/p6lPw8q6Wy2wpYhX0fTy7+g6/Z+31PFO50f8A25d/R28DzPQO8Pm9KNA7w+b0rNxbtGxV1ZHU4ZWBBB8RUddEnk6pPOqJmQaRzhxbveHhSaB3h83pQ3RHm30pKGR9A7w+b0pyg0jnDi3e7F8Khpz0R5t+i0AaB3h83pRoHeHzelJRQEpQaRzhxbveHhS6B3h83pQeiPNvpSUA+gd4fN6UxQaRzhxbveHhUVOeiPNvpQBoHeHzelGgd4fN6UlFATFRpHOHFu92L4Umgd4fN6UHojzb9FpKAfQO8Pm9KYoNI5w4t3vDwqKnPRHm30oDDKO0H8/rS0UUAV0nsFa8pfQ7shTLIf8ASm75sVoW2yle1eXDlwxAI6AwYQFIxxIlc8f8vzrsvYGzjW7bk1K6bcawW18+QxucHAxgYXHaD21HupbtGT6iBtKp9O0qS/tfnoegYrBFPWDXFSgfLciUVkisEVGlE9BRRRWsFH7TeykV8nOwkwH3cwG8e63eX9OqvI9r7IltJTHMulhvB4qw6mU9Yr3iq7bmworyIxyjxRx0kPap+nXVvs/acrd7k9YenZ+xfbL2xO1ap1NYea7P2PDm6I82+lJVzt/2cksmCSkYJYpINWlxu4btx7R/3qp0DvL83pXYQnGcVKLymd9TqRqRU4PKYlOeiPNv0WjQO8vzelOUGkc5eLd7sXwr2eyGul9m4ITZ3huA+gfZdLxrG0gPKHo6yAOrO/sqG22HHbqs18xVWAeC0XK3FwD0WYkfcxHvkEt/CCOcNLau1nuSupo0jQFYYIw6Qwqd5CLg8etiSzHexJ30B3MnsdDeT2/JJK0Zl2RDcaNCmO2lsbVjK4UEIxOsluGc8TxqhsWyjgLvDPI6WtlePiYIshndY2THJnSBrDA5JyDxB3ceVGkc5eJ73h4Umgd5fm9KA7+f9n8MaT6uUIjmkWGYFzrRL9LIrIdHJqxUu2kEtuDblODWbZtoLJop7aJvub67t2jlZZlmFqbd1ZuaBzhIQRjG7zrk9I7y/N6UxQaRzl4nveHhQHoF/saCCOa3i54MU+0EdRE8jQy3FvFaR5ZSQeRzJgEHM438aaT2NgDNHiSKF57IxRsQtw6tHtErG/LRhoZnaBEx0cuGw4K153oHeX5vSjSO8vzelAdtdez1rDAZ5ra4R1iilexaXk2jd7h4cMSmoK0aK4BGd+d4Izy3tDs5ba8uIULMkM88CM2NTLHIyAnG7OBWqyjSOcvFu94eFJoHeX5vSgEpz0R5t9KNA7y/N6UxQaRzl4t3vDwoCKimZcdYPln6iloDINeh/skTfOfCMZ89XpXndekfsi4XH/k//eot5/wy7vUp9tvFjU7v/SPQjWMU1Yrl5QPmgtYxTEVio0oHoQiimIrBFRpQMmKKKK0tYMmntTZUd1EY5l1Kf7lPUynqIryH2n9lpLF+dz4mJ5OUcD4N2N4flXtVQX2zo7iMxyqHRuIPwIPUfGrGx2hK1lh6xfFe6LjZe052c8PWD4r3XzU8Hs7OSeRY4kaSRjpRFBZmPYAKvi8OzwNPJXd7lufzZbS1bd0RvWeUd7fGOrXuK2Xtbs+TZiclbIY7eVdMt1nVPcHi0TsAOTj/AOGu5sZYtjC8YeiPNv0Wu1pVYVYqcHlM+h0qsKsFODymNc3LyuzyO0kjEs7sSzsx4kk7yaioorYbBz0R5t9KSnPRHm30pKAKc9EebfSkpz0R5t9KASiiigHPRHm36LSU56I82/RaSgCnPRHm30pKc9EebfSgEooooC1ttlK9q8uJC4YgEdAYMI0kY4kSseP+Xw416N7C7NW2mnjTJBWJgSSS2HlTVgquAdORxG/OTmvJQ1d9+yWQ8vKO2PP9rIB/7q0XCzSaKnbSzY1F1L1R6bisYp8ViqCUD5gLS4pyKxUaUD0JWMU+KxUWUDIhFYpzWAufpUaUD0jbXZhZFKsDIwLiLB1FQSuV7xyp3ccYxnq1VFbO0jiUgHdHpiB/oAUkeZBP41MrrN0yEl6pDuWT/mdje9+fbWKlOOd1aNef7envP+nBycY6NadTx6envX3mz4542jlUPGwwyn/e49ea8g9sPYt7BgQS9uzHk5cHdnHMfAwG3Hzx5ge2NCUJDAqRxBpbqwSeNo5VDxuNLqeBH0PXnqxXuy2hOynh/l5r5zLvZt1O2lj9PNfOZ84aB3h83pRoHeHzeldL7bexEmzpMrqktnP3cuN6nuPjcG8ev8wOXru6NaFaCqU3lM7OE4zipR4EpQaRzhxbveHhS6B3h83pQeiPNvpSVtPY+gd4fN6UxQaRzhxbveHhUVbEFq8uFjVnYCVyAMnSia3byCqxPgDQEWgd4fN6UaB3l+b0rdsvZ+4nAMULupV3DbgulGVWOo7gAzoPNh21sw+x165cLay6o/8AEUgKVBAYEhsc0hlOeGCKAqyg0jnDi3e7B4Uugd4fN6VuS7GnU6DDIHCPOVxv5IIJDJ/ToBOewUWmwriaMyRwu0S6gZMYTKjUwBPSIGCQMneKA09A7w+b0pig0jnDi3e8PCoqc9EebfSgMMviD+f1FLWVQngCcDJxvwO2sUAV2/7KXxdkdsMo+aE/Sudt9lq9q8uHLhmAI6AwYRpIxxIlY8f8vhxx1PstaLbbUgVNQR0mAD6xIea4ywKjTkx5x2YrxUWYtFftOO9Z1V/a/JZPUawRTYoNVEoHykSsYpiKxiosoGRaximxRio8qZnImK2tmL96GPBNUp/0AsB+JAH41r4rahGmGRutikQ8s62/9qf3VqVPDz0exIofnT6NfDU1BvPj11Ki0qLU6LVfVgbqKybUEwICyZKjcrDe8fl2r7v5Y65HtimOBB3qw3qw8PTiKgRK3bWQruI1Iekp4HxHYfGoVRp6T8f36V5ryOht472kvE17nZ8c8bRyoJI3Gl0PAj/fX1Yrwz289gpNmSal1SWrnEUvWp48nJ2N2HgceYH0N9m3alOpfmXwYfXgfhRdbLjuImimRZInGl0bgR9D15G8EA17stpVNnVddYPivdfNeB0lnCUdD5PPRHm30pK7X9on7O32XICrGS0dm5KUg6kJx93JgY1YG49ePAgcboHeHzelfRLe4p3FNVKbzFlk008MSuk9lAbc/apVUW4S+gBfessslrKixhQdTjU6BtO5Q4yRkVDYbGjhRbi9OIm51vbKWWa7wcZzjMcOQQZMb8ELk5K6e19qPdMGkZAFykUSBlihQYIjjXHNUZJ7SSSSSSTvMHUQ+0NtPZmFnt7R2t7mHSI7gQqzXVnMudKuclIZN4zwAOK1H27AqmISmQRbNlskm0uBNK9w0+FBGoIOUKgsB0M4GcDk9A7y/N6UaB3l+b0oDqD7QRfuwLqP2zS2zwMNj7IZRdF9XDVrPJ47pPVU2zryynW0+1SRBLeJ7ae2kW81MDNLNysDQAjURLjDkDIO4gjHJlBpHOHFu92DwpdA7y/N6UB39ptvZ8cEILxTPGFZdcLSMhaynWRHBiCaftBhAGXzgMSd5pIPa21bkzOIpFWOwldRBGGe5iuYjOchBljb6wcnS3ia4PQO8vzelMUGkc4cW73h4UB3Vntm1tYzFDdwl3j2ijXCwzCP7xoHhVtUWsjEbjonBbs31wFMy+IP5/UUtAZDEdZ7f9/mauvZS4KXts2f89Ez4NpT9DVJWxbzmMow4q+seY0n6VhmqtD6lOUOlNeJ9FYrGKypyMjgd48qzioUqZ8cExWMU+KMVpdIZExWMU+KMVqdEzkjxW1dDSkaeBlbzc7vkVD+NRRQlmCjixCjzJwKnvXDSsR0QdKf0rzV+AFanRwmSaekJPpwvf2XiQItbCJSxpWzHHVbVpFhbxyZjjraijoijrchhqor0zprSlka2Ug5H/fwPaK3NAxlRv7v1Hb5VhI8DJrQvLrsPlVW4t/bJZj84fNTsbK20NHbMUdxG0cyLJG4Kuh4EfQ9eerGa8W9pPYuPYzmaVTdKx//AFIGB0IcZBuyMcP4UHTxk6QNLe1fb1YnorN/A7YCE9pHAP2Md3bv31ze2IRIHjnTUGyJEcbz178789efxq+2ZXlYaxe9F8V85+XW+V27H663eDXzwPAr+/kuJGkmcySMcsx8BgAAbgAAAANwAAGAKiPRHm30q89qfZZrN8rl4GPMfrX3W8fHr+FUZ6I82+ldzSqxqxU4PKZQVaU6M3Caw0JRRRWw1Dnojzb9FpKc9EebfotJQBTnojzb6UlOeiPNvpQCUUUUBa22yle1aXEhcMwBGNG4wjSRjiRKx4/5fDjg21stYCih1bKBy2pXUsdzFSmRpyDjrxiqsORwJHX/AL/M/nTMeaPNvpQH0B7MXPK2Vu+c5hjBPaQoVviDVliuU/ZZd8ps5V/lySx/meUH/wAldfit6o5WT4/f0/pXNSHRJ+pHijTUmKxprDtyHkjxRipNNGmvDtjOSXZ4wxfuKzj+rop8zLUMaVtIumE9ruF/BBk/Fk/KljjrRO20Ji4Rj3+P8JGY4624oqxFFW9DDVdVti9s6eQhhrfhgpre2ovJwowKp69s2dts+2zg1b65xuFUF5c1sXt1VHdXFQv6PB29pb4QlzPUP7wVwEmzgDCSgZeLwI/jT3eI6uw6s89V801e40HDgX1O3TRJtiwwCkqq8bg6WHOjlXtU9e/8QeOCK8u9oPZ42xyDmIk6WOcjOMK2Bx3ceuvTINqaAUdeVhY5aInG/hrRv4H8R5EEbq1NrbMVoyynl7ZuYWIwyE8ElX+Buw8DjIO44srSpKg8x/LzRrvdmxu4bk9J/ply7H+3euaPJeTHeX5vSjkx3l+b0qx23sU27ZXLRk81use63j+tVddFCamt6PA4G4t6lvUdOosNExQaRzl4t3uxfCk5Md5fm9KD0R5t+i0lezQPyY7y/N6U5QaRzl4t3vDwqGnPRHm30oDDLjrB8s/UUtFFAFOeiPNv0WrCDZitatLz9YLYxjRhWhUgjGcnls8d2jgc7s7Y2csXJ6dahkLlZM61YMUZTzR1p2bjkZIGogd5+xi83XERPAxSqPPUrfolemYrxP8AZheclfgahiSOSPr4jEg6vc+Nev8A2mruygqlLsPmn4it3G+lJfqSft7G7RWgbqsG6qb/AE6KD6TLDdRuqtN3UlpJykipnGplUnsBO8/gN9HbpLLPcbeUmkuZcXIA0L3UBPm/P/QgfhTRAdtU0+0tcjNw1MzAdgJ3D8qkiva1u101LSnbudRtcOXYtF5HRwKO2rG3Ve2uWiv/ABreh2l41CqWeeR1uz7PgdPLIFXdxrnto3lNLtDK1RXt1VVWsscj6Fs+0wkQ3dzVTcT01zcVWTz1XTtcHWW9DBiaatKWWiWatOSWo0rct6dIaSSsWm0XhfUhG8FWUgMjqeKOp3Mp7DU8GyWZRJKy28J4SPnL/wDLQc6TzG7tIpjtZYd1ohjPXcvg3B8Uxui/0873jWp0t3U2txlmEVvene/ZZfUL7RbJQIrFOSMueUs3Op4+BDD+IIc7teGGP4ukfOdr7IMDZGTGei3Z4Hxrs3Yk5JJJ3kneSe2o5YgwIYAqRgg9deqVZ0pZXDoIG0NkQvaO7J/euEvZ82u3XmcCeiPNv0Wkq12vscw4weYScE53ZxuOB4VW8mO8vzelXMJqa3onzG4t6lvUdKqsNCU56I82+lHJjvL83pTFBpHOXi3e8PCvRoIqKZlx1g+WfqKWgHWZgMBmAyDgEgZGQD54J/M00shYAsSx3jJJJwAoA8gN1RU56I82/RaA2tjXvIXEUnDRIjHyBGfhmvbTcV4LXrexdpcrbRPnJKKG/qHNb4g1fbGe85Q7/nkcv+ILff3Knavde5em5pDc1Xmeka4rpFROZVAsDc1t7OudIlk7kbBf6pMRD8cMx/01QNcVuyz6LVR1zStIf6IhoU/i0kv9tYnR0S6X/nyySqFD7t7o+LzJkuanS6qkW4qRbmvcqJbWlqX0d5WzHe+Nc8l1UyXdR5W52VhbcDpFvt1V13c1ppd1r3NxUKta6HeWVv8AaYuLiq+aeporeSZtMaliBk8AqjrZmO5R4kgVIywQdLF1L3QWW2Q+LDDSfhpHiwqjrUUmXUd2GnF9C+ad5q22z5JgWGEjXc8znREngWPE+6Mk9QNObqGD/BUTyfz5VHJqf+HEePm+f6RWvfbQkmI5RshdyIAFRB2Ig3KPIVqEVV1KeCSqcpfn4dC4d75+S6hrq6eVi8js7nizEsT+JqEimNYqBOBKiklhCYrGKc1UX3tFFHuX7xuxej+LemajfScnhI0XF3Rto71aSS+cFxfcWMsQYFWAIO4g9dcVtWzWKQhHDrx3HJXwPjU1/tqWUbzpUkjSu4Y3ces8aram29CVLVvuPn+29rUL7EacOH6nx7MdHb4BTnojzb6UlOeiPNvpUw5kSiiigLODZitatLz9YLYxjRhWhUg7s5PL5zndo4HO42xYJEVVS6nTqdJMF0Y9R0jAJUK2nipbSSSDVekzAYDMBkEgEgZGQDjtwT+ZqS4uXkALuzneAWJY43bsnq30BHo95fj6V2fsXe/csmQSjZHHcGHqD+dcTVt7M3fJzgdTgofPiPiPjVlsur9K6i3wenj/ACQr+j9WhJdGvgd+09RtPWo01RtNX0NUzllSNpp639vS6JFi/kxxwkdj41yj/wDrJIPwrQ2GiyXMYf8Aww3KS/8AKjBkk+RGrSub5pXZ3OXdmkf+piWPxJrH081MdC9f8Mm0qOnabonpxPVaJqYTVsdMvLWgWa3FSLc1VCarmLZXJgNduYBxEIGq5cf0fwDxfHaA1aakYx4nWWlNRxkkt3Z2CorOxOFVQWYnsAHGrF7SOLfcNrf/AMPEQSP+ZJvVfIZPUdNaJ2wQpSBBbxkYbB1SyD/iSbiw90YXwqHqqDVpyktdF5/x3eJ11rGUo44Lz8eXd4k97tR5F0DTHEDkQoCsee09bt7zEnxqvIqVhUZFUNxTS4FrTiorESMilNE86oMuyqO0kAVz20Pa5RuhXWe+2Qv4DifhVJWSRpub+3tFmrLHVz8C9dgoJJAA4k7gKpr72ljQfd4kO8Z3hRjxxv49VcxebRkmOZHLdg4KPIDdUJ6I82+lQXBM5G9/E9Wf22y3V0vV+HBeZuX205JunINPcGoL+WN/41p6PeX4+lJRXpJLgcrVqzqy36jbfSyUpzRzl4t29i+FLo95fj6UHojzb9FpKyax9HvL8fSmKc0c5eLdvh4VFTnojzb6UBhlx1g+WaWiigCnPRHm36LW/BsxWtml5+sFsYxowrQKQd2cnl88d2jgc7o9oWix6QrEgoj5YaTlkRjuGd2SQN/AUBo00blSCNxBBHmN9Z0e8vx9KNHvL8fSsp41QOziuw6hhwIB/wClK0tU+x58JpyDgkjjw3fU/Gtx5a+rbPrK6t4VVzWvbzKCdDcm4l7syXRBcy9ehLVD707Et/6UUw/1VU8rW5fycnZ26dcrTXj/ANOfs8QPlyMx/wDMrW2dsqWcFlCpEpxJPIeThj8C54t7oyx6gakwUUpTk8LPpp6rzJlKlwF5WrSz2Q7IJJWW3gPRlkzmTt5JBzpD4gaR1kVGt5b23+Aoupf/ABEq/cqf+FA3S/qkz/QprUuLx5nLyu0jni7Esx7N56vCvL3p/l0XS+PcuXf4F3bwwXKbYSHdZoUbrupMG4PimObD/py3vmtVXJOSSSd5J3kk9ZrTjrajrV9OMeHHp5nQWqSNyI1uJwqpn2lHCMyOF7BxY+QG+qXaHtg5GINMYORrbnPuxwGMDj41UXt/Qt9Jy16Fq/naXH+pULVf7j16Fq/nadPe30cK5kdUHVnifIcT+FcvtH206oEx778fwX1/KucnkaRtTya2PEksT+lJo95fj6Vx9ztCdV/asLzKK7/ENxV+2j9i8/Hl3eJNd3jy4aRmc5bj1cOA6q1qlKc0c5eLdvh4Uuj3l+PpVa3k56UnJ70nliU56I82+lGj3l+PpTFOaOcvFu3w8KHkiop9HvL8fSjR7y/H0oAPRHm36LSVKU5o5y8W7exfCl0e8vx9KASnPRHm30o0e8vx9KYpzRzl4t2+HhQEVFMy46wfzpaAkSdlGAzAZDEAkDIBAOO3BP5mh2JUZOd5H4YWo6duiPNv0WgEooooDYtp9BU+LA+W6rYy1SHojzb6Vt2Vxnmnj1eldd+GtoKlUdtUekuHb0d/r2ketTz9x3G2ryzSUFT9vKRwQxL95FaoI41TLnc8hLBmKjSAW6TcKpr7astwQZGyFGI4wFSKId2ONQFQeQqvUVMldxChGmlza5v5hd3EU1qTIKnSq6baKR9eo9g3/meqq642vI+4HQOwcfzqmvts2tt9ud6XQvd8F69RZQqKB0NxtKOIc5t/dG9v+n41UXntJI26P7sdvF/z6vwqqbojzb6UlcdebbuLjSP2x6uPj+2DMruo1iLwhnck5JJJ4k7yayeiPNv0Wkpz0R5t+i1RkQSiiigHPRHm30pKc9EebfSkoApz0R5t9KSnPRHm30oBKKKKAc9EebfotJTnojzb9FpKAKc9EebfSkpz0R5t9KASiiigLa25I2rgmISljjOBJnMOjDcQukT534yRnfpqX2ghQyYiCDQHMgRSoQcowTUANxEfJg535487NVdhc8lKjkagjo5XhnSwOPhVv++4wZMGZsoiKSFBfRC0I1884Dayx440Ab85AFJyfvL8fSjk/eX4+lJU9hc8lKjkagjo5HDOlgcfCgB4COadzAtqU6gRw4jG6ownvL8atJtrLqkKNKVeFbc5AUuFWMKzYY8Smcb8YG81UUBYw32BvwT1HPHz3Vi4aRsjepXPKKA4KgYHO3bt/bWvYXPJSxuRqCOjkcM6WBx8KtRteIGUh58tEsMeVXSxWLktcg5TiVLY441deN9lW2rd1qapTqPC8+18X3mEkil5P3l+PpRyfvL8fSkrY2fc8lLG5GQjo5HAnSwbHwqtMmWtWwRg5TUXGGynAc7du37t9Q8n7y/H0q5G2Iw8jBpjqh5BQQg14h5EM/OODvJ3ZwMjfnIo6Afk/eX4+lSvbkc07mBbUpDBhuHEY3cDWLG45OVHI1BHRyvbpIOPhVsu24laQ6ZZC8JthISqPgRaNTDnZy2MjO4IBk5IoCl5P3l+PpRyfvL8fSkqexuOTlRyNQR0crwzpYHHwoDJtWxjG9dRYYbKjdxGN1Rcn7y/H0q6/fMWZP8AEdWiSLnJGTJoj0KWJYlDq52VJI0gb87qKgH5P3l+PpUrWzYx1rqLDDZUbuIxurFjcclKjkagjo5XhnSwOPhVwu3Ihyo+9bXHHGGKqHbk4jEMnXzclsnGcBAOdk4Ao+T95fj6Ucn7y/H0pKnsLnkpUcjUEdHK8M6WBx8KAY2rYxg5UtqGGyu4cd278ah5P3l+PpVnPtVdUjIZSzQrbq7AK2AsaMzYY72QSLjfgNxNVNAPyfvL8fSpTatjGN66i4w2VHNGW3bt5HHtrFhc8lKjkagjo5HDOlgcfCrmPbsS8r/itriWFSVXLaYTDlufzSdWcjOAMb9RIAprWFDIgkfShZVd1BdkUnewXdqwN+M762/aDY5s52gZtUkYUTbiFWQjJVSd7AZA1YGd+N2CdO0u2hkWSM6XRg6NhWwwOQcEEbjWbq9eXSZG1FUWNSQNWlc6QTxbAOMnJwAOAFAQUUUUAUUUUAUUUUAUUUUAUUUUAUUUUAUUUUAUUUUAUUUUAUUUUAUUUUAUUUUAUUUUAUUUUB//2Q=="/>
          <p:cNvSpPr>
            <a:spLocks noChangeAspect="1" noChangeArrowheads="1"/>
          </p:cNvSpPr>
          <p:nvPr/>
        </p:nvSpPr>
        <p:spPr bwMode="auto">
          <a:xfrm>
            <a:off x="155575" y="-1028700"/>
            <a:ext cx="2133600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Picture 2" descr="churchandcapitolDensityMap14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365104"/>
            <a:ext cx="2717800" cy="2168525"/>
          </a:xfrm>
          <a:prstGeom prst="rect">
            <a:avLst/>
          </a:prstGeom>
          <a:noFill/>
        </p:spPr>
      </p:pic>
      <p:pic>
        <p:nvPicPr>
          <p:cNvPr id="13" name="Picture 3" descr="church1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365104"/>
            <a:ext cx="2727325" cy="2170113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>
            <a:off x="3851920" y="5373216"/>
            <a:ext cx="100811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icture 14" descr="Eyetracker_CRS.png"/>
          <p:cNvPicPr>
            <a:picLocks noChangeAspect="1"/>
          </p:cNvPicPr>
          <p:nvPr/>
        </p:nvPicPr>
        <p:blipFill>
          <a:blip r:embed="rId5" cstate="print"/>
          <a:srcRect t="21877"/>
          <a:stretch>
            <a:fillRect/>
          </a:stretch>
        </p:blipFill>
        <p:spPr>
          <a:xfrm>
            <a:off x="2339752" y="1268760"/>
            <a:ext cx="4392488" cy="2571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2661-4EA8-4395-A96B-8EFF083BC7F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1520" y="1412776"/>
            <a:ext cx="849694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Effects</a:t>
            </a:r>
            <a:r>
              <a:rPr kumimoji="0" lang="fr-FR" sz="40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of TMO on Visual Attention </a:t>
            </a:r>
            <a:r>
              <a:rPr kumimoji="0" lang="fr-FR" sz="40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deployement</a:t>
            </a:r>
            <a:endParaRPr kumimoji="0" lang="fr-FR" sz="40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1506" name="AutoShape 2" descr="data:image/jpeg;base64,/9j/4AAQSkZJRgABAQAAAQABAAD/2wCEAAkGBhIPEBUUEBAPDxAUFBAPDw8UFhAQEBAUFhYVFBUUFRYXHCYeGBkjGRQVHzAgIycqLC4sFR4xNTAqNyYrLCkBCQoKDgwOGg8PGjQkHCIsKS0vLS4uKSwsMDEpLCwvNCwvKSksKSwqNS8vLSksKSwpLCksKSwtLC01KTUpLCwsLP/AABEIAOEA4AMBIgACEQEDEQH/xAAcAAACAgMBAQAAAAAAAAAAAAAAAgMFAQQGBwj/xABHEAACAQMBAwkFBQYEBAYDAAABAgMABBESBSExEyIyQVFSYXHRBmKhosEUI4GRsQcVQlNykjNDgvBjc+HxVIOjsrPCFiST/8QAGwEBAAIDAQEAAAAAAAAAAAAAAAQFAQMGAgf/xAA2EQACAQMBBAkCBQMFAAAAAAAAAQIDBBEhBRIxQVFhcYGRobHB8BMiBjJC0eEUYvEVIzNSsv/aAAwDAQACEQMRAD8A8n2fbXM66knbTrMbkySDk/u3l1t7umOQ7snmHdVf+8Zf5sv97+tb2ydqCC3uRr58yJCkeknGWy8urgMR8pHjiROfGqoruz4kflj1oCf94y/zZf739aP3jL/Nl/vf1qBELEAAkkgADeSTwAFdRY/s3vJV1MI4c8FkYhvyUHH41pq16dFZqSSNFa5pUFmrJLtOe/eMv82X+9/Wj94y/wA2X+9/WrjaPsHeQDPJcqo4mI6/h0vhXPlccdx4EV6p1YVVmDT7DNKvTrLNOSa6mbH7xl/my/3v60fvGX+bL/e/rWtWSu7PmP09a2G42P3jL/Nl/vf1r0u8so4L6yshamWGZtmGTaLyXhkuBM8LSNGVkEaxnU0eAp69+d9eV1Zw+094kSxJeXSQqyukSyyrGjKwdSqg4BDAMMcCAeNAej+0+zbe22drjEazPJtNAXO05JSIbp4o+TaN+STSgA+844HHfXMbOaKXZFxKwnW4guLRDc8vM2pJjLkLFkKMCMcckkneOFUR9qL3kTH9tu+RflQ8PLTcm+s6n1LqwdRZicjfk541XpeSKjRiRxG5VpIwzBHK50ll4EjUcZ4ZNAere0Oy7KGKC4gMbxPdyW8X3+0njuLbkMmecA8oHjfBYRYG/GKil2TbJtSW3MM5hksjdWp+03KohFq8xkVSeUILruV2BAzkHIA88f2ovDKsxvLozoCscxll5RFIwVVs5AwTuHbUMm17gyGc3E5nfWjzF3MrAroYF85IKnTjs3UB1PsdFqs726kSW9kthbCK2Mk4jAlZg00gjYOyqEAwCBzt9XcWxIr6xt2DyWN3IdsSokayPG/2dUkEcjPLrVVAIHSPPPZv832dtWa1fXbzS28mCuuJ3jfB4jKkHG7hU7+0V0zajdXJYGYhjLISDMMSnOf4xubt66A7VvY6NAWfaN6yxWcF/dLHHqkVZxDyUcQMoDnMjFmOAAF45OLKH9lxEzQy7TuFc3M1pCVjLKdFpHeB5MygpzHKlRk6hx6684g29dROssd1cJMFEKyrJIsixqFAQMDnSAAMcNwrEftDdKcrdXKtyjzahLIDyjroeTOemy7i3EjdQHoNh+zvlpowL+8FtNBZTxTsIkKNdPJHHHKrTjLaomwE1Z8MZM0PsnFHHa/fXEk8kO12n5QO9uzWonQlNMqkMGjGnt6RxjTXnlr7U3kWOSvLuPCJCNE0qYjQkogw25QWYgcBqPaawPaK7CBRd3IXVK+jlZAoaQFZGxniwdgT16j2mgO1g9mBBKYnuZ5rgWE95KHR/sq5tTMnIuJgzuCRzsYyOBxitu59hY7i5FvY3d8Jja2N0iSjdKspiErBhId6rLrIA/hYb8Zrz7/8lu+TWP7XdcmitHHHysuhEZSjKq5wFKkjHYcVubK9tLm3yQ5lkWB7W2kkaV2s0YaW5AasKdJK8N2d1AdHsKKOOPakgztEWnILaGVrlUkDXIhL6YpFO9Tkb926rvanseG1rbiaJ5DsVmttUstzaPdLKZYUaSVQMBQxEnHdkrjNeZbM21c2mWtrme2L81zFI8RYDeMlSM8axHt25VmZbm4VmdJnYSSBnkQkpIxzkuCThjvGaA9Auf2fBC8n7xupLVba2uQYlWe4Zp53t1RVWXQyhkLFg3DGKW8/Z+YnMYvr2WU3zbOhijQFpNAhd5CWlVVwkjnBPEDeBkjltle3dzDOZ5XlvJOTMQM094CqltZAaKVWKk5ypJU5O6tTaXtTdTzGdp5Edp5LpQjOiRStpy8YB5pwFGRvwo30B29x7BRxszNtO6NsLezuleNUlci4uGtdG6bQcMAdQJGDwON9N7Z+zZsIw8V9cXGm5ubGbWphxLCEYlMSNlSH68Hd47ubuvaW7lJMt3dSFgquXllbUqvyiqcneA/OA6jvrXutqzTAiWaWUF3mId3cGR8B5Dk9I4GTxOBQG3bbLV7V5MOXDEAjojBhAUjHEiRzx/y/OpfaTZKW7qqEgFS3OyTnUUz0RuIUHs35GRiqbNbFrbGZo416TuI1820qP1rDeFlmG0llnoP7N/ZtVT7TIAztkQbuio3FhnrJyPIeNd3UVpaLFGqJuVFVF8lGB+lS1wN5WlXqub7uw+W3t1K6rSqPu6lyCqbbnspb3g+8TTJ1SphZB5n+L8c1c0VHp1J05b0HhmilWnRlv03h9R497Q+w09nlv8WHjyqhuaPfUZ0+fDxqgKDSOcOLd7w8K9/Irivar9nqzAyWgWOTeTF0Y3/p6lPw8q6Wy2wpYhX0fTy7+g6/Z+31PFO50f8A25d/R28DzPQO8Pm9KNA7w+b0rNxbtGxV1ZHU4ZWBBB8RUddEnk6pPOqJmQaRzhxbveHhSaB3h83pQ3RHm30pKGR9A7w+b0pyg0jnDi3e7F8Khpz0R5t+i0AaB3h83pRoHeHzelJRQEpQaRzhxbveHhS6B3h83pQeiPNvpSUA+gd4fN6UxQaRzhxbveHhUVOeiPNvpQBoHeHzelGgd4fN6UlFATFRpHOHFu92L4Umgd4fN6UHojzb9FpKAfQO8Pm9KYoNI5w4t3vDwqKnPRHm30oDDKO0H8/rS0UUAV0nsFa8pfQ7shTLIf8ASm75sVoW2yle1eXDlwxAI6AwYQFIxxIlc8f8vzrsvYGzjW7bk1K6bcawW18+QxucHAxgYXHaD21HupbtGT6iBtKp9O0qS/tfnoegYrBFPWDXFSgfLciUVkisEVGlE9BRRRWsFH7TeykV8nOwkwH3cwG8e63eX9OqvI9r7IltJTHMulhvB4qw6mU9Yr3iq7bmworyIxyjxRx0kPap+nXVvs/acrd7k9YenZ+xfbL2xO1ap1NYea7P2PDm6I82+lJVzt/2cksmCSkYJYpINWlxu4btx7R/3qp0DvL83pXYQnGcVKLymd9TqRqRU4PKYlOeiPNv0WjQO8vzelOUGkc5eLd7sXwr2eyGul9m4ITZ3huA+gfZdLxrG0gPKHo6yAOrO/sqG22HHbqs18xVWAeC0XK3FwD0WYkfcxHvkEt/CCOcNLau1nuSupo0jQFYYIw6Qwqd5CLg8etiSzHexJ30B3MnsdDeT2/JJK0Zl2RDcaNCmO2lsbVjK4UEIxOsluGc8TxqhsWyjgLvDPI6WtlePiYIshndY2THJnSBrDA5JyDxB3ceVGkc5eJ73h4Umgd5fm9KA7+f9n8MaT6uUIjmkWGYFzrRL9LIrIdHJqxUu2kEtuDblODWbZtoLJop7aJvub67t2jlZZlmFqbd1ZuaBzhIQRjG7zrk9I7y/N6UxQaRzl4nveHhQHoF/saCCOa3i54MU+0EdRE8jQy3FvFaR5ZSQeRzJgEHM438aaT2NgDNHiSKF57IxRsQtw6tHtErG/LRhoZnaBEx0cuGw4K153oHeX5vSjSO8vzelAdtdez1rDAZ5ra4R1iilexaXk2jd7h4cMSmoK0aK4BGd+d4Izy3tDs5ba8uIULMkM88CM2NTLHIyAnG7OBWqyjSOcvFu94eFJoHeX5vSgEpz0R5t9KNA7y/N6UxQaRzl4t3vDwoCKimZcdYPln6iloDINeh/skTfOfCMZ89XpXndekfsi4XH/k//eot5/wy7vUp9tvFjU7v/SPQjWMU1Yrl5QPmgtYxTEVio0oHoQiimIrBFRpQMmKKKK0tYMmntTZUd1EY5l1Kf7lPUynqIryH2n9lpLF+dz4mJ5OUcD4N2N4flXtVQX2zo7iMxyqHRuIPwIPUfGrGx2hK1lh6xfFe6LjZe052c8PWD4r3XzU8Hs7OSeRY4kaSRjpRFBZmPYAKvi8OzwNPJXd7lufzZbS1bd0RvWeUd7fGOrXuK2Xtbs+TZiclbIY7eVdMt1nVPcHi0TsAOTj/AOGu5sZYtjC8YeiPNv0Wu1pVYVYqcHlM+h0qsKsFODymNc3LyuzyO0kjEs7sSzsx4kk7yaioorYbBz0R5t9KSnPRHm30pKAKc9EebfSkpz0R5t9KASiiigHPRHm36LSU56I82/RaSgCnPRHm30pKc9EebfSgEooooC1ttlK9q8uJC4YgEdAYMI0kY4kSseP+Xw416N7C7NW2mnjTJBWJgSSS2HlTVgquAdORxG/OTmvJQ1d9+yWQ8vKO2PP9rIB/7q0XCzSaKnbSzY1F1L1R6bisYp8ViqCUD5gLS4pyKxUaUD0JWMU+KxUWUDIhFYpzWAufpUaUD0jbXZhZFKsDIwLiLB1FQSuV7xyp3ccYxnq1VFbO0jiUgHdHpiB/oAUkeZBP41MrrN0yEl6pDuWT/mdje9+fbWKlOOd1aNef7envP+nBycY6NadTx6envX3mz4542jlUPGwwyn/e49ea8g9sPYt7BgQS9uzHk5cHdnHMfAwG3Hzx5ge2NCUJDAqRxBpbqwSeNo5VDxuNLqeBH0PXnqxXuy2hOynh/l5r5zLvZt1O2lj9PNfOZ84aB3h83pRoHeHzeldL7bexEmzpMrqktnP3cuN6nuPjcG8ev8wOXru6NaFaCqU3lM7OE4zipR4EpQaRzhxbveHhS6B3h83pQeiPNvpSVtPY+gd4fN6UxQaRzhxbveHhUVbEFq8uFjVnYCVyAMnSia3byCqxPgDQEWgd4fN6UaB3l+b0rdsvZ+4nAMULupV3DbgulGVWOo7gAzoPNh21sw+x165cLay6o/8AEUgKVBAYEhsc0hlOeGCKAqyg0jnDi3e7B4Uugd4fN6VuS7GnU6DDIHCPOVxv5IIJDJ/ToBOewUWmwriaMyRwu0S6gZMYTKjUwBPSIGCQMneKA09A7w+b0pig0jnDi3e8PCoqc9EebfSgMMviD+f1FLWVQngCcDJxvwO2sUAV2/7KXxdkdsMo+aE/Sudt9lq9q8uHLhmAI6AwYRpIxxIlY8f8vhxx1PstaLbbUgVNQR0mAD6xIea4ywKjTkx5x2YrxUWYtFftOO9Z1V/a/JZPUawRTYoNVEoHykSsYpiKxiosoGRaximxRio8qZnImK2tmL96GPBNUp/0AsB+JAH41r4rahGmGRutikQ8s62/9qf3VqVPDz0exIofnT6NfDU1BvPj11Ki0qLU6LVfVgbqKybUEwICyZKjcrDe8fl2r7v5Y65HtimOBB3qw3qw8PTiKgRK3bWQruI1Iekp4HxHYfGoVRp6T8f36V5ryOht472kvE17nZ8c8bRyoJI3Gl0PAj/fX1Yrwz289gpNmSal1SWrnEUvWp48nJ2N2HgceYH0N9m3alOpfmXwYfXgfhRdbLjuImimRZInGl0bgR9D15G8EA17stpVNnVddYPivdfNeB0lnCUdD5PPRHm30pK7X9on7O32XICrGS0dm5KUg6kJx93JgY1YG49ePAgcboHeHzelfRLe4p3FNVKbzFlk008MSuk9lAbc/apVUW4S+gBfessslrKixhQdTjU6BtO5Q4yRkVDYbGjhRbi9OIm51vbKWWa7wcZzjMcOQQZMb8ELk5K6e19qPdMGkZAFykUSBlihQYIjjXHNUZJ7SSSSSSTvMHUQ+0NtPZmFnt7R2t7mHSI7gQqzXVnMudKuclIZN4zwAOK1H27AqmISmQRbNlskm0uBNK9w0+FBGoIOUKgsB0M4GcDk9A7y/N6UaB3l+b0oDqD7QRfuwLqP2zS2zwMNj7IZRdF9XDVrPJ47pPVU2zryynW0+1SRBLeJ7ae2kW81MDNLNysDQAjURLjDkDIO4gjHJlBpHOHFu92DwpdA7y/N6UB39ptvZ8cEILxTPGFZdcLSMhaynWRHBiCaftBhAGXzgMSd5pIPa21bkzOIpFWOwldRBGGe5iuYjOchBljb6wcnS3ia4PQO8vzelMUGkc4cW73h4UB3Vntm1tYzFDdwl3j2ijXCwzCP7xoHhVtUWsjEbjonBbs31wFMy+IP5/UUtAZDEdZ7f9/mauvZS4KXts2f89Ez4NpT9DVJWxbzmMow4q+seY0n6VhmqtD6lOUOlNeJ9FYrGKypyMjgd48qzioUqZ8cExWMU+KMVpdIZExWMU+KMVqdEzkjxW1dDSkaeBlbzc7vkVD+NRRQlmCjixCjzJwKnvXDSsR0QdKf0rzV+AFanRwmSaekJPpwvf2XiQItbCJSxpWzHHVbVpFhbxyZjjraijoijrchhqor0zprSlka2Ug5H/fwPaK3NAxlRv7v1Hb5VhI8DJrQvLrsPlVW4t/bJZj84fNTsbK20NHbMUdxG0cyLJG4Kuh4EfQ9eerGa8W9pPYuPYzmaVTdKx//AFIGB0IcZBuyMcP4UHTxk6QNLe1fb1YnorN/A7YCE9pHAP2Md3bv31ze2IRIHjnTUGyJEcbz178789efxq+2ZXlYaxe9F8V85+XW+V27H663eDXzwPAr+/kuJGkmcySMcsx8BgAAbgAAAANwAAGAKiPRHm30q89qfZZrN8rl4GPMfrX3W8fHr+FUZ6I82+ldzSqxqxU4PKZQVaU6M3Caw0JRRRWw1Dnojzb9FpKc9EebfotJQBTnojzb6UlOeiPNvpQCUUUUBa22yle1aXEhcMwBGNG4wjSRjiRKx4/5fDjg21stYCih1bKBy2pXUsdzFSmRpyDjrxiqsORwJHX/AL/M/nTMeaPNvpQH0B7MXPK2Vu+c5hjBPaQoVviDVliuU/ZZd8ps5V/lySx/meUH/wAldfit6o5WT4/f0/pXNSHRJ+pHijTUmKxprDtyHkjxRipNNGmvDtjOSXZ4wxfuKzj+rop8zLUMaVtIumE9ruF/BBk/Fk/KljjrRO20Ji4Rj3+P8JGY4624oqxFFW9DDVdVti9s6eQhhrfhgpre2ovJwowKp69s2dts+2zg1b65xuFUF5c1sXt1VHdXFQv6PB29pb4QlzPUP7wVwEmzgDCSgZeLwI/jT3eI6uw6s89V801e40HDgX1O3TRJtiwwCkqq8bg6WHOjlXtU9e/8QeOCK8u9oPZ42xyDmIk6WOcjOMK2Bx3ceuvTINqaAUdeVhY5aInG/hrRv4H8R5EEbq1NrbMVoyynl7ZuYWIwyE8ElX+Buw8DjIO44srSpKg8x/LzRrvdmxu4bk9J/ply7H+3euaPJeTHeX5vSjkx3l+b0qx23sU27ZXLRk81use63j+tVddFCamt6PA4G4t6lvUdOosNExQaRzl4t3uxfCk5Md5fm9KD0R5t+i0lezQPyY7y/N6U5QaRzl4t3vDwqGnPRHm30oDDLjrB8s/UUtFFAFOeiPNv0WrCDZitatLz9YLYxjRhWhUgjGcnls8d2jgc7s7Y2csXJ6dahkLlZM61YMUZTzR1p2bjkZIGogd5+xi83XERPAxSqPPUrfolemYrxP8AZheclfgahiSOSPr4jEg6vc+Nev8A2mruygqlLsPmn4it3G+lJfqSft7G7RWgbqsG6qb/AE6KD6TLDdRuqtN3UlpJykipnGplUnsBO8/gN9HbpLLPcbeUmkuZcXIA0L3UBPm/P/QgfhTRAdtU0+0tcjNw1MzAdgJ3D8qkiva1u101LSnbudRtcOXYtF5HRwKO2rG3Ve2uWiv/ABreh2l41CqWeeR1uz7PgdPLIFXdxrnto3lNLtDK1RXt1VVWsscj6Fs+0wkQ3dzVTcT01zcVWTz1XTtcHWW9DBiaatKWWiWatOSWo0rct6dIaSSsWm0XhfUhG8FWUgMjqeKOp3Mp7DU8GyWZRJKy28J4SPnL/wDLQc6TzG7tIpjtZYd1ohjPXcvg3B8Uxui/0873jWp0t3U2txlmEVvene/ZZfUL7RbJQIrFOSMueUs3Op4+BDD+IIc7teGGP4ukfOdr7IMDZGTGei3Z4Hxrs3Yk5JJJ3kneSe2o5YgwIYAqRgg9deqVZ0pZXDoIG0NkQvaO7J/euEvZ82u3XmcCeiPNv0Wkq12vscw4weYScE53ZxuOB4VW8mO8vzelXMJqa3onzG4t6lvUdKqsNCU56I82+lHJjvL83pTFBpHOXi3e8PCvRoIqKZlx1g+WfqKWgHWZgMBmAyDgEgZGQD54J/M00shYAsSx3jJJJwAoA8gN1RU56I82/RaA2tjXvIXEUnDRIjHyBGfhmvbTcV4LXrexdpcrbRPnJKKG/qHNb4g1fbGe85Q7/nkcv+ILff3Knavde5em5pDc1Xmeka4rpFROZVAsDc1t7OudIlk7kbBf6pMRD8cMx/01QNcVuyz6LVR1zStIf6IhoU/i0kv9tYnR0S6X/nyySqFD7t7o+LzJkuanS6qkW4qRbmvcqJbWlqX0d5WzHe+Nc8l1UyXdR5W52VhbcDpFvt1V13c1ppd1r3NxUKta6HeWVv8AaYuLiq+aeporeSZtMaliBk8AqjrZmO5R4kgVIywQdLF1L3QWW2Q+LDDSfhpHiwqjrUUmXUd2GnF9C+ad5q22z5JgWGEjXc8znREngWPE+6Mk9QNObqGD/BUTyfz5VHJqf+HEePm+f6RWvfbQkmI5RshdyIAFRB2Ig3KPIVqEVV1KeCSqcpfn4dC4d75+S6hrq6eVi8js7nizEsT+JqEimNYqBOBKiklhCYrGKc1UX3tFFHuX7xuxej+LemajfScnhI0XF3Rto71aSS+cFxfcWMsQYFWAIO4g9dcVtWzWKQhHDrx3HJXwPjU1/tqWUbzpUkjSu4Y3ces8aram29CVLVvuPn+29rUL7EacOH6nx7MdHb4BTnojzb6UlOeiPNvpUw5kSiiigLODZitatLz9YLYxjRhWhUg7s5PL5zndo4HO42xYJEVVS6nTqdJMF0Y9R0jAJUK2nipbSSSDVekzAYDMBkEgEgZGQDjtwT+ZqS4uXkALuzneAWJY43bsnq30BHo95fj6V2fsXe/csmQSjZHHcGHqD+dcTVt7M3fJzgdTgofPiPiPjVlsur9K6i3wenj/ACQr+j9WhJdGvgd+09RtPWo01RtNX0NUzllSNpp639vS6JFi/kxxwkdj41yj/wDrJIPwrQ2GiyXMYf8Aww3KS/8AKjBkk+RGrSub5pXZ3OXdmkf+piWPxJrH081MdC9f8Mm0qOnabonpxPVaJqYTVsdMvLWgWa3FSLc1VCarmLZXJgNduYBxEIGq5cf0fwDxfHaA1aakYx4nWWlNRxkkt3Z2CorOxOFVQWYnsAHGrF7SOLfcNrf/AMPEQSP+ZJvVfIZPUdNaJ2wQpSBBbxkYbB1SyD/iSbiw90YXwqHqqDVpyktdF5/x3eJ11rGUo44Lz8eXd4k97tR5F0DTHEDkQoCsee09bt7zEnxqvIqVhUZFUNxTS4FrTiorESMilNE86oMuyqO0kAVz20Pa5RuhXWe+2Qv4DifhVJWSRpub+3tFmrLHVz8C9dgoJJAA4k7gKpr72ljQfd4kO8Z3hRjxxv49VcxebRkmOZHLdg4KPIDdUJ6I82+lQXBM5G9/E9Wf22y3V0vV+HBeZuX205JunINPcGoL+WN/41p6PeX4+lJRXpJLgcrVqzqy36jbfSyUpzRzl4t29i+FLo95fj6UHojzb9FpKyax9HvL8fSmKc0c5eLdvh4VFTnojzb6UBhlx1g+WaWiigCnPRHm36LW/BsxWtml5+sFsYxowrQKQd2cnl88d2jgc7o9oWix6QrEgoj5YaTlkRjuGd2SQN/AUBo00blSCNxBBHmN9Z0e8vx9KNHvL8fSsp41QOziuw6hhwIB/wClK0tU+x58JpyDgkjjw3fU/Gtx5a+rbPrK6t4VVzWvbzKCdDcm4l7syXRBcy9ehLVD707Et/6UUw/1VU8rW5fycnZ26dcrTXj/ANOfs8QPlyMx/wDMrW2dsqWcFlCpEpxJPIeThj8C54t7oyx6gakwUUpTk8LPpp6rzJlKlwF5WrSz2Q7IJJWW3gPRlkzmTt5JBzpD4gaR1kVGt5b23+Aoupf/ABEq/cqf+FA3S/qkz/QprUuLx5nLyu0jni7Esx7N56vCvL3p/l0XS+PcuXf4F3bwwXKbYSHdZoUbrupMG4PimObD/py3vmtVXJOSSSd5J3kk9ZrTjrajrV9OMeHHp5nQWqSNyI1uJwqpn2lHCMyOF7BxY+QG+qXaHtg5GINMYORrbnPuxwGMDj41UXt/Qt9Jy16Fq/naXH+pULVf7j16Fq/nadPe30cK5kdUHVnifIcT+FcvtH206oEx778fwX1/KucnkaRtTya2PEksT+lJo95fj6Vx9ztCdV/asLzKK7/ENxV+2j9i8/Hl3eJNd3jy4aRmc5bj1cOA6q1qlKc0c5eLdvh4Uuj3l+PpVa3k56UnJ70nliU56I82+lGj3l+PpTFOaOcvFu3w8KHkiop9HvL8fSjR7y/H0oAPRHm36LSVKU5o5y8W7exfCl0e8vx9KASnPRHm30o0e8vx9KYpzRzl4t2+HhQEVFMy46wfzpaAkSdlGAzAZDEAkDIBAOO3BP5mh2JUZOd5H4YWo6duiPNv0WgEooooDYtp9BU+LA+W6rYy1SHojzb6Vt2Vxnmnj1eldd+GtoKlUdtUekuHb0d/r2ketTz9x3G2ryzSUFT9vKRwQxL95FaoI41TLnc8hLBmKjSAW6TcKpr7astwQZGyFGI4wFSKId2ONQFQeQqvUVMldxChGmlza5v5hd3EU1qTIKnSq6baKR9eo9g3/meqq642vI+4HQOwcfzqmvts2tt9ud6XQvd8F69RZQqKB0NxtKOIc5t/dG9v+n41UXntJI26P7sdvF/z6vwqqbojzb6UlcdebbuLjSP2x6uPj+2DMruo1iLwhnck5JJJ4k7yayeiPNv0Wkpz0R5t+i1RkQSiiigHPRHm30pKc9EebfSkoApz0R5t9KSnPRHm30oBKKKKAc9EebfotJTnojzb9FpKAKc9EebfSkpz0R5t9KASiiigLa25I2rgmISljjOBJnMOjDcQukT534yRnfpqX2ghQyYiCDQHMgRSoQcowTUANxEfJg535487NVdhc8lKjkagjo5XhnSwOPhVv++4wZMGZsoiKSFBfRC0I1884Dayx440Ab85AFJyfvL8fSjk/eX4+lJU9hc8lKjkagjo5HDOlgcfCgB4COadzAtqU6gRw4jG6ownvL8atJtrLqkKNKVeFbc5AUuFWMKzYY8Smcb8YG81UUBYw32BvwT1HPHz3Vi4aRsjepXPKKA4KgYHO3bt/bWvYXPJSxuRqCOjkcM6WBx8KtRteIGUh58tEsMeVXSxWLktcg5TiVLY441deN9lW2rd1qapTqPC8+18X3mEkil5P3l+PpRyfvL8fSkrY2fc8lLG5GQjo5HAnSwbHwqtMmWtWwRg5TUXGGynAc7du37t9Q8n7y/H0q5G2Iw8jBpjqh5BQQg14h5EM/OODvJ3ZwMjfnIo6Afk/eX4+lSvbkc07mBbUpDBhuHEY3cDWLG45OVHI1BHRyvbpIOPhVsu24laQ6ZZC8JthISqPgRaNTDnZy2MjO4IBk5IoCl5P3l+PpRyfvL8fSkqexuOTlRyNQR0crwzpYHHwoDJtWxjG9dRYYbKjdxGN1Rcn7y/H0q6/fMWZP8AEdWiSLnJGTJoj0KWJYlDq52VJI0gb87qKgH5P3l+PpUrWzYx1rqLDDZUbuIxurFjcclKjkagjo5XhnSwOPhVwu3Ihyo+9bXHHGGKqHbk4jEMnXzclsnGcBAOdk4Ao+T95fj6Ucn7y/H0pKnsLnkpUcjUEdHK8M6WBx8KAY2rYxg5UtqGGyu4cd278ah5P3l+PpVnPtVdUjIZSzQrbq7AK2AsaMzYY72QSLjfgNxNVNAPyfvL8fSpTatjGN66i4w2VHNGW3bt5HHtrFhc8lKjkagjo5HDOlgcfCrmPbsS8r/itriWFSVXLaYTDlufzSdWcjOAMb9RIAprWFDIgkfShZVd1BdkUnewXdqwN+M762/aDY5s52gZtUkYUTbiFWQjJVSd7AZA1YGd+N2CdO0u2hkWSM6XRg6NhWwwOQcEEbjWbq9eXSZG1FUWNSQNWlc6QTxbAOMnJwAOAFAQUUUUAUUUUAUUUUAUUUUAUUUUAUUUUAUUUUAUUUUAUUUUAUUUUAUUUUAUUUUAUUUUAUUUUB//2Q=="/>
          <p:cNvSpPr>
            <a:spLocks noChangeAspect="1" noChangeArrowheads="1"/>
          </p:cNvSpPr>
          <p:nvPr/>
        </p:nvSpPr>
        <p:spPr bwMode="auto">
          <a:xfrm>
            <a:off x="155575" y="-1028700"/>
            <a:ext cx="2133600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508" name="AutoShape 4" descr="data:image/jpeg;base64,/9j/4AAQSkZJRgABAQAAAQABAAD/2wCEAAkGBhIPEBUUEBAPDxAUFBAPDw8UFhAQEBAUFhYVFBUUFRYXHCYeGBkjGRQVHzAgIycqLC4sFR4xNTAqNyYrLCkBCQoKDgwOGg8PGjQkHCIsKS0vLS4uKSwsMDEpLCwvNCwvKSksKSwqNS8vLSksKSwpLCksKSwtLC01KTUpLCwsLP/AABEIAOEA4AMBIgACEQEDEQH/xAAcAAACAgMBAQAAAAAAAAAAAAAAAgMFAQQGBwj/xABHEAACAQMBAwkFBQYEBAYDAAABAgMABBESBSExEyIyQVFSYXHRBmKhosEUI4GRsQcVQlNykjNDgvBjc+HxVIOjsrPCFiST/8QAGwEBAAIDAQEAAAAAAAAAAAAAAAQFAQMGAgf/xAA2EQACAQMBBAkCBQMFAAAAAAAAAQIDBBEhBRIxQVFhcYGRobHB8BMiBjJC0eEUYvEVIzNSsv/aAAwDAQACEQMRAD8A8n2fbXM66knbTrMbkySDk/u3l1t7umOQ7snmHdVf+8Zf5sv97+tb2ydqCC3uRr58yJCkeknGWy8urgMR8pHjiROfGqoruz4kflj1oCf94y/zZf739aP3jL/Nl/vf1qBELEAAkkgADeSTwAFdRY/s3vJV1MI4c8FkYhvyUHH41pq16dFZqSSNFa5pUFmrJLtOe/eMv82X+9/Wj94y/wA2X+9/WrjaPsHeQDPJcqo4mI6/h0vhXPlccdx4EV6p1YVVmDT7DNKvTrLNOSa6mbH7xl/my/3v60fvGX+bL/e/rWtWSu7PmP09a2G42P3jL/Nl/vf1r0u8so4L6yshamWGZtmGTaLyXhkuBM8LSNGVkEaxnU0eAp69+d9eV1Zw+094kSxJeXSQqyukSyyrGjKwdSqg4BDAMMcCAeNAej+0+zbe22drjEazPJtNAXO05JSIbp4o+TaN+STSgA+844HHfXMbOaKXZFxKwnW4guLRDc8vM2pJjLkLFkKMCMcckkneOFUR9qL3kTH9tu+RflQ8PLTcm+s6n1LqwdRZicjfk541XpeSKjRiRxG5VpIwzBHK50ll4EjUcZ4ZNAere0Oy7KGKC4gMbxPdyW8X3+0njuLbkMmecA8oHjfBYRYG/GKil2TbJtSW3MM5hksjdWp+03KohFq8xkVSeUILruV2BAzkHIA88f2ovDKsxvLozoCscxll5RFIwVVs5AwTuHbUMm17gyGc3E5nfWjzF3MrAroYF85IKnTjs3UB1PsdFqs726kSW9kthbCK2Mk4jAlZg00gjYOyqEAwCBzt9XcWxIr6xt2DyWN3IdsSokayPG/2dUkEcjPLrVVAIHSPPPZv832dtWa1fXbzS28mCuuJ3jfB4jKkHG7hU7+0V0zajdXJYGYhjLISDMMSnOf4xubt66A7VvY6NAWfaN6yxWcF/dLHHqkVZxDyUcQMoDnMjFmOAAF45OLKH9lxEzQy7TuFc3M1pCVjLKdFpHeB5MygpzHKlRk6hx6684g29dROssd1cJMFEKyrJIsixqFAQMDnSAAMcNwrEftDdKcrdXKtyjzahLIDyjroeTOemy7i3EjdQHoNh+zvlpowL+8FtNBZTxTsIkKNdPJHHHKrTjLaomwE1Z8MZM0PsnFHHa/fXEk8kO12n5QO9uzWonQlNMqkMGjGnt6RxjTXnlr7U3kWOSvLuPCJCNE0qYjQkogw25QWYgcBqPaawPaK7CBRd3IXVK+jlZAoaQFZGxniwdgT16j2mgO1g9mBBKYnuZ5rgWE95KHR/sq5tTMnIuJgzuCRzsYyOBxitu59hY7i5FvY3d8Jja2N0iSjdKspiErBhId6rLrIA/hYb8Zrz7/8lu+TWP7XdcmitHHHysuhEZSjKq5wFKkjHYcVubK9tLm3yQ5lkWB7W2kkaV2s0YaW5AasKdJK8N2d1AdHsKKOOPakgztEWnILaGVrlUkDXIhL6YpFO9Tkb926rvanseG1rbiaJ5DsVmttUstzaPdLKZYUaSVQMBQxEnHdkrjNeZbM21c2mWtrme2L81zFI8RYDeMlSM8axHt25VmZbm4VmdJnYSSBnkQkpIxzkuCThjvGaA9Auf2fBC8n7xupLVba2uQYlWe4Zp53t1RVWXQyhkLFg3DGKW8/Z+YnMYvr2WU3zbOhijQFpNAhd5CWlVVwkjnBPEDeBkjltle3dzDOZ5XlvJOTMQM094CqltZAaKVWKk5ypJU5O6tTaXtTdTzGdp5Edp5LpQjOiRStpy8YB5pwFGRvwo30B29x7BRxszNtO6NsLezuleNUlci4uGtdG6bQcMAdQJGDwON9N7Z+zZsIw8V9cXGm5ubGbWphxLCEYlMSNlSH68Hd47ubuvaW7lJMt3dSFgquXllbUqvyiqcneA/OA6jvrXutqzTAiWaWUF3mId3cGR8B5Dk9I4GTxOBQG3bbLV7V5MOXDEAjojBhAUjHEiRzx/y/OpfaTZKW7qqEgFS3OyTnUUz0RuIUHs35GRiqbNbFrbGZo416TuI1820qP1rDeFlmG0llnoP7N/ZtVT7TIAztkQbuio3FhnrJyPIeNd3UVpaLFGqJuVFVF8lGB+lS1wN5WlXqub7uw+W3t1K6rSqPu6lyCqbbnspb3g+8TTJ1SphZB5n+L8c1c0VHp1J05b0HhmilWnRlv03h9R497Q+w09nlv8WHjyqhuaPfUZ0+fDxqgKDSOcOLd7w8K9/Irivar9nqzAyWgWOTeTF0Y3/p6lPw8q6Wy2wpYhX0fTy7+g6/Z+31PFO50f8A25d/R28DzPQO8Pm9KNA7w+b0rNxbtGxV1ZHU4ZWBBB8RUddEnk6pPOqJmQaRzhxbveHhSaB3h83pQ3RHm30pKGR9A7w+b0pyg0jnDi3e7F8Khpz0R5t+i0AaB3h83pRoHeHzelJRQEpQaRzhxbveHhS6B3h83pQeiPNvpSUA+gd4fN6UxQaRzhxbveHhUVOeiPNvpQBoHeHzelGgd4fN6UlFATFRpHOHFu92L4Umgd4fN6UHojzb9FpKAfQO8Pm9KYoNI5w4t3vDwqKnPRHm30oDDKO0H8/rS0UUAV0nsFa8pfQ7shTLIf8ASm75sVoW2yle1eXDlwxAI6AwYQFIxxIlc8f8vzrsvYGzjW7bk1K6bcawW18+QxucHAxgYXHaD21HupbtGT6iBtKp9O0qS/tfnoegYrBFPWDXFSgfLciUVkisEVGlE9BRRRWsFH7TeykV8nOwkwH3cwG8e63eX9OqvI9r7IltJTHMulhvB4qw6mU9Yr3iq7bmworyIxyjxRx0kPap+nXVvs/acrd7k9YenZ+xfbL2xO1ap1NYea7P2PDm6I82+lJVzt/2cksmCSkYJYpINWlxu4btx7R/3qp0DvL83pXYQnGcVKLymd9TqRqRU4PKYlOeiPNv0WjQO8vzelOUGkc5eLd7sXwr2eyGul9m4ITZ3huA+gfZdLxrG0gPKHo6yAOrO/sqG22HHbqs18xVWAeC0XK3FwD0WYkfcxHvkEt/CCOcNLau1nuSupo0jQFYYIw6Qwqd5CLg8etiSzHexJ30B3MnsdDeT2/JJK0Zl2RDcaNCmO2lsbVjK4UEIxOsluGc8TxqhsWyjgLvDPI6WtlePiYIshndY2THJnSBrDA5JyDxB3ceVGkc5eJ73h4Umgd5fm9KA7+f9n8MaT6uUIjmkWGYFzrRL9LIrIdHJqxUu2kEtuDblODWbZtoLJop7aJvub67t2jlZZlmFqbd1ZuaBzhIQRjG7zrk9I7y/N6UxQaRzl4nveHhQHoF/saCCOa3i54MU+0EdRE8jQy3FvFaR5ZSQeRzJgEHM438aaT2NgDNHiSKF57IxRsQtw6tHtErG/LRhoZnaBEx0cuGw4K153oHeX5vSjSO8vzelAdtdez1rDAZ5ra4R1iilexaXk2jd7h4cMSmoK0aK4BGd+d4Izy3tDs5ba8uIULMkM88CM2NTLHIyAnG7OBWqyjSOcvFu94eFJoHeX5vSgEpz0R5t9KNA7y/N6UxQaRzl4t3vDwoCKimZcdYPln6iloDINeh/skTfOfCMZ89XpXndekfsi4XH/k//eot5/wy7vUp9tvFjU7v/SPQjWMU1Yrl5QPmgtYxTEVio0oHoQiimIrBFRpQMmKKKK0tYMmntTZUd1EY5l1Kf7lPUynqIryH2n9lpLF+dz4mJ5OUcD4N2N4flXtVQX2zo7iMxyqHRuIPwIPUfGrGx2hK1lh6xfFe6LjZe052c8PWD4r3XzU8Hs7OSeRY4kaSRjpRFBZmPYAKvi8OzwNPJXd7lufzZbS1bd0RvWeUd7fGOrXuK2Xtbs+TZiclbIY7eVdMt1nVPcHi0TsAOTj/AOGu5sZYtjC8YeiPNv0Wu1pVYVYqcHlM+h0qsKsFODymNc3LyuzyO0kjEs7sSzsx4kk7yaioorYbBz0R5t9KSnPRHm30pKAKc9EebfSkpz0R5t9KASiiigHPRHm36LSU56I82/RaSgCnPRHm30pKc9EebfSgEooooC1ttlK9q8uJC4YgEdAYMI0kY4kSseP+Xw416N7C7NW2mnjTJBWJgSSS2HlTVgquAdORxG/OTmvJQ1d9+yWQ8vKO2PP9rIB/7q0XCzSaKnbSzY1F1L1R6bisYp8ViqCUD5gLS4pyKxUaUD0JWMU+KxUWUDIhFYpzWAufpUaUD0jbXZhZFKsDIwLiLB1FQSuV7xyp3ccYxnq1VFbO0jiUgHdHpiB/oAUkeZBP41MrrN0yEl6pDuWT/mdje9+fbWKlOOd1aNef7envP+nBycY6NadTx6envX3mz4542jlUPGwwyn/e49ea8g9sPYt7BgQS9uzHk5cHdnHMfAwG3Hzx5ge2NCUJDAqRxBpbqwSeNo5VDxuNLqeBH0PXnqxXuy2hOynh/l5r5zLvZt1O2lj9PNfOZ84aB3h83pRoHeHzeldL7bexEmzpMrqktnP3cuN6nuPjcG8ev8wOXru6NaFaCqU3lM7OE4zipR4EpQaRzhxbveHhS6B3h83pQeiPNvpSVtPY+gd4fN6UxQaRzhxbveHhUVbEFq8uFjVnYCVyAMnSia3byCqxPgDQEWgd4fN6UaB3l+b0rdsvZ+4nAMULupV3DbgulGVWOo7gAzoPNh21sw+x165cLay6o/8AEUgKVBAYEhsc0hlOeGCKAqyg0jnDi3e7B4Uugd4fN6VuS7GnU6DDIHCPOVxv5IIJDJ/ToBOewUWmwriaMyRwu0S6gZMYTKjUwBPSIGCQMneKA09A7w+b0pig0jnDi3e8PCoqc9EebfSgMMviD+f1FLWVQngCcDJxvwO2sUAV2/7KXxdkdsMo+aE/Sudt9lq9q8uHLhmAI6AwYRpIxxIlY8f8vhxx1PstaLbbUgVNQR0mAD6xIea4ywKjTkx5x2YrxUWYtFftOO9Z1V/a/JZPUawRTYoNVEoHykSsYpiKxiosoGRaximxRio8qZnImK2tmL96GPBNUp/0AsB+JAH41r4rahGmGRutikQ8s62/9qf3VqVPDz0exIofnT6NfDU1BvPj11Ki0qLU6LVfVgbqKybUEwICyZKjcrDe8fl2r7v5Y65HtimOBB3qw3qw8PTiKgRK3bWQruI1Iekp4HxHYfGoVRp6T8f36V5ryOht472kvE17nZ8c8bRyoJI3Gl0PAj/fX1Yrwz289gpNmSal1SWrnEUvWp48nJ2N2HgceYH0N9m3alOpfmXwYfXgfhRdbLjuImimRZInGl0bgR9D15G8EA17stpVNnVddYPivdfNeB0lnCUdD5PPRHm30pK7X9on7O32XICrGS0dm5KUg6kJx93JgY1YG49ePAgcboHeHzelfRLe4p3FNVKbzFlk008MSuk9lAbc/apVUW4S+gBfessslrKixhQdTjU6BtO5Q4yRkVDYbGjhRbi9OIm51vbKWWa7wcZzjMcOQQZMb8ELk5K6e19qPdMGkZAFykUSBlihQYIjjXHNUZJ7SSSSSSTvMHUQ+0NtPZmFnt7R2t7mHSI7gQqzXVnMudKuclIZN4zwAOK1H27AqmISmQRbNlskm0uBNK9w0+FBGoIOUKgsB0M4GcDk9A7y/N6UaB3l+b0oDqD7QRfuwLqP2zS2zwMNj7IZRdF9XDVrPJ47pPVU2zryynW0+1SRBLeJ7ae2kW81MDNLNysDQAjURLjDkDIO4gjHJlBpHOHFu92DwpdA7y/N6UB39ptvZ8cEILxTPGFZdcLSMhaynWRHBiCaftBhAGXzgMSd5pIPa21bkzOIpFWOwldRBGGe5iuYjOchBljb6wcnS3ia4PQO8vzelMUGkc4cW73h4UB3Vntm1tYzFDdwl3j2ijXCwzCP7xoHhVtUWsjEbjonBbs31wFMy+IP5/UUtAZDEdZ7f9/mauvZS4KXts2f89Ez4NpT9DVJWxbzmMow4q+seY0n6VhmqtD6lOUOlNeJ9FYrGKypyMjgd48qzioUqZ8cExWMU+KMVpdIZExWMU+KMVqdEzkjxW1dDSkaeBlbzc7vkVD+NRRQlmCjixCjzJwKnvXDSsR0QdKf0rzV+AFanRwmSaekJPpwvf2XiQItbCJSxpWzHHVbVpFhbxyZjjraijoijrchhqor0zprSlka2Ug5H/fwPaK3NAxlRv7v1Hb5VhI8DJrQvLrsPlVW4t/bJZj84fNTsbK20NHbMUdxG0cyLJG4Kuh4EfQ9eerGa8W9pPYuPYzmaVTdKx//AFIGB0IcZBuyMcP4UHTxk6QNLe1fb1YnorN/A7YCE9pHAP2Md3bv31ze2IRIHjnTUGyJEcbz178789efxq+2ZXlYaxe9F8V85+XW+V27H663eDXzwPAr+/kuJGkmcySMcsx8BgAAbgAAAANwAAGAKiPRHm30q89qfZZrN8rl4GPMfrX3W8fHr+FUZ6I82+ldzSqxqxU4PKZQVaU6M3Caw0JRRRWw1Dnojzb9FpKc9EebfotJQBTnojzb6UlOeiPNvpQCUUUUBa22yle1aXEhcMwBGNG4wjSRjiRKx4/5fDjg21stYCih1bKBy2pXUsdzFSmRpyDjrxiqsORwJHX/AL/M/nTMeaPNvpQH0B7MXPK2Vu+c5hjBPaQoVviDVliuU/ZZd8ps5V/lySx/meUH/wAldfit6o5WT4/f0/pXNSHRJ+pHijTUmKxprDtyHkjxRipNNGmvDtjOSXZ4wxfuKzj+rop8zLUMaVtIumE9ruF/BBk/Fk/KljjrRO20Ji4Rj3+P8JGY4624oqxFFW9DDVdVti9s6eQhhrfhgpre2ovJwowKp69s2dts+2zg1b65xuFUF5c1sXt1VHdXFQv6PB29pb4QlzPUP7wVwEmzgDCSgZeLwI/jT3eI6uw6s89V801e40HDgX1O3TRJtiwwCkqq8bg6WHOjlXtU9e/8QeOCK8u9oPZ42xyDmIk6WOcjOMK2Bx3ceuvTINqaAUdeVhY5aInG/hrRv4H8R5EEbq1NrbMVoyynl7ZuYWIwyE8ElX+Buw8DjIO44srSpKg8x/LzRrvdmxu4bk9J/ply7H+3euaPJeTHeX5vSjkx3l+b0qx23sU27ZXLRk81use63j+tVddFCamt6PA4G4t6lvUdOosNExQaRzl4t3uxfCk5Md5fm9KD0R5t+i0lezQPyY7y/N6U5QaRzl4t3vDwqGnPRHm30oDDLjrB8s/UUtFFAFOeiPNv0WrCDZitatLz9YLYxjRhWhUgjGcnls8d2jgc7s7Y2csXJ6dahkLlZM61YMUZTzR1p2bjkZIGogd5+xi83XERPAxSqPPUrfolemYrxP8AZheclfgahiSOSPr4jEg6vc+Nev8A2mruygqlLsPmn4it3G+lJfqSft7G7RWgbqsG6qb/AE6KD6TLDdRuqtN3UlpJykipnGplUnsBO8/gN9HbpLLPcbeUmkuZcXIA0L3UBPm/P/QgfhTRAdtU0+0tcjNw1MzAdgJ3D8qkiva1u101LSnbudRtcOXYtF5HRwKO2rG3Ve2uWiv/ABreh2l41CqWeeR1uz7PgdPLIFXdxrnto3lNLtDK1RXt1VVWsscj6Fs+0wkQ3dzVTcT01zcVWTz1XTtcHWW9DBiaatKWWiWatOSWo0rct6dIaSSsWm0XhfUhG8FWUgMjqeKOp3Mp7DU8GyWZRJKy28J4SPnL/wDLQc6TzG7tIpjtZYd1ohjPXcvg3B8Uxui/0873jWp0t3U2txlmEVvene/ZZfUL7RbJQIrFOSMueUs3Op4+BDD+IIc7teGGP4ukfOdr7IMDZGTGei3Z4Hxrs3Yk5JJJ3kneSe2o5YgwIYAqRgg9deqVZ0pZXDoIG0NkQvaO7J/euEvZ82u3XmcCeiPNv0Wkq12vscw4weYScE53ZxuOB4VW8mO8vzelXMJqa3onzG4t6lvUdKqsNCU56I82+lHJjvL83pTFBpHOXi3e8PCvRoIqKZlx1g+WfqKWgHWZgMBmAyDgEgZGQD54J/M00shYAsSx3jJJJwAoA8gN1RU56I82/RaA2tjXvIXEUnDRIjHyBGfhmvbTcV4LXrexdpcrbRPnJKKG/qHNb4g1fbGe85Q7/nkcv+ILff3Knavde5em5pDc1Xmeka4rpFROZVAsDc1t7OudIlk7kbBf6pMRD8cMx/01QNcVuyz6LVR1zStIf6IhoU/i0kv9tYnR0S6X/nyySqFD7t7o+LzJkuanS6qkW4qRbmvcqJbWlqX0d5WzHe+Nc8l1UyXdR5W52VhbcDpFvt1V13c1ppd1r3NxUKta6HeWVv8AaYuLiq+aeporeSZtMaliBk8AqjrZmO5R4kgVIywQdLF1L3QWW2Q+LDDSfhpHiwqjrUUmXUd2GnF9C+ad5q22z5JgWGEjXc8znREngWPE+6Mk9QNObqGD/BUTyfz5VHJqf+HEePm+f6RWvfbQkmI5RshdyIAFRB2Ig3KPIVqEVV1KeCSqcpfn4dC4d75+S6hrq6eVi8js7nizEsT+JqEimNYqBOBKiklhCYrGKc1UX3tFFHuX7xuxej+LemajfScnhI0XF3Rto71aSS+cFxfcWMsQYFWAIO4g9dcVtWzWKQhHDrx3HJXwPjU1/tqWUbzpUkjSu4Y3ces8aram29CVLVvuPn+29rUL7EacOH6nx7MdHb4BTnojzb6UlOeiPNvpUw5kSiiigLODZitatLz9YLYxjRhWhUg7s5PL5zndo4HO42xYJEVVS6nTqdJMF0Y9R0jAJUK2nipbSSSDVekzAYDMBkEgEgZGQDjtwT+ZqS4uXkALuzneAWJY43bsnq30BHo95fj6V2fsXe/csmQSjZHHcGHqD+dcTVt7M3fJzgdTgofPiPiPjVlsur9K6i3wenj/ACQr+j9WhJdGvgd+09RtPWo01RtNX0NUzllSNpp639vS6JFi/kxxwkdj41yj/wDrJIPwrQ2GiyXMYf8Aww3KS/8AKjBkk+RGrSub5pXZ3OXdmkf+piWPxJrH081MdC9f8Mm0qOnabonpxPVaJqYTVsdMvLWgWa3FSLc1VCarmLZXJgNduYBxEIGq5cf0fwDxfHaA1aakYx4nWWlNRxkkt3Z2CorOxOFVQWYnsAHGrF7SOLfcNrf/AMPEQSP+ZJvVfIZPUdNaJ2wQpSBBbxkYbB1SyD/iSbiw90YXwqHqqDVpyktdF5/x3eJ11rGUo44Lz8eXd4k97tR5F0DTHEDkQoCsee09bt7zEnxqvIqVhUZFUNxTS4FrTiorESMilNE86oMuyqO0kAVz20Pa5RuhXWe+2Qv4DifhVJWSRpub+3tFmrLHVz8C9dgoJJAA4k7gKpr72ljQfd4kO8Z3hRjxxv49VcxebRkmOZHLdg4KPIDdUJ6I82+lQXBM5G9/E9Wf22y3V0vV+HBeZuX205JunINPcGoL+WN/41p6PeX4+lJRXpJLgcrVqzqy36jbfSyUpzRzl4t29i+FLo95fj6UHojzb9FpKyax9HvL8fSmKc0c5eLdvh4VFTnojzb6UBhlx1g+WaWiigCnPRHm36LW/BsxWtml5+sFsYxowrQKQd2cnl88d2jgc7o9oWix6QrEgoj5YaTlkRjuGd2SQN/AUBo00blSCNxBBHmN9Z0e8vx9KNHvL8fSsp41QOziuw6hhwIB/wClK0tU+x58JpyDgkjjw3fU/Gtx5a+rbPrK6t4VVzWvbzKCdDcm4l7syXRBcy9ehLVD707Et/6UUw/1VU8rW5fycnZ26dcrTXj/ANOfs8QPlyMx/wDMrW2dsqWcFlCpEpxJPIeThj8C54t7oyx6gakwUUpTk8LPpp6rzJlKlwF5WrSz2Q7IJJWW3gPRlkzmTt5JBzpD4gaR1kVGt5b23+Aoupf/ABEq/cqf+FA3S/qkz/QprUuLx5nLyu0jni7Esx7N56vCvL3p/l0XS+PcuXf4F3bwwXKbYSHdZoUbrupMG4PimObD/py3vmtVXJOSSSd5J3kk9ZrTjrajrV9OMeHHp5nQWqSNyI1uJwqpn2lHCMyOF7BxY+QG+qXaHtg5GINMYORrbnPuxwGMDj41UXt/Qt9Jy16Fq/naXH+pULVf7j16Fq/nadPe30cK5kdUHVnifIcT+FcvtH206oEx778fwX1/KucnkaRtTya2PEksT+lJo95fj6Vx9ztCdV/asLzKK7/ENxV+2j9i8/Hl3eJNd3jy4aRmc5bj1cOA6q1qlKc0c5eLdvh4Uuj3l+PpVa3k56UnJ70nliU56I82+lGj3l+PpTFOaOcvFu3w8KHkiop9HvL8fSjR7y/H0oAPRHm36LSVKU5o5y8W7exfCl0e8vx9KASnPRHm30o0e8vx9KYpzRzl4t2+HhQEVFMy46wfzpaAkSdlGAzAZDEAkDIBAOO3BP5mh2JUZOd5H4YWo6duiPNv0WgEooooDYtp9BU+LA+W6rYy1SHojzb6Vt2Vxnmnj1eldd+GtoKlUdtUekuHb0d/r2ketTz9x3G2ryzSUFT9vKRwQxL95FaoI41TLnc8hLBmKjSAW6TcKpr7astwQZGyFGI4wFSKId2ONQFQeQqvUVMldxChGmlza5v5hd3EU1qTIKnSq6baKR9eo9g3/meqq642vI+4HQOwcfzqmvts2tt9ud6XQvd8F69RZQqKB0NxtKOIc5t/dG9v+n41UXntJI26P7sdvF/z6vwqqbojzb6UlcdebbuLjSP2x6uPj+2DMruo1iLwhnck5JJJ4k7yayeiPNv0Wkpz0R5t+i1RkQSiiigHPRHm30pKc9EebfSkoApz0R5t9KSnPRHm30oBKKKKAc9EebfotJTnojzb9FpKAKc9EebfSkpz0R5t9KASiiigLa25I2rgmISljjOBJnMOjDcQukT534yRnfpqX2ghQyYiCDQHMgRSoQcowTUANxEfJg535487NVdhc8lKjkagjo5XhnSwOPhVv++4wZMGZsoiKSFBfRC0I1884Dayx440Ab85AFJyfvL8fSjk/eX4+lJU9hc8lKjkagjo5HDOlgcfCgB4COadzAtqU6gRw4jG6ownvL8atJtrLqkKNKVeFbc5AUuFWMKzYY8Smcb8YG81UUBYw32BvwT1HPHz3Vi4aRsjepXPKKA4KgYHO3bt/bWvYXPJSxuRqCOjkcM6WBx8KtRteIGUh58tEsMeVXSxWLktcg5TiVLY441deN9lW2rd1qapTqPC8+18X3mEkil5P3l+PpRyfvL8fSkrY2fc8lLG5GQjo5HAnSwbHwqtMmWtWwRg5TUXGGynAc7du37t9Q8n7y/H0q5G2Iw8jBpjqh5BQQg14h5EM/OODvJ3ZwMjfnIo6Afk/eX4+lSvbkc07mBbUpDBhuHEY3cDWLG45OVHI1BHRyvbpIOPhVsu24laQ6ZZC8JthISqPgRaNTDnZy2MjO4IBk5IoCl5P3l+PpRyfvL8fSkqexuOTlRyNQR0crwzpYHHwoDJtWxjG9dRYYbKjdxGN1Rcn7y/H0q6/fMWZP8AEdWiSLnJGTJoj0KWJYlDq52VJI0gb87qKgH5P3l+PpUrWzYx1rqLDDZUbuIxurFjcclKjkagjo5XhnSwOPhVwu3Ihyo+9bXHHGGKqHbk4jEMnXzclsnGcBAOdk4Ao+T95fj6Ucn7y/H0pKnsLnkpUcjUEdHK8M6WBx8KAY2rYxg5UtqGGyu4cd278ah5P3l+PpVnPtVdUjIZSzQrbq7AK2AsaMzYY72QSLjfgNxNVNAPyfvL8fSpTatjGN66i4w2VHNGW3bt5HHtrFhc8lKjkagjo5HDOlgcfCrmPbsS8r/itriWFSVXLaYTDlufzSdWcjOAMb9RIAprWFDIgkfShZVd1BdkUnewXdqwN+M762/aDY5s52gZtUkYUTbiFWQjJVSd7AZA1YGd+N2CdO0u2hkWSM6XRg6NhWwwOQcEEbjWbq9eXSZG1FUWNSQNWlc6QTxbAOMnJwAOAFAQUUUUAUUUUAUUUUAUUUUAUUUUAUUUUAUUUUAUUUUAUUUUAUUUUAUUUUAUUUUAUUUUAUUUUB//2Q=="/>
          <p:cNvSpPr>
            <a:spLocks noChangeAspect="1" noChangeArrowheads="1"/>
          </p:cNvSpPr>
          <p:nvPr/>
        </p:nvSpPr>
        <p:spPr bwMode="auto">
          <a:xfrm>
            <a:off x="155575" y="-1028700"/>
            <a:ext cx="2133600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TextBox 9"/>
          <p:cNvSpPr txBox="1"/>
          <p:nvPr/>
        </p:nvSpPr>
        <p:spPr>
          <a:xfrm>
            <a:off x="0" y="596205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M. </a:t>
            </a:r>
            <a:r>
              <a:rPr lang="en-US" sz="18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Narwaria</a:t>
            </a:r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M. Silva, P. </a:t>
            </a:r>
            <a:r>
              <a:rPr lang="en-US" sz="18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Callet</a:t>
            </a:r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and R. </a:t>
            </a:r>
            <a:r>
              <a:rPr lang="en-US" sz="18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Pepion</a:t>
            </a:r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“Tone mapping Based High Dynamic Range Compression: Does it Affect Visual Experience?”, Signal Processing: Image Communication (Special Issue on Recent Advances in High Dynamic Range Video Research), 2013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92896"/>
            <a:ext cx="3319104" cy="249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36712"/>
            <a:ext cx="2992332" cy="23762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1" y="3559676"/>
            <a:ext cx="2979962" cy="22455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Oval 17"/>
          <p:cNvSpPr/>
          <p:nvPr/>
        </p:nvSpPr>
        <p:spPr>
          <a:xfrm>
            <a:off x="2339752" y="2636912"/>
            <a:ext cx="504056" cy="12241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3707904" y="3068960"/>
            <a:ext cx="543609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Saliency maps from  2 display conditions</a:t>
            </a:r>
          </a:p>
          <a:p>
            <a:pPr algn="just"/>
            <a:endParaRPr lang="en-US" b="1" dirty="0" smtClean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008"/>
            <a:ext cx="9144000" cy="1052736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B0F0"/>
                </a:solidFill>
                <a:latin typeface="Calibri" pitchFamily="34" charset="0"/>
              </a:rPr>
              <a:t>Artist intention: can visual attention models be helpful?</a:t>
            </a:r>
            <a:endParaRPr lang="fr-FR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87727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 coherent computational Approach to model the bottom-up visual attention 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O. Le </a:t>
            </a:r>
            <a:r>
              <a:rPr lang="en-US" sz="18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Meur</a:t>
            </a:r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P. Le </a:t>
            </a:r>
            <a:r>
              <a:rPr lang="en-US" sz="18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Callet</a:t>
            </a:r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and D. </a:t>
            </a:r>
            <a:r>
              <a:rPr lang="en-US" sz="18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Barba</a:t>
            </a:r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IEEE transactions on Pattern Analysis and Machine Intelligence (PAMI), Vol. 28, Issue 5, Pages:802-817 , May 2006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l="17786" t="23920" r="15474" b="18951"/>
          <a:stretch>
            <a:fillRect/>
          </a:stretch>
        </p:blipFill>
        <p:spPr bwMode="auto">
          <a:xfrm>
            <a:off x="1187624" y="1268760"/>
            <a:ext cx="6533550" cy="45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437750" cy="435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008"/>
            <a:ext cx="9144000" cy="1052736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B0F0"/>
                </a:solidFill>
                <a:latin typeface="Calibri" pitchFamily="34" charset="0"/>
              </a:rPr>
              <a:t>Artist intention: visual attention models can help!</a:t>
            </a:r>
            <a:endParaRPr lang="fr-FR" dirty="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10" name="Picture 9" descr="bresson_decisive_moment_290108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196752"/>
            <a:ext cx="3485976" cy="44644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 the role of artistic intent of image quality, Scott J. Daly, Electronic Imaging 2008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755576" y="1844824"/>
            <a:ext cx="7200800" cy="1143000"/>
          </a:xfrm>
          <a:noFill/>
          <a:ln/>
        </p:spPr>
        <p:txBody>
          <a:bodyPr/>
          <a:lstStyle/>
          <a:p>
            <a:pPr algn="l"/>
            <a:r>
              <a:rPr lang="fr-FR" sz="4000" dirty="0" smtClean="0">
                <a:solidFill>
                  <a:srgbClr val="00B0F0"/>
                </a:solidFill>
                <a:latin typeface="Calibri" pitchFamily="34" charset="0"/>
              </a:rPr>
              <a:t>HDR </a:t>
            </a:r>
            <a:r>
              <a:rPr lang="fr-FR" sz="4000" dirty="0" err="1" smtClean="0">
                <a:solidFill>
                  <a:srgbClr val="00B0F0"/>
                </a:solidFill>
                <a:latin typeface="Calibri" pitchFamily="34" charset="0"/>
              </a:rPr>
              <a:t>video</a:t>
            </a:r>
            <a:r>
              <a:rPr lang="fr-FR" sz="40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4000" dirty="0" err="1" smtClean="0">
                <a:solidFill>
                  <a:srgbClr val="00B0F0"/>
                </a:solidFill>
                <a:latin typeface="Calibri" pitchFamily="34" charset="0"/>
              </a:rPr>
              <a:t>quality</a:t>
            </a:r>
            <a:r>
              <a:rPr lang="fr-FR" sz="40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4000" dirty="0" err="1" smtClean="0">
                <a:solidFill>
                  <a:srgbClr val="00B0F0"/>
                </a:solidFill>
                <a:latin typeface="Calibri" pitchFamily="34" charset="0"/>
              </a:rPr>
              <a:t>assessment</a:t>
            </a:r>
            <a:r>
              <a:rPr lang="fr-FR" sz="4000" dirty="0" smtClean="0">
                <a:solidFill>
                  <a:srgbClr val="00B0F0"/>
                </a:solidFill>
                <a:latin typeface="Calibri" pitchFamily="34" charset="0"/>
              </a:rPr>
              <a:t/>
            </a:r>
            <a:br>
              <a:rPr lang="fr-FR" sz="4000" dirty="0" smtClean="0">
                <a:solidFill>
                  <a:srgbClr val="00B0F0"/>
                </a:solidFill>
                <a:latin typeface="Calibri" pitchFamily="34" charset="0"/>
              </a:rPr>
            </a:br>
            <a:r>
              <a:rPr lang="fr-FR" sz="4000" dirty="0" smtClean="0">
                <a:solidFill>
                  <a:srgbClr val="00B0F0"/>
                </a:solidFill>
                <a:latin typeface="Calibri" pitchFamily="34" charset="0"/>
              </a:rPr>
              <a:t>…few questions &amp; </a:t>
            </a:r>
            <a:r>
              <a:rPr lang="fr-FR" sz="4000" dirty="0" err="1" smtClean="0">
                <a:solidFill>
                  <a:srgbClr val="00B0F0"/>
                </a:solidFill>
                <a:latin typeface="Calibri" pitchFamily="34" charset="0"/>
              </a:rPr>
              <a:t>studies</a:t>
            </a:r>
            <a:r>
              <a:rPr lang="fr-FR" sz="40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endParaRPr lang="fr-FR" sz="4000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187624" y="3429000"/>
            <a:ext cx="72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4000" kern="0" dirty="0" smtClean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Objective </a:t>
            </a:r>
            <a:r>
              <a:rPr lang="fr-FR" sz="4000" kern="0" dirty="0" err="1" smtClean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Quality</a:t>
            </a:r>
            <a:r>
              <a:rPr lang="fr-FR" sz="4000" kern="0" dirty="0" smtClean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4000" kern="0" dirty="0" err="1" smtClean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measures</a:t>
            </a:r>
            <a:endParaRPr kumimoji="0" lang="fr-FR" sz="40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QoEdistort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05064"/>
            <a:ext cx="1836204" cy="1224136"/>
          </a:xfrm>
          <a:prstGeom prst="rect">
            <a:avLst/>
          </a:prstGeom>
        </p:spPr>
      </p:pic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0728"/>
          </a:xfrm>
          <a:noFill/>
          <a:ln/>
        </p:spPr>
        <p:txBody>
          <a:bodyPr/>
          <a:lstStyle/>
          <a:p>
            <a:pPr algn="l"/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Image </a:t>
            </a:r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Quality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metrics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 (or </a:t>
            </a:r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measures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): </a:t>
            </a:r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usual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 flow </a:t>
            </a:r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chart</a:t>
            </a:r>
            <a:endParaRPr lang="fr-FR" sz="32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873" y="2780928"/>
            <a:ext cx="1578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Reference</a:t>
            </a:r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 Image</a:t>
            </a:r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96" y="3212976"/>
            <a:ext cx="16147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Image </a:t>
            </a:r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under</a:t>
            </a:r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 Test</a:t>
            </a:r>
          </a:p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Calibri" pitchFamily="34" charset="0"/>
              </a:rPr>
              <a:t>≈</a:t>
            </a:r>
          </a:p>
          <a:p>
            <a:pPr algn="ctr"/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Distorted</a:t>
            </a:r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 Image</a:t>
            </a:r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15616" y="3573016"/>
            <a:ext cx="1197048" cy="1713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339752" y="2780928"/>
            <a:ext cx="2016224" cy="115212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187624" y="3140968"/>
            <a:ext cx="1125040" cy="1713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355976" y="3356992"/>
            <a:ext cx="72008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076056" y="2852936"/>
            <a:ext cx="2376264" cy="93610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452320" y="3356992"/>
            <a:ext cx="72008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172400" y="3060249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Quality</a:t>
            </a:r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Score</a:t>
            </a:r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2" name="Picture 21" descr="DSC_14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56792"/>
            <a:ext cx="1836204" cy="122413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39752" y="2780928"/>
            <a:ext cx="2016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Representation</a:t>
            </a:r>
            <a:endParaRPr lang="fr-FR" sz="16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&amp;</a:t>
            </a:r>
          </a:p>
          <a:p>
            <a:pPr algn="ctr"/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Computation </a:t>
            </a:r>
          </a:p>
          <a:p>
            <a:pPr algn="ctr"/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of </a:t>
            </a:r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Distortions</a:t>
            </a:r>
            <a:endParaRPr lang="fr-FR" sz="1600" dirty="0" smtClean="0">
              <a:solidFill>
                <a:schemeClr val="bg1"/>
              </a:solidFill>
              <a:latin typeface="Calibri" pitchFamily="34" charset="0"/>
            </a:endParaRPr>
          </a:p>
          <a:p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20072" y="29969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Distortion</a:t>
            </a:r>
            <a:endParaRPr lang="fr-FR" sz="16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Pooling</a:t>
            </a:r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noFill/>
          <a:ln/>
        </p:spPr>
        <p:txBody>
          <a:bodyPr/>
          <a:lstStyle/>
          <a:p>
            <a:pPr algn="l"/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Image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Quality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metrics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: PSNR</a:t>
            </a:r>
            <a:endParaRPr lang="fr-FR" sz="36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93615" y="2132856"/>
            <a:ext cx="1929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  <a:latin typeface="Calibri" pitchFamily="34" charset="0"/>
              </a:rPr>
              <a:t>Reference</a:t>
            </a: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</a:rPr>
              <a:t> Image</a:t>
            </a:r>
            <a:endParaRPr lang="fr-FR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2" y="3789040"/>
            <a:ext cx="19763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</a:rPr>
              <a:t>Image </a:t>
            </a:r>
            <a:r>
              <a:rPr lang="fr-FR" sz="2000" dirty="0" err="1" smtClean="0">
                <a:solidFill>
                  <a:schemeClr val="bg1"/>
                </a:solidFill>
                <a:latin typeface="Calibri" pitchFamily="34" charset="0"/>
              </a:rPr>
              <a:t>under</a:t>
            </a: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</a:rPr>
              <a:t> Test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Calibri" pitchFamily="34" charset="0"/>
              </a:rPr>
              <a:t>≈</a:t>
            </a:r>
          </a:p>
          <a:p>
            <a:pPr algn="ctr"/>
            <a:r>
              <a:rPr lang="fr-FR" sz="2000" dirty="0" err="1" smtClean="0">
                <a:solidFill>
                  <a:schemeClr val="bg1"/>
                </a:solidFill>
                <a:latin typeface="Calibri" pitchFamily="34" charset="0"/>
              </a:rPr>
              <a:t>Distorted</a:t>
            </a: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</a:rPr>
              <a:t> Image</a:t>
            </a:r>
            <a:endParaRPr lang="fr-FR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10656" y="4203958"/>
            <a:ext cx="1197048" cy="171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907704" y="2204864"/>
            <a:ext cx="1800200" cy="259228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400" dirty="0" err="1" smtClean="0">
                <a:latin typeface="Calibri" pitchFamily="34" charset="0"/>
              </a:rPr>
              <a:t>Representation</a:t>
            </a:r>
            <a:r>
              <a:rPr lang="fr-FR" sz="1400" dirty="0" smtClean="0">
                <a:latin typeface="Calibri" pitchFamily="34" charset="0"/>
              </a:rPr>
              <a:t> &amp; Computation of </a:t>
            </a:r>
            <a:r>
              <a:rPr lang="fr-FR" sz="1400" dirty="0" err="1" smtClean="0">
                <a:latin typeface="Calibri" pitchFamily="34" charset="0"/>
              </a:rPr>
              <a:t>Distortion</a:t>
            </a:r>
            <a:endParaRPr lang="fr-FR" sz="1400" dirty="0">
              <a:latin typeface="Calibri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10656" y="2636912"/>
            <a:ext cx="1197048" cy="171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5" idx="3"/>
            <a:endCxn id="19" idx="1"/>
          </p:cNvCxnSpPr>
          <p:nvPr/>
        </p:nvCxnSpPr>
        <p:spPr>
          <a:xfrm>
            <a:off x="3707904" y="3501008"/>
            <a:ext cx="2088232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796136" y="2204864"/>
            <a:ext cx="2520280" cy="259228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400" dirty="0" err="1" smtClean="0">
                <a:latin typeface="Calibri" pitchFamily="34" charset="0"/>
              </a:rPr>
              <a:t>Distortion</a:t>
            </a:r>
            <a:endParaRPr lang="fr-FR" sz="1400" dirty="0" smtClean="0">
              <a:latin typeface="Calibri" pitchFamily="34" charset="0"/>
            </a:endParaRPr>
          </a:p>
          <a:p>
            <a:pPr algn="ctr"/>
            <a:r>
              <a:rPr lang="fr-FR" sz="1400" dirty="0" err="1" smtClean="0">
                <a:latin typeface="Calibri" pitchFamily="34" charset="0"/>
              </a:rPr>
              <a:t>Pooling</a:t>
            </a:r>
            <a:endParaRPr lang="fr-FR" sz="1400" dirty="0">
              <a:latin typeface="Calibri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316416" y="3501008"/>
            <a:ext cx="432048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352928" y="2852936"/>
            <a:ext cx="899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 smtClean="0">
                <a:solidFill>
                  <a:schemeClr val="bg1"/>
                </a:solidFill>
                <a:latin typeface="Calibri" pitchFamily="34" charset="0"/>
              </a:rPr>
              <a:t>Quality</a:t>
            </a:r>
            <a:r>
              <a:rPr lang="fr-FR" sz="1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r>
              <a:rPr lang="fr-FR" sz="1800" dirty="0" smtClean="0">
                <a:solidFill>
                  <a:schemeClr val="bg1"/>
                </a:solidFill>
                <a:latin typeface="Calibri" pitchFamily="34" charset="0"/>
              </a:rPr>
              <a:t>Score</a:t>
            </a:r>
            <a:endParaRPr lang="fr-F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2" name="Picture 21" descr="DSC_14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08" y="908720"/>
            <a:ext cx="1836204" cy="1224136"/>
          </a:xfrm>
          <a:prstGeom prst="rect">
            <a:avLst/>
          </a:prstGeom>
        </p:spPr>
      </p:pic>
      <p:pic>
        <p:nvPicPr>
          <p:cNvPr id="23" name="Picture 22" descr="QoEdistort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08" y="4941168"/>
            <a:ext cx="1836204" cy="1224136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1835696" y="2636912"/>
            <a:ext cx="909016" cy="73721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907704" y="3501008"/>
            <a:ext cx="792088" cy="7200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699792" y="3284984"/>
            <a:ext cx="360040" cy="3600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Box 28"/>
          <p:cNvSpPr txBox="1"/>
          <p:nvPr/>
        </p:nvSpPr>
        <p:spPr>
          <a:xfrm>
            <a:off x="2483768" y="2708920"/>
            <a:ext cx="44755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3600" b="1" dirty="0" smtClean="0"/>
              <a:t>+</a:t>
            </a:r>
            <a:endParaRPr lang="fr-FR" sz="3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555776" y="3429000"/>
            <a:ext cx="33855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3600" b="1" dirty="0" smtClean="0"/>
              <a:t>-</a:t>
            </a:r>
            <a:endParaRPr lang="fr-FR" sz="3600" b="1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059832" y="3501008"/>
            <a:ext cx="648072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427984" y="2852936"/>
            <a:ext cx="708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 smtClean="0">
                <a:solidFill>
                  <a:schemeClr val="bg1"/>
                </a:solidFill>
                <a:latin typeface="Calibri" pitchFamily="34" charset="0"/>
              </a:rPr>
              <a:t>Error</a:t>
            </a:r>
            <a:r>
              <a:rPr lang="fr-FR" sz="1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r>
              <a:rPr lang="fr-FR" sz="1800" dirty="0" err="1" smtClean="0">
                <a:solidFill>
                  <a:schemeClr val="bg1"/>
                </a:solidFill>
                <a:latin typeface="Calibri" pitchFamily="34" charset="0"/>
              </a:rPr>
              <a:t>Map</a:t>
            </a:r>
            <a:endParaRPr lang="fr-F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35" name="Object 28"/>
          <p:cNvGraphicFramePr>
            <a:graphicFrameLocks noChangeAspect="1"/>
          </p:cNvGraphicFramePr>
          <p:nvPr/>
        </p:nvGraphicFramePr>
        <p:xfrm>
          <a:off x="5940152" y="2996952"/>
          <a:ext cx="2309571" cy="1049089"/>
        </p:xfrm>
        <a:graphic>
          <a:graphicData uri="http://schemas.openxmlformats.org/presentationml/2006/ole">
            <p:oleObj spid="_x0000_s82946" name="Equation" r:id="rId6" imgW="2082600" imgH="914400" progId="Equation.3">
              <p:embed/>
            </p:oleObj>
          </a:graphicData>
        </a:graphic>
      </p:graphicFrame>
      <p:pic>
        <p:nvPicPr>
          <p:cNvPr id="39" name="Picture 38" descr="error.jpg"/>
          <p:cNvPicPr>
            <a:picLocks noChangeAspect="1"/>
          </p:cNvPicPr>
          <p:nvPr/>
        </p:nvPicPr>
        <p:blipFill>
          <a:blip r:embed="rId7" cstate="print">
            <a:lum bright="43000" contrast="21000"/>
          </a:blip>
          <a:stretch>
            <a:fillRect/>
          </a:stretch>
        </p:blipFill>
        <p:spPr>
          <a:xfrm>
            <a:off x="3851920" y="3645024"/>
            <a:ext cx="1872208" cy="1248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-36512" y="-27384"/>
            <a:ext cx="9144000" cy="764704"/>
          </a:xfrm>
          <a:noFill/>
          <a:ln/>
        </p:spPr>
        <p:txBody>
          <a:bodyPr/>
          <a:lstStyle/>
          <a:p>
            <a:pPr algn="l"/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A </a:t>
            </a:r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HyperSpace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 of </a:t>
            </a:r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possibilities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 …and </a:t>
            </a:r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generalization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?</a:t>
            </a:r>
            <a:endParaRPr lang="fr-FR" sz="32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1520" y="1412776"/>
            <a:ext cx="77724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	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051720" y="1484784"/>
            <a:ext cx="0" cy="374441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547664" y="4581128"/>
            <a:ext cx="5472608" cy="838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80112" y="4653136"/>
            <a:ext cx="1431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Distortion</a:t>
            </a:r>
            <a:endParaRPr lang="fr-FR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level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7624" y="620688"/>
            <a:ext cx="1810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Content type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835696" y="3501008"/>
            <a:ext cx="5112568" cy="115212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691680" y="4509120"/>
            <a:ext cx="5328592" cy="151216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844080" y="2852936"/>
            <a:ext cx="4888160" cy="180858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/>
          <p:cNvSpPr/>
          <p:nvPr/>
        </p:nvSpPr>
        <p:spPr>
          <a:xfrm>
            <a:off x="6084168" y="2492896"/>
            <a:ext cx="1656184" cy="4032448"/>
          </a:xfrm>
          <a:prstGeom prst="arc">
            <a:avLst>
              <a:gd name="adj1" fmla="val 16200000"/>
              <a:gd name="adj2" fmla="val 4760507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extBox 20"/>
          <p:cNvSpPr txBox="1"/>
          <p:nvPr/>
        </p:nvSpPr>
        <p:spPr>
          <a:xfrm>
            <a:off x="7668344" y="2636912"/>
            <a:ext cx="1426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Type of</a:t>
            </a:r>
          </a:p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Distortion</a:t>
            </a:r>
            <a:endParaRPr lang="fr-FR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1259632" y="1628800"/>
            <a:ext cx="936104" cy="3528392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55576" y="980728"/>
            <a:ext cx="2563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Multifeature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Space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5576" y="1556792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SI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95736" y="1484784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TI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2" name="Cube 31"/>
          <p:cNvSpPr/>
          <p:nvPr/>
        </p:nvSpPr>
        <p:spPr>
          <a:xfrm>
            <a:off x="4283968" y="2204864"/>
            <a:ext cx="1008112" cy="792088"/>
          </a:xfrm>
          <a:prstGeom prst="cube">
            <a:avLst/>
          </a:prstGeom>
          <a:solidFill>
            <a:srgbClr val="FF0000"/>
          </a:solidFill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extBox 29"/>
          <p:cNvSpPr txBox="1"/>
          <p:nvPr/>
        </p:nvSpPr>
        <p:spPr>
          <a:xfrm>
            <a:off x="179512" y="5657671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Generalization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fr-FR" dirty="0" smtClean="0">
                <a:solidFill>
                  <a:srgbClr val="FFC000"/>
                </a:solidFill>
                <a:latin typeface="Calibri" pitchFamily="34" charset="0"/>
              </a:rPr>
              <a:t>do </a:t>
            </a:r>
            <a:r>
              <a:rPr lang="fr-FR" dirty="0" err="1" smtClean="0">
                <a:solidFill>
                  <a:srgbClr val="FFC000"/>
                </a:solidFill>
                <a:latin typeface="Calibri" pitchFamily="34" charset="0"/>
              </a:rPr>
              <a:t>we</a:t>
            </a:r>
            <a:r>
              <a:rPr lang="fr-FR" dirty="0" smtClean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rgbClr val="FFC000"/>
                </a:solidFill>
                <a:latin typeface="Calibri" pitchFamily="34" charset="0"/>
              </a:rPr>
              <a:t>learn</a:t>
            </a:r>
            <a:r>
              <a:rPr lang="fr-FR" dirty="0" smtClean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rgbClr val="FFC000"/>
                </a:solidFill>
                <a:latin typeface="Calibri" pitchFamily="34" charset="0"/>
              </a:rPr>
              <a:t>much</a:t>
            </a:r>
            <a:r>
              <a:rPr lang="fr-FR" dirty="0" smtClean="0">
                <a:solidFill>
                  <a:srgbClr val="FFC000"/>
                </a:solidFill>
                <a:latin typeface="Calibri" pitchFamily="34" charset="0"/>
              </a:rPr>
              <a:t>?</a:t>
            </a:r>
          </a:p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« a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metric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is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only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valid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under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the conditions on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which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it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has been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tested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 » Phil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Corriveau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907704" y="1556792"/>
            <a:ext cx="1008112" cy="36004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987824" y="1412776"/>
            <a:ext cx="450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DI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835696" y="1628800"/>
            <a:ext cx="1872208" cy="338437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779912" y="1412776"/>
            <a:ext cx="1405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Color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Info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noFill/>
          <a:ln/>
        </p:spPr>
        <p:txBody>
          <a:bodyPr/>
          <a:lstStyle/>
          <a:p>
            <a:pPr algn="l"/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Image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Quality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metrics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:</a:t>
            </a:r>
            <a:endParaRPr lang="fr-FR" sz="36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3645024"/>
            <a:ext cx="91440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sz="2800" kern="0" dirty="0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(Full) </a:t>
            </a:r>
            <a:r>
              <a:rPr lang="fr-FR" sz="2800" kern="0" dirty="0" err="1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Perceptual</a:t>
            </a:r>
            <a:r>
              <a:rPr lang="fr-FR" sz="2800" kern="0" dirty="0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 </a:t>
            </a:r>
            <a:r>
              <a:rPr lang="fr-FR" sz="2800" kern="0" dirty="0" err="1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Approach</a:t>
            </a:r>
            <a:r>
              <a:rPr lang="fr-FR" sz="2800" kern="0" dirty="0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 =&gt; </a:t>
            </a:r>
            <a:r>
              <a:rPr lang="fr-FR" sz="2800" kern="0" dirty="0" err="1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Bottom</a:t>
            </a:r>
            <a:r>
              <a:rPr lang="fr-FR" sz="2800" kern="0" dirty="0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-up </a:t>
            </a:r>
            <a:r>
              <a:rPr lang="fr-FR" sz="2800" kern="0" dirty="0" err="1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modeling</a:t>
            </a:r>
            <a:r>
              <a:rPr lang="fr-FR" sz="2800" kern="0" dirty="0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 of </a:t>
            </a:r>
            <a:r>
              <a:rPr lang="fr-FR" sz="2800" kern="0" dirty="0" err="1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Human</a:t>
            </a:r>
            <a:r>
              <a:rPr lang="fr-FR" sz="2800" kern="0" dirty="0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 Visual System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	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692696"/>
            <a:ext cx="896448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« System» </a:t>
            </a:r>
            <a:r>
              <a:rPr lang="fr-FR" sz="2800" kern="0" dirty="0" err="1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based</a:t>
            </a:r>
            <a:r>
              <a:rPr lang="fr-FR" sz="2800" kern="0" dirty="0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 </a:t>
            </a:r>
            <a:r>
              <a:rPr lang="fr-FR" sz="2800" kern="0" dirty="0" err="1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Approach</a:t>
            </a:r>
            <a:r>
              <a:rPr lang="fr-FR" sz="2800" kern="0" dirty="0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 =&gt; Artefacts (</a:t>
            </a:r>
            <a:r>
              <a:rPr lang="fr-FR" sz="2800" kern="0" dirty="0" err="1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introduced</a:t>
            </a:r>
            <a:r>
              <a:rPr lang="fr-FR" sz="2800" kern="0" dirty="0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 by know system) </a:t>
            </a:r>
            <a:r>
              <a:rPr lang="fr-FR" sz="2800" kern="0" dirty="0" err="1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driven</a:t>
            </a:r>
            <a:r>
              <a:rPr lang="fr-FR" sz="2800" kern="0" dirty="0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7624" y="1916832"/>
            <a:ext cx="1728192" cy="13681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915816" y="2636912"/>
            <a:ext cx="72008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635896" y="1556792"/>
            <a:ext cx="1944216" cy="20162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580112" y="2636912"/>
            <a:ext cx="72008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652120" y="2060848"/>
            <a:ext cx="1116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  <a:latin typeface="Calibri" pitchFamily="34" charset="0"/>
              </a:rPr>
              <a:t>Quality</a:t>
            </a:r>
            <a:r>
              <a:rPr lang="fr-FR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alibri" pitchFamily="34" charset="0"/>
              </a:rPr>
              <a:t>Score</a:t>
            </a:r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6512" y="4747791"/>
            <a:ext cx="916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  <a:latin typeface="Calibri" pitchFamily="34" charset="0"/>
              </a:rPr>
              <a:t>Reference</a:t>
            </a:r>
            <a:endParaRPr lang="fr-FR" sz="1400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fr-FR" sz="1400" dirty="0" smtClean="0">
                <a:solidFill>
                  <a:schemeClr val="bg1"/>
                </a:solidFill>
                <a:latin typeface="Calibri" pitchFamily="34" charset="0"/>
              </a:rPr>
              <a:t> Image</a:t>
            </a:r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5589240"/>
            <a:ext cx="905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  <a:latin typeface="Calibri" pitchFamily="34" charset="0"/>
              </a:rPr>
              <a:t>Distorted</a:t>
            </a:r>
            <a:r>
              <a:rPr lang="fr-FR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alibri" pitchFamily="34" charset="0"/>
              </a:rPr>
              <a:t>Image</a:t>
            </a:r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15616" y="4581128"/>
            <a:ext cx="2304256" cy="20882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55576" y="5085184"/>
            <a:ext cx="36004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419872" y="5539879"/>
            <a:ext cx="72008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139952" y="4891807"/>
            <a:ext cx="1584176" cy="11521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6" name="Rectangle 30"/>
          <p:cNvSpPr>
            <a:spLocks noChangeArrowheads="1"/>
          </p:cNvSpPr>
          <p:nvPr/>
        </p:nvSpPr>
        <p:spPr bwMode="auto">
          <a:xfrm>
            <a:off x="6695728" y="1916832"/>
            <a:ext cx="244827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28600" indent="-228600">
              <a:lnSpc>
                <a:spcPct val="110000"/>
              </a:lnSpc>
              <a:spcBef>
                <a:spcPct val="20000"/>
              </a:spcBef>
            </a:pPr>
            <a:r>
              <a:rPr lang="fr-FR" sz="1400" dirty="0">
                <a:solidFill>
                  <a:schemeClr val="bg1"/>
                </a:solidFill>
                <a:latin typeface="Calibri" pitchFamily="34" charset="0"/>
              </a:rPr>
              <a:t>JPEG : </a:t>
            </a:r>
            <a:r>
              <a:rPr lang="fr-FR" sz="1400" i="1" dirty="0" err="1">
                <a:solidFill>
                  <a:schemeClr val="bg1"/>
                </a:solidFill>
                <a:latin typeface="Calibri" pitchFamily="34" charset="0"/>
              </a:rPr>
              <a:t>DCTune</a:t>
            </a:r>
            <a:r>
              <a:rPr lang="fr-FR" sz="1400" i="1" dirty="0">
                <a:solidFill>
                  <a:schemeClr val="bg1"/>
                </a:solidFill>
                <a:latin typeface="Calibri" pitchFamily="34" charset="0"/>
              </a:rPr>
              <a:t> Watson 97, </a:t>
            </a:r>
            <a:endParaRPr lang="fr-FR" sz="1400" i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228600" indent="-228600">
              <a:lnSpc>
                <a:spcPct val="110000"/>
              </a:lnSpc>
              <a:spcBef>
                <a:spcPct val="20000"/>
              </a:spcBef>
            </a:pPr>
            <a:r>
              <a:rPr lang="fr-FR" sz="1400" i="1" dirty="0" smtClean="0">
                <a:solidFill>
                  <a:schemeClr val="bg1"/>
                </a:solidFill>
                <a:latin typeface="Calibri" pitchFamily="34" charset="0"/>
              </a:rPr>
              <a:t>PQS </a:t>
            </a:r>
            <a:r>
              <a:rPr lang="fr-FR" sz="1400" i="1" dirty="0" err="1">
                <a:solidFill>
                  <a:schemeClr val="bg1"/>
                </a:solidFill>
                <a:latin typeface="Calibri" pitchFamily="34" charset="0"/>
              </a:rPr>
              <a:t>Miyahara</a:t>
            </a:r>
            <a:r>
              <a:rPr lang="fr-FR" sz="1400" i="1" dirty="0">
                <a:solidFill>
                  <a:schemeClr val="bg1"/>
                </a:solidFill>
                <a:latin typeface="Calibri" pitchFamily="34" charset="0"/>
              </a:rPr>
              <a:t> 88</a:t>
            </a:r>
          </a:p>
          <a:p>
            <a:pPr marL="228600" indent="-228600">
              <a:lnSpc>
                <a:spcPct val="110000"/>
              </a:lnSpc>
              <a:spcBef>
                <a:spcPct val="20000"/>
              </a:spcBef>
            </a:pPr>
            <a:r>
              <a:rPr lang="fr-FR" sz="1400" dirty="0">
                <a:solidFill>
                  <a:schemeClr val="bg1"/>
                </a:solidFill>
                <a:latin typeface="Calibri" pitchFamily="34" charset="0"/>
              </a:rPr>
              <a:t>JPEG2000 : </a:t>
            </a:r>
            <a:r>
              <a:rPr lang="fr-FR" sz="1400" i="1" dirty="0" err="1">
                <a:solidFill>
                  <a:schemeClr val="bg1"/>
                </a:solidFill>
                <a:latin typeface="Calibri" pitchFamily="34" charset="0"/>
              </a:rPr>
              <a:t>Horita</a:t>
            </a:r>
            <a:r>
              <a:rPr lang="fr-FR" sz="1400" i="1" dirty="0">
                <a:solidFill>
                  <a:schemeClr val="bg1"/>
                </a:solidFill>
                <a:latin typeface="Calibri" pitchFamily="34" charset="0"/>
              </a:rPr>
              <a:t> 01</a:t>
            </a:r>
          </a:p>
          <a:p>
            <a:pPr marL="228600" indent="-228600">
              <a:lnSpc>
                <a:spcPct val="110000"/>
              </a:lnSpc>
              <a:spcBef>
                <a:spcPct val="20000"/>
              </a:spcBef>
            </a:pPr>
            <a:r>
              <a:rPr lang="fr-FR" sz="1400" dirty="0">
                <a:solidFill>
                  <a:schemeClr val="bg1"/>
                </a:solidFill>
                <a:latin typeface="Calibri" pitchFamily="34" charset="0"/>
              </a:rPr>
              <a:t>MPEG2 : </a:t>
            </a:r>
            <a:r>
              <a:rPr lang="fr-FR" sz="1400" i="1" dirty="0" err="1">
                <a:solidFill>
                  <a:schemeClr val="bg1"/>
                </a:solidFill>
                <a:latin typeface="Calibri" pitchFamily="34" charset="0"/>
              </a:rPr>
              <a:t>Yamashita</a:t>
            </a:r>
            <a:r>
              <a:rPr lang="fr-FR" sz="1400" i="1" dirty="0">
                <a:solidFill>
                  <a:schemeClr val="bg1"/>
                </a:solidFill>
                <a:latin typeface="Calibri" pitchFamily="34" charset="0"/>
              </a:rPr>
              <a:t> 01, Tan 98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724128" y="5570076"/>
            <a:ext cx="72008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796136" y="5013176"/>
            <a:ext cx="1116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  <a:latin typeface="Calibri" pitchFamily="34" charset="0"/>
              </a:rPr>
              <a:t>Quality</a:t>
            </a:r>
            <a:r>
              <a:rPr lang="fr-FR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alibri" pitchFamily="34" charset="0"/>
              </a:rPr>
              <a:t>Score</a:t>
            </a:r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6667872" y="4709120"/>
            <a:ext cx="2368624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28600" indent="-228600">
              <a:lnSpc>
                <a:spcPct val="110000"/>
              </a:lnSpc>
              <a:spcBef>
                <a:spcPct val="20000"/>
              </a:spcBef>
            </a:pPr>
            <a:r>
              <a:rPr lang="fr-FR" sz="1400" i="1" dirty="0">
                <a:solidFill>
                  <a:schemeClr val="bg1"/>
                </a:solidFill>
                <a:latin typeface="Calibri" pitchFamily="34" charset="0"/>
              </a:rPr>
              <a:t>VDP </a:t>
            </a:r>
            <a:r>
              <a:rPr lang="fr-FR" sz="1400" i="1" dirty="0" smtClean="0">
                <a:solidFill>
                  <a:schemeClr val="bg1"/>
                </a:solidFill>
                <a:latin typeface="Calibri" pitchFamily="34" charset="0"/>
              </a:rPr>
              <a:t>Daly </a:t>
            </a:r>
            <a:r>
              <a:rPr lang="fr-FR" sz="1400" i="1" dirty="0">
                <a:solidFill>
                  <a:schemeClr val="bg1"/>
                </a:solidFill>
                <a:latin typeface="Calibri" pitchFamily="34" charset="0"/>
              </a:rPr>
              <a:t>92 </a:t>
            </a:r>
            <a:endParaRPr lang="fr-FR" sz="1400" i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228600" indent="-228600">
              <a:lnSpc>
                <a:spcPct val="110000"/>
              </a:lnSpc>
              <a:spcBef>
                <a:spcPct val="20000"/>
              </a:spcBef>
            </a:pPr>
            <a:r>
              <a:rPr lang="fr-FR" sz="1400" i="1" dirty="0" smtClean="0">
                <a:solidFill>
                  <a:schemeClr val="bg1"/>
                </a:solidFill>
                <a:latin typeface="Calibri" pitchFamily="34" charset="0"/>
              </a:rPr>
              <a:t>SARNOFF model </a:t>
            </a:r>
            <a:r>
              <a:rPr lang="fr-FR" sz="1400" i="1" dirty="0">
                <a:solidFill>
                  <a:schemeClr val="bg1"/>
                </a:solidFill>
                <a:latin typeface="Calibri" pitchFamily="34" charset="0"/>
              </a:rPr>
              <a:t>Lubin 95</a:t>
            </a:r>
          </a:p>
          <a:p>
            <a:pPr marL="228600" indent="-228600">
              <a:lnSpc>
                <a:spcPct val="110000"/>
              </a:lnSpc>
              <a:spcBef>
                <a:spcPct val="20000"/>
              </a:spcBef>
            </a:pPr>
            <a:r>
              <a:rPr lang="fr-FR" sz="1400" i="1" dirty="0" err="1">
                <a:solidFill>
                  <a:schemeClr val="bg1"/>
                </a:solidFill>
                <a:latin typeface="Calibri" pitchFamily="34" charset="0"/>
              </a:rPr>
              <a:t>Teo</a:t>
            </a:r>
            <a:r>
              <a:rPr lang="fr-FR" sz="1400" i="1" dirty="0">
                <a:solidFill>
                  <a:schemeClr val="bg1"/>
                </a:solidFill>
                <a:latin typeface="Calibri" pitchFamily="34" charset="0"/>
              </a:rPr>
              <a:t> et </a:t>
            </a:r>
            <a:r>
              <a:rPr lang="fr-FR" sz="1400" i="1" dirty="0" err="1">
                <a:solidFill>
                  <a:schemeClr val="bg1"/>
                </a:solidFill>
                <a:latin typeface="Calibri" pitchFamily="34" charset="0"/>
              </a:rPr>
              <a:t>Heeger</a:t>
            </a:r>
            <a:r>
              <a:rPr lang="fr-FR" sz="1400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400" i="1" dirty="0" smtClean="0">
                <a:solidFill>
                  <a:schemeClr val="bg1"/>
                </a:solidFill>
                <a:latin typeface="Calibri" pitchFamily="34" charset="0"/>
              </a:rPr>
              <a:t>94</a:t>
            </a:r>
          </a:p>
          <a:p>
            <a:pPr marL="228600" indent="-228600">
              <a:lnSpc>
                <a:spcPct val="110000"/>
              </a:lnSpc>
              <a:spcBef>
                <a:spcPct val="20000"/>
              </a:spcBef>
            </a:pPr>
            <a:r>
              <a:rPr lang="fr-FR" sz="1400" i="1" dirty="0" err="1" smtClean="0">
                <a:solidFill>
                  <a:schemeClr val="bg1"/>
                </a:solidFill>
                <a:latin typeface="Calibri" pitchFamily="34" charset="0"/>
              </a:rPr>
              <a:t>Winkler</a:t>
            </a:r>
            <a:r>
              <a:rPr lang="fr-FR" sz="1400" i="1" dirty="0" smtClean="0">
                <a:solidFill>
                  <a:schemeClr val="bg1"/>
                </a:solidFill>
                <a:latin typeface="Calibri" pitchFamily="34" charset="0"/>
              </a:rPr>
              <a:t> 99</a:t>
            </a:r>
          </a:p>
          <a:p>
            <a:pPr marL="228600" indent="-228600">
              <a:lnSpc>
                <a:spcPct val="110000"/>
              </a:lnSpc>
              <a:spcBef>
                <a:spcPct val="20000"/>
              </a:spcBef>
            </a:pPr>
            <a:r>
              <a:rPr lang="fr-FR" sz="1400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400" i="1" dirty="0">
                <a:solidFill>
                  <a:schemeClr val="bg1"/>
                </a:solidFill>
                <a:latin typeface="Calibri" pitchFamily="34" charset="0"/>
              </a:rPr>
              <a:t>D’</a:t>
            </a:r>
            <a:r>
              <a:rPr lang="fr-FR" sz="1400" i="1" dirty="0" err="1">
                <a:solidFill>
                  <a:schemeClr val="bg1"/>
                </a:solidFill>
                <a:latin typeface="Calibri" pitchFamily="34" charset="0"/>
              </a:rPr>
              <a:t>zmura</a:t>
            </a:r>
            <a:r>
              <a:rPr lang="fr-FR" sz="1400" i="1" dirty="0">
                <a:solidFill>
                  <a:schemeClr val="bg1"/>
                </a:solidFill>
                <a:latin typeface="Calibri" pitchFamily="34" charset="0"/>
              </a:rPr>
              <a:t> 99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59632" y="1844824"/>
            <a:ext cx="1656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kern="0" dirty="0" smtClean="0">
                <a:solidFill>
                  <a:schemeClr val="bg1"/>
                </a:solidFill>
                <a:latin typeface="Calibri" pitchFamily="34" charset="0"/>
              </a:rPr>
              <a:t>Ad hoc distorsion </a:t>
            </a:r>
            <a:r>
              <a:rPr lang="fr-FR" sz="1800" kern="0" dirty="0" err="1" smtClean="0">
                <a:solidFill>
                  <a:schemeClr val="bg1"/>
                </a:solidFill>
                <a:latin typeface="Calibri" pitchFamily="34" charset="0"/>
              </a:rPr>
              <a:t>measurements</a:t>
            </a:r>
            <a:endParaRPr lang="fr-FR" sz="1800" kern="0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fr-FR" sz="1800" dirty="0" smtClean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fr-FR" sz="1800" dirty="0" err="1" smtClean="0">
                <a:solidFill>
                  <a:schemeClr val="bg1"/>
                </a:solidFill>
                <a:latin typeface="Calibri" pitchFamily="34" charset="0"/>
              </a:rPr>
              <a:t>pre</a:t>
            </a:r>
            <a:r>
              <a:rPr lang="fr-FR" sz="1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800" dirty="0" err="1" smtClean="0">
                <a:solidFill>
                  <a:schemeClr val="bg1"/>
                </a:solidFill>
                <a:latin typeface="Calibri" pitchFamily="34" charset="0"/>
              </a:rPr>
              <a:t>pooled</a:t>
            </a:r>
            <a:r>
              <a:rPr lang="fr-FR" sz="1800" dirty="0" smtClean="0">
                <a:solidFill>
                  <a:schemeClr val="bg1"/>
                </a:solidFill>
                <a:latin typeface="Calibri" pitchFamily="34" charset="0"/>
              </a:rPr>
              <a:t> or not)</a:t>
            </a:r>
            <a:endParaRPr lang="fr-F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07904" y="1700808"/>
            <a:ext cx="18722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kern="0" dirty="0" smtClean="0">
                <a:solidFill>
                  <a:schemeClr val="bg1"/>
                </a:solidFill>
                <a:latin typeface="Calibri" pitchFamily="34" charset="0"/>
              </a:rPr>
              <a:t>Ad hoc </a:t>
            </a:r>
            <a:r>
              <a:rPr lang="fr-FR" sz="1800" kern="0" dirty="0" err="1" smtClean="0">
                <a:solidFill>
                  <a:schemeClr val="bg1"/>
                </a:solidFill>
                <a:latin typeface="Calibri" pitchFamily="34" charset="0"/>
              </a:rPr>
              <a:t>sophisticated</a:t>
            </a:r>
            <a:r>
              <a:rPr lang="fr-FR" sz="18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800" kern="0" dirty="0" err="1" smtClean="0">
                <a:solidFill>
                  <a:schemeClr val="bg1"/>
                </a:solidFill>
                <a:latin typeface="Calibri" pitchFamily="34" charset="0"/>
              </a:rPr>
              <a:t>pooling</a:t>
            </a:r>
            <a:r>
              <a:rPr lang="fr-FR" sz="1800" kern="0" dirty="0" smtClean="0">
                <a:solidFill>
                  <a:schemeClr val="bg1"/>
                </a:solidFill>
                <a:latin typeface="Calibri" pitchFamily="34" charset="0"/>
              </a:rPr>
              <a:t> (train on </a:t>
            </a:r>
            <a:r>
              <a:rPr lang="fr-FR" sz="1800" kern="0" dirty="0" err="1" smtClean="0">
                <a:solidFill>
                  <a:schemeClr val="bg1"/>
                </a:solidFill>
                <a:latin typeface="Calibri" pitchFamily="34" charset="0"/>
              </a:rPr>
              <a:t>specific</a:t>
            </a:r>
            <a:r>
              <a:rPr lang="fr-FR" sz="18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800" kern="0" dirty="0" err="1" smtClean="0">
                <a:solidFill>
                  <a:schemeClr val="bg1"/>
                </a:solidFill>
                <a:latin typeface="Calibri" pitchFamily="34" charset="0"/>
              </a:rPr>
              <a:t>systems</a:t>
            </a:r>
            <a:r>
              <a:rPr lang="fr-FR" sz="1800" kern="0" dirty="0" smtClean="0">
                <a:solidFill>
                  <a:schemeClr val="bg1"/>
                </a:solidFill>
                <a:latin typeface="Calibri" pitchFamily="34" charset="0"/>
              </a:rPr>
              <a:t>/</a:t>
            </a:r>
            <a:r>
              <a:rPr lang="fr-FR" sz="1800" kern="0" dirty="0" err="1" smtClean="0">
                <a:solidFill>
                  <a:schemeClr val="bg1"/>
                </a:solidFill>
                <a:latin typeface="Calibri" pitchFamily="34" charset="0"/>
              </a:rPr>
              <a:t>prior</a:t>
            </a:r>
            <a:r>
              <a:rPr lang="fr-FR" sz="18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800" kern="0" dirty="0" err="1" smtClean="0">
                <a:solidFill>
                  <a:schemeClr val="bg1"/>
                </a:solidFill>
                <a:latin typeface="Calibri" pitchFamily="34" charset="0"/>
              </a:rPr>
              <a:t>knowledge</a:t>
            </a:r>
            <a:r>
              <a:rPr lang="fr-FR" sz="1800" kern="0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fr-F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03648" y="4869160"/>
            <a:ext cx="1656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kern="0" dirty="0" smtClean="0">
                <a:solidFill>
                  <a:schemeClr val="bg1"/>
                </a:solidFill>
                <a:latin typeface="Calibri" pitchFamily="34" charset="0"/>
              </a:rPr>
              <a:t>Computation of </a:t>
            </a:r>
            <a:r>
              <a:rPr lang="fr-FR" sz="1800" kern="0" dirty="0" err="1" smtClean="0">
                <a:solidFill>
                  <a:schemeClr val="bg1"/>
                </a:solidFill>
                <a:latin typeface="Calibri" pitchFamily="34" charset="0"/>
              </a:rPr>
              <a:t>distortion</a:t>
            </a:r>
            <a:r>
              <a:rPr lang="fr-FR" sz="1800" kern="0" dirty="0" smtClean="0">
                <a:solidFill>
                  <a:schemeClr val="bg1"/>
                </a:solidFill>
                <a:latin typeface="Calibri" pitchFamily="34" charset="0"/>
              </a:rPr>
              <a:t> in a </a:t>
            </a:r>
            <a:r>
              <a:rPr lang="fr-FR" sz="1800" kern="0" dirty="0" err="1" smtClean="0">
                <a:solidFill>
                  <a:schemeClr val="bg1"/>
                </a:solidFill>
                <a:latin typeface="Calibri" pitchFamily="34" charset="0"/>
              </a:rPr>
              <a:t>Perceptual</a:t>
            </a:r>
            <a:r>
              <a:rPr lang="fr-FR" sz="18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800" kern="0" dirty="0" err="1" smtClean="0">
                <a:solidFill>
                  <a:schemeClr val="bg1"/>
                </a:solidFill>
                <a:latin typeface="Calibri" pitchFamily="34" charset="0"/>
              </a:rPr>
              <a:t>space</a:t>
            </a:r>
            <a:r>
              <a:rPr lang="fr-FR" sz="1800" kern="0" dirty="0" smtClean="0">
                <a:solidFill>
                  <a:schemeClr val="bg1"/>
                </a:solidFill>
                <a:latin typeface="Calibri" pitchFamily="34" charset="0"/>
              </a:rPr>
              <a:t> =&gt; HVS </a:t>
            </a:r>
            <a:r>
              <a:rPr lang="fr-FR" sz="1800" kern="0" dirty="0" err="1" smtClean="0">
                <a:solidFill>
                  <a:schemeClr val="bg1"/>
                </a:solidFill>
                <a:latin typeface="Calibri" pitchFamily="34" charset="0"/>
              </a:rPr>
              <a:t>modeling</a:t>
            </a:r>
            <a:endParaRPr lang="fr-F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39952" y="5013176"/>
            <a:ext cx="1619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kern="0" dirty="0" smtClean="0">
                <a:solidFill>
                  <a:schemeClr val="bg1"/>
                </a:solidFill>
                <a:latin typeface="Calibri" pitchFamily="34" charset="0"/>
              </a:rPr>
              <a:t>Simple </a:t>
            </a:r>
            <a:r>
              <a:rPr lang="fr-FR" sz="1800" kern="0" dirty="0" err="1" smtClean="0">
                <a:solidFill>
                  <a:schemeClr val="bg1"/>
                </a:solidFill>
                <a:latin typeface="Calibri" pitchFamily="34" charset="0"/>
              </a:rPr>
              <a:t>pooling</a:t>
            </a:r>
            <a:endParaRPr lang="fr-FR" sz="1800" kern="0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fr-FR" sz="1800" kern="0" dirty="0" err="1" smtClean="0">
                <a:solidFill>
                  <a:schemeClr val="bg1"/>
                </a:solidFill>
                <a:latin typeface="Calibri" pitchFamily="34" charset="0"/>
              </a:rPr>
              <a:t>Minkowsky</a:t>
            </a:r>
            <a:r>
              <a:rPr lang="fr-FR" sz="1800" kern="0" dirty="0" smtClean="0">
                <a:solidFill>
                  <a:schemeClr val="bg1"/>
                </a:solidFill>
                <a:latin typeface="Calibri" pitchFamily="34" charset="0"/>
              </a:rPr>
              <a:t>-</a:t>
            </a:r>
            <a:r>
              <a:rPr lang="fr-FR" sz="1800" kern="0" dirty="0" err="1" smtClean="0">
                <a:solidFill>
                  <a:schemeClr val="bg1"/>
                </a:solidFill>
                <a:latin typeface="Calibri" pitchFamily="34" charset="0"/>
              </a:rPr>
              <a:t>like</a:t>
            </a:r>
            <a:r>
              <a:rPr lang="fr-FR" sz="18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800" kern="0" dirty="0" err="1" smtClean="0">
                <a:solidFill>
                  <a:schemeClr val="bg1"/>
                </a:solidFill>
                <a:latin typeface="Calibri" pitchFamily="34" charset="0"/>
              </a:rPr>
              <a:t>summation</a:t>
            </a:r>
            <a:endParaRPr lang="fr-F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755576" y="5949280"/>
            <a:ext cx="36004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0" y="1844824"/>
            <a:ext cx="916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  <a:latin typeface="Calibri" pitchFamily="34" charset="0"/>
              </a:rPr>
              <a:t>Reference</a:t>
            </a:r>
            <a:endParaRPr lang="fr-FR" sz="1400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fr-FR" sz="1400" dirty="0" smtClean="0">
                <a:solidFill>
                  <a:schemeClr val="bg1"/>
                </a:solidFill>
                <a:latin typeface="Calibri" pitchFamily="34" charset="0"/>
              </a:rPr>
              <a:t> Image</a:t>
            </a:r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512" y="2686273"/>
            <a:ext cx="905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  <a:latin typeface="Calibri" pitchFamily="34" charset="0"/>
              </a:rPr>
              <a:t>Distorted</a:t>
            </a:r>
            <a:r>
              <a:rPr lang="fr-FR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alibri" pitchFamily="34" charset="0"/>
              </a:rPr>
              <a:t>Image</a:t>
            </a:r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792088" y="2182217"/>
            <a:ext cx="36004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792088" y="3046313"/>
            <a:ext cx="36004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/>
      <p:bldP spid="22" grpId="0" animBg="1"/>
      <p:bldP spid="25" grpId="0" animBg="1"/>
      <p:bldP spid="28" grpId="0"/>
      <p:bldP spid="29" grpId="0"/>
      <p:bldP spid="32" grpId="0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764704"/>
          </a:xfrm>
          <a:noFill/>
          <a:ln/>
        </p:spPr>
        <p:txBody>
          <a:bodyPr/>
          <a:lstStyle/>
          <a:p>
            <a:pPr algn="l"/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Perceptual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based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approach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: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Daly’s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VDP</a:t>
            </a:r>
            <a:endParaRPr lang="fr-FR" sz="36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107504" y="818580"/>
          <a:ext cx="8089900" cy="2538412"/>
        </p:xfrm>
        <a:graphic>
          <a:graphicData uri="http://schemas.openxmlformats.org/presentationml/2006/ole">
            <p:oleObj spid="_x0000_s119810" name="Image" r:id="rId4" imgW="5744269" imgH="1562701" progId="Word.Picture.8">
              <p:embed/>
            </p:oleObj>
          </a:graphicData>
        </a:graphic>
      </p:graphicFrame>
      <p:graphicFrame>
        <p:nvGraphicFramePr>
          <p:cNvPr id="83971" name="Object 3"/>
          <p:cNvGraphicFramePr>
            <a:graphicFrameLocks noChangeAspect="1"/>
          </p:cNvGraphicFramePr>
          <p:nvPr/>
        </p:nvGraphicFramePr>
        <p:xfrm>
          <a:off x="0" y="4221088"/>
          <a:ext cx="7856400" cy="2492896"/>
        </p:xfrm>
        <a:graphic>
          <a:graphicData uri="http://schemas.openxmlformats.org/presentationml/2006/ole">
            <p:oleObj spid="_x0000_s119811" name="Document" r:id="rId5" imgW="5744160" imgH="2097720" progId="Word.Document.8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251520" y="836712"/>
            <a:ext cx="5616624" cy="2448272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68144" y="818580"/>
            <a:ext cx="2304256" cy="2448272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899592" y="2708920"/>
            <a:ext cx="4104456" cy="17281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300192" y="2708920"/>
            <a:ext cx="504056" cy="172819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0" y="2780928"/>
            <a:ext cx="3059832" cy="85561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Viewing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distance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is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a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parameter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!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(unit in the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visual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space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Model of the display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1520" y="836712"/>
            <a:ext cx="3024336" cy="5355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Projection of the Information in a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perceptual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space</a:t>
            </a:r>
            <a:endParaRPr lang="fr-FR" sz="16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11760" y="3717032"/>
            <a:ext cx="4139952" cy="75713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Normalization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of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errors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according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to the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Visibility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Thresholds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including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Masking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effects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76256" y="3717032"/>
            <a:ext cx="2267744" cy="1027974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Partial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Pooling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: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Frequency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and Orientation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pooling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only</a:t>
            </a:r>
            <a:endParaRPr lang="fr-FR" sz="16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27776" y="5445224"/>
            <a:ext cx="2016224" cy="124957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Output=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probablity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of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detection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at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each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site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Minkowsky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summation</a:t>
            </a:r>
            <a:endParaRPr lang="fr-FR" sz="16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 animBg="1"/>
      <p:bldP spid="17" grpId="0" animBg="1"/>
      <p:bldP spid="18" grpId="0" animBg="1"/>
      <p:bldP spid="19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836712"/>
            <a:ext cx="77724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	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Perceptual</a:t>
            </a: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r>
              <a:rPr kumimoji="0" lang="fr-FR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based</a:t>
            </a: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r>
              <a:rPr kumimoji="0" lang="fr-FR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approach</a:t>
            </a: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: a </a:t>
            </a:r>
            <a:r>
              <a:rPr kumimoji="0" lang="fr-FR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closer</a:t>
            </a: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look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484784"/>
            <a:ext cx="1022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Reference</a:t>
            </a:r>
            <a:endParaRPr lang="fr-FR" sz="1600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 Image</a:t>
            </a:r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7673" y="2420888"/>
            <a:ext cx="960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Distorted</a:t>
            </a:r>
            <a:endParaRPr lang="fr-FR" sz="16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 Image</a:t>
            </a:r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1600" y="1556792"/>
            <a:ext cx="1440160" cy="86409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95536" y="2060848"/>
            <a:ext cx="57606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27584" y="1628800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</a:rPr>
              <a:t>From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 bits </a:t>
            </a:r>
          </a:p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to </a:t>
            </a:r>
          </a:p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Visual Unit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95536" y="2996952"/>
            <a:ext cx="57606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475656" y="1052736"/>
            <a:ext cx="0" cy="50405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267744" y="1052736"/>
            <a:ext cx="0" cy="50405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11560" y="683985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Viewing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Distance</a:t>
            </a:r>
            <a:endParaRPr lang="fr-FR" sz="14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67744" y="683985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Model of</a:t>
            </a:r>
          </a:p>
          <a:p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Display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987824" y="1556792"/>
            <a:ext cx="1512168" cy="194421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71600" y="2636912"/>
            <a:ext cx="1440160" cy="86409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7584" y="2690336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</a:rPr>
              <a:t>From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 bits </a:t>
            </a:r>
          </a:p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to </a:t>
            </a:r>
          </a:p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Visual Unit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43808" y="2060848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Visual</a:t>
            </a:r>
          </a:p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</a:rPr>
              <a:t>differences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&amp; </a:t>
            </a:r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</a:rPr>
              <a:t>Normalization</a:t>
            </a:r>
            <a:endParaRPr lang="fr-FR" sz="14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4" name="Picture 1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08720"/>
            <a:ext cx="720000" cy="72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7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700808"/>
            <a:ext cx="7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1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700808"/>
            <a:ext cx="7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13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7371" y="1700808"/>
            <a:ext cx="728885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3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5282" y="1700808"/>
            <a:ext cx="728886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13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2712536"/>
            <a:ext cx="707729" cy="71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14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088" y="2708920"/>
            <a:ext cx="697629" cy="7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14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0017" y="2708920"/>
            <a:ext cx="706239" cy="7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14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48264" y="2708920"/>
            <a:ext cx="686843" cy="686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14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90795" y="2708920"/>
            <a:ext cx="697629" cy="7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4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6371" y="2708920"/>
            <a:ext cx="697629" cy="7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14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V="1">
            <a:off x="6093026" y="3501088"/>
            <a:ext cx="71122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14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V="1">
            <a:off x="5300938" y="3501088"/>
            <a:ext cx="71122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14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V="1">
            <a:off x="6876256" y="3501088"/>
            <a:ext cx="7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14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V="1">
            <a:off x="4499992" y="3501088"/>
            <a:ext cx="7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14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flipV="1">
            <a:off x="7677202" y="3501088"/>
            <a:ext cx="71122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15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V="1">
            <a:off x="8432778" y="3501008"/>
            <a:ext cx="71122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9"/>
          <p:cNvPicPr>
            <a:picLocks noChangeAspect="1" noChangeArrowheads="1"/>
          </p:cNvPicPr>
          <p:nvPr/>
        </p:nvPicPr>
        <p:blipFill>
          <a:blip r:embed="rId20" cstate="print"/>
          <a:srcRect r="39874"/>
          <a:stretch>
            <a:fillRect/>
          </a:stretch>
        </p:blipFill>
        <p:spPr bwMode="auto">
          <a:xfrm>
            <a:off x="2195736" y="3501008"/>
            <a:ext cx="2470444" cy="199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3" name="Straight Arrow Connector 72"/>
          <p:cNvCxnSpPr/>
          <p:nvPr/>
        </p:nvCxnSpPr>
        <p:spPr>
          <a:xfrm>
            <a:off x="4499992" y="2564904"/>
            <a:ext cx="57606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2411760" y="2060848"/>
            <a:ext cx="57606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2411760" y="2996952"/>
            <a:ext cx="57606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364088" y="665401"/>
            <a:ext cx="3779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chemeClr val="bg1"/>
                </a:solidFill>
                <a:latin typeface="Calibri" pitchFamily="34" charset="0"/>
              </a:rPr>
              <a:t>Perceptual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latin typeface="Calibri" pitchFamily="34" charset="0"/>
              </a:rPr>
              <a:t>Error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latin typeface="Calibri" pitchFamily="34" charset="0"/>
              </a:rPr>
              <a:t>Maps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</a:rPr>
              <a:t>:</a:t>
            </a:r>
          </a:p>
          <a:p>
            <a:r>
              <a:rPr lang="fr-FR" sz="2000" b="1" dirty="0" err="1" smtClean="0">
                <a:solidFill>
                  <a:schemeClr val="bg1"/>
                </a:solidFill>
                <a:latin typeface="Calibri" pitchFamily="34" charset="0"/>
              </a:rPr>
              <a:t>Error</a:t>
            </a:r>
            <a:r>
              <a:rPr lang="fr-FR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fr-FR" sz="2000" b="1" dirty="0" err="1" smtClean="0">
                <a:solidFill>
                  <a:srgbClr val="FFC000"/>
                </a:solidFill>
                <a:latin typeface="Calibri" pitchFamily="34" charset="0"/>
              </a:rPr>
              <a:t>normalized</a:t>
            </a:r>
            <a:r>
              <a:rPr lang="fr-FR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</a:rPr>
              <a:t>by </a:t>
            </a:r>
            <a:r>
              <a:rPr lang="fr-FR" sz="2000" b="1" dirty="0" err="1" smtClean="0">
                <a:solidFill>
                  <a:srgbClr val="FFC000"/>
                </a:solidFill>
                <a:latin typeface="Calibri" pitchFamily="34" charset="0"/>
              </a:rPr>
              <a:t>visibility</a:t>
            </a:r>
            <a:r>
              <a:rPr lang="fr-FR" sz="2000" b="1" dirty="0" smtClean="0">
                <a:solidFill>
                  <a:srgbClr val="FFC000"/>
                </a:solidFill>
                <a:latin typeface="Calibri" pitchFamily="34" charset="0"/>
              </a:rPr>
              <a:t>  </a:t>
            </a:r>
            <a:r>
              <a:rPr lang="fr-FR" sz="2000" b="1" dirty="0" err="1" smtClean="0">
                <a:solidFill>
                  <a:srgbClr val="FFC000"/>
                </a:solidFill>
                <a:latin typeface="Calibri" pitchFamily="34" charset="0"/>
              </a:rPr>
              <a:t>threshold</a:t>
            </a:r>
            <a:endParaRPr lang="fr-FR" sz="2000" b="1" dirty="0" smtClean="0">
              <a:solidFill>
                <a:srgbClr val="FFC000"/>
              </a:solidFill>
              <a:latin typeface="Calibri" pitchFamily="34" charset="0"/>
            </a:endParaRPr>
          </a:p>
          <a:p>
            <a:r>
              <a:rPr lang="fr-FR" sz="2000" b="1" dirty="0" smtClean="0">
                <a:solidFill>
                  <a:srgbClr val="00B050"/>
                </a:solidFill>
                <a:latin typeface="Calibri" pitchFamily="34" charset="0"/>
              </a:rPr>
              <a:t> </a:t>
            </a:r>
            <a:endParaRPr lang="fr-FR" sz="20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6372200" y="4293096"/>
            <a:ext cx="0" cy="50405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5652120" y="4869160"/>
            <a:ext cx="2304256" cy="172819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7956376" y="5661248"/>
            <a:ext cx="72008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8027632" y="5013176"/>
            <a:ext cx="1116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Quality</a:t>
            </a:r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Score</a:t>
            </a:r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724128" y="4941168"/>
            <a:ext cx="216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Pooling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: </a:t>
            </a:r>
          </a:p>
          <a:p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- Component (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color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</a:p>
          <a:p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- Orientation</a:t>
            </a:r>
          </a:p>
          <a:p>
            <a:pPr>
              <a:buFontTx/>
              <a:buChar char="-"/>
            </a:pP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Frequency</a:t>
            </a:r>
            <a:endParaRPr lang="fr-FR" sz="1600" kern="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Spatial</a:t>
            </a:r>
          </a:p>
          <a:p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- Temporal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80528" y="5534561"/>
            <a:ext cx="5471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/>
                </a:solidFill>
                <a:latin typeface="Calibri" pitchFamily="34" charset="0"/>
              </a:rPr>
              <a:t>Modeling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</a:rPr>
              <a:t> the </a:t>
            </a:r>
            <a:r>
              <a:rPr lang="fr-FR" sz="2000" b="1" dirty="0" err="1" smtClean="0">
                <a:solidFill>
                  <a:srgbClr val="FFC000"/>
                </a:solidFill>
                <a:latin typeface="Calibri" pitchFamily="34" charset="0"/>
              </a:rPr>
              <a:t>annoyance</a:t>
            </a:r>
            <a:r>
              <a:rPr lang="fr-FR" sz="2000" b="1" dirty="0" smtClean="0">
                <a:solidFill>
                  <a:srgbClr val="FFC000"/>
                </a:solidFill>
                <a:latin typeface="Calibri" pitchFamily="34" charset="0"/>
              </a:rPr>
              <a:t>/ the formation of </a:t>
            </a:r>
            <a:r>
              <a:rPr lang="fr-FR" sz="2000" b="1" dirty="0" err="1" smtClean="0">
                <a:solidFill>
                  <a:srgbClr val="FFC000"/>
                </a:solidFill>
                <a:latin typeface="Calibri" pitchFamily="34" charset="0"/>
              </a:rPr>
              <a:t>quality</a:t>
            </a:r>
            <a:r>
              <a:rPr lang="fr-FR" sz="2000" b="1" dirty="0" smtClean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fr-FR" sz="2000" b="1" dirty="0" err="1" smtClean="0">
                <a:solidFill>
                  <a:srgbClr val="FFC000"/>
                </a:solidFill>
                <a:latin typeface="Calibri" pitchFamily="34" charset="0"/>
              </a:rPr>
              <a:t>judgement</a:t>
            </a:r>
            <a:endParaRPr lang="fr-FR" sz="2000" b="1" dirty="0" smtClean="0">
              <a:solidFill>
                <a:srgbClr val="FFC000"/>
              </a:solidFill>
              <a:latin typeface="Calibri" pitchFamily="34" charset="0"/>
            </a:endParaRPr>
          </a:p>
          <a:p>
            <a:pPr algn="r">
              <a:buFont typeface="Symbol" pitchFamily="18" charset="2"/>
              <a:buChar char="Þ"/>
            </a:pPr>
            <a:r>
              <a:rPr lang="fr-FR" sz="2000" b="1" dirty="0" err="1" smtClean="0">
                <a:solidFill>
                  <a:schemeClr val="bg1"/>
                </a:solidFill>
                <a:latin typeface="Calibri" pitchFamily="34" charset="0"/>
              </a:rPr>
              <a:t>From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latin typeface="Calibri" pitchFamily="34" charset="0"/>
              </a:rPr>
              <a:t>quantified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</a:rPr>
              <a:t> visible </a:t>
            </a:r>
            <a:r>
              <a:rPr lang="fr-FR" sz="2000" b="1" dirty="0" err="1" smtClean="0">
                <a:solidFill>
                  <a:schemeClr val="bg1"/>
                </a:solidFill>
                <a:latin typeface="Calibri" pitchFamily="34" charset="0"/>
              </a:rPr>
              <a:t>errors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</a:rPr>
              <a:t> to impact on </a:t>
            </a:r>
            <a:r>
              <a:rPr lang="fr-FR" sz="2000" b="1" dirty="0" err="1" smtClean="0">
                <a:solidFill>
                  <a:schemeClr val="bg1"/>
                </a:solidFill>
                <a:latin typeface="Calibri" pitchFamily="34" charset="0"/>
              </a:rPr>
              <a:t>visual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latin typeface="Calibri" pitchFamily="34" charset="0"/>
              </a:rPr>
              <a:t>quality</a:t>
            </a:r>
            <a:endParaRPr lang="fr-FR" sz="20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r"/>
            <a:r>
              <a:rPr lang="fr-FR" sz="2000" b="1" dirty="0" smtClean="0">
                <a:solidFill>
                  <a:srgbClr val="00B050"/>
                </a:solidFill>
                <a:latin typeface="Calibri" pitchFamily="34" charset="0"/>
              </a:rPr>
              <a:t> </a:t>
            </a:r>
            <a:endParaRPr lang="fr-FR" sz="2000" b="1" dirty="0">
              <a:solidFill>
                <a:srgbClr val="00B05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80" grpId="0" animBg="1"/>
      <p:bldP spid="83" grpId="0"/>
      <p:bldP spid="84" grpId="0"/>
      <p:bldP spid="8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noFill/>
          <a:ln/>
        </p:spPr>
        <p:txBody>
          <a:bodyPr/>
          <a:lstStyle/>
          <a:p>
            <a:pPr algn="l"/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a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third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path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: top down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approaches</a:t>
            </a:r>
            <a:endParaRPr lang="fr-FR" sz="36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75656" y="2348880"/>
            <a:ext cx="763284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Perceptual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Top Down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factors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=&gt; « 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agnostic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» structural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approach</a:t>
            </a:r>
            <a:endParaRPr lang="fr-FR" sz="2800" kern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 smtClean="0">
                <a:latin typeface="Calibri" pitchFamily="34" charset="0"/>
                <a:cs typeface="+mn-cs"/>
              </a:rPr>
              <a:t>	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	</a:t>
            </a:r>
            <a:endParaRPr lang="fr-FR" kern="0" dirty="0" smtClean="0">
              <a:solidFill>
                <a:srgbClr val="FFC000"/>
              </a:solidFill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2800" kern="0" dirty="0" smtClean="0"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latin typeface="Calibri" pitchFamily="34" charset="0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latin typeface="Calibri" pitchFamily="34" charset="0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	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1520" y="5589240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	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9512" y="980728"/>
            <a:ext cx="896448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 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latin typeface="Calibri" pitchFamily="34" charset="0"/>
                <a:cs typeface="+mn-cs"/>
              </a:rPr>
              <a:t> </a:t>
            </a: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475656" y="3284984"/>
            <a:ext cx="763284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 smtClean="0">
                <a:latin typeface="Calibri" pitchFamily="34" charset="0"/>
                <a:cs typeface="+mn-cs"/>
              </a:rPr>
              <a:t>	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paradigm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shift:</a:t>
            </a:r>
            <a:r>
              <a:rPr lang="fr-FR" kern="0" dirty="0" smtClean="0">
                <a:latin typeface="Calibri" pitchFamily="34" charset="0"/>
                <a:cs typeface="+mn-cs"/>
              </a:rPr>
              <a:t> 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local</a:t>
            </a:r>
            <a:r>
              <a:rPr lang="fr-FR" kern="0" dirty="0" smtClean="0">
                <a:latin typeface="Calibri" pitchFamily="34" charset="0"/>
                <a:cs typeface="+mn-cs"/>
              </a:rPr>
              <a:t>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errors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take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into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account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 </a:t>
            </a:r>
            <a:r>
              <a:rPr lang="fr-FR" kern="0" dirty="0" err="1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annoyance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kern="0" dirty="0" err="1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instead</a:t>
            </a:r>
            <a:r>
              <a:rPr lang="fr-FR" kern="0" dirty="0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 of </a:t>
            </a:r>
            <a:r>
              <a:rPr lang="fr-FR" kern="0" dirty="0" err="1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visibility</a:t>
            </a:r>
            <a:endParaRPr lang="fr-FR" kern="0" dirty="0" smtClean="0">
              <a:solidFill>
                <a:srgbClr val="FFC000"/>
              </a:solidFill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	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Define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what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is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what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is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annoying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=&gt;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Detect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it</a:t>
            </a:r>
            <a:endParaRPr lang="fr-FR" kern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Char char="Þ"/>
              <a:tabLst/>
              <a:defRPr/>
            </a:pP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SSIM, VQEG Phase 2 (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Yonsei’s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model) …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	</a:t>
            </a:r>
            <a:endParaRPr lang="fr-FR" kern="0" dirty="0" smtClean="0">
              <a:solidFill>
                <a:srgbClr val="FFC000"/>
              </a:solidFill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2800" kern="0" dirty="0" smtClean="0"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latin typeface="Calibri" pitchFamily="34" charset="0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latin typeface="Calibri" pitchFamily="34" charset="0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1556792"/>
            <a:ext cx="77724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	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116632"/>
            <a:ext cx="914400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Perceptual</a:t>
            </a: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r>
              <a:rPr kumimoji="0" lang="fr-FR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based</a:t>
            </a: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r>
              <a:rPr kumimoji="0" lang="fr-FR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approach</a:t>
            </a:r>
            <a:r>
              <a:rPr lang="fr-FR" sz="3600" kern="0" dirty="0" smtClean="0">
                <a:solidFill>
                  <a:srgbClr val="00B0F0"/>
                </a:solidFill>
                <a:latin typeface="Calibri" pitchFamily="34" charset="0"/>
                <a:ea typeface="+mj-ea"/>
                <a:cs typeface="+mj-cs"/>
              </a:rPr>
              <a:t> and top down </a:t>
            </a:r>
            <a:r>
              <a:rPr lang="fr-FR" sz="3600" kern="0" dirty="0" err="1" smtClean="0">
                <a:solidFill>
                  <a:srgbClr val="00B0F0"/>
                </a:solidFill>
                <a:latin typeface="Calibri" pitchFamily="34" charset="0"/>
                <a:ea typeface="+mj-ea"/>
                <a:cs typeface="+mj-cs"/>
              </a:rPr>
              <a:t>approach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204864"/>
            <a:ext cx="1022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Reference</a:t>
            </a:r>
            <a:endParaRPr lang="fr-FR" sz="1600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 Image</a:t>
            </a:r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7673" y="3140968"/>
            <a:ext cx="960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Distorted</a:t>
            </a:r>
            <a:endParaRPr lang="fr-FR" sz="16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 Image</a:t>
            </a:r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1600" y="2276872"/>
            <a:ext cx="1440160" cy="86409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95536" y="2780928"/>
            <a:ext cx="57606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27584" y="2348880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</a:rPr>
              <a:t>From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 bits </a:t>
            </a:r>
          </a:p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to </a:t>
            </a:r>
          </a:p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Visual Unit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95536" y="3717032"/>
            <a:ext cx="57606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475656" y="1772816"/>
            <a:ext cx="0" cy="50405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267744" y="1772816"/>
            <a:ext cx="0" cy="50405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11560" y="1268760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Viewing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Distance</a:t>
            </a:r>
            <a:endParaRPr lang="fr-FR" sz="14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23728" y="1124744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Model of</a:t>
            </a:r>
          </a:p>
          <a:p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Display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987824" y="2276872"/>
            <a:ext cx="1512168" cy="194421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71600" y="3356992"/>
            <a:ext cx="1440160" cy="86409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7584" y="3410416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</a:rPr>
              <a:t>From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 bits </a:t>
            </a:r>
          </a:p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to </a:t>
            </a:r>
          </a:p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Visual Unit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43808" y="2780928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Visual</a:t>
            </a:r>
          </a:p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</a:rPr>
              <a:t>differences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&amp; </a:t>
            </a:r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</a:rPr>
              <a:t>Normalization</a:t>
            </a:r>
            <a:endParaRPr lang="fr-FR" sz="14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4" name="Picture 1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64984"/>
            <a:ext cx="720000" cy="72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7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3357072"/>
            <a:ext cx="7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1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7072"/>
            <a:ext cx="7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13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7371" y="3357072"/>
            <a:ext cx="728885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3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5282" y="3357072"/>
            <a:ext cx="728886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3" name="Straight Arrow Connector 72"/>
          <p:cNvCxnSpPr/>
          <p:nvPr/>
        </p:nvCxnSpPr>
        <p:spPr>
          <a:xfrm>
            <a:off x="4499992" y="3240271"/>
            <a:ext cx="57606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2411760" y="2780928"/>
            <a:ext cx="57606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2411760" y="3717032"/>
            <a:ext cx="57606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364088" y="2321665"/>
            <a:ext cx="3779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rgbClr val="FF0000"/>
                </a:solidFill>
                <a:latin typeface="Calibri" pitchFamily="34" charset="0"/>
              </a:rPr>
              <a:t>Perceptual</a:t>
            </a:r>
            <a:r>
              <a:rPr lang="fr-FR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Calibri" pitchFamily="34" charset="0"/>
              </a:rPr>
              <a:t>Error</a:t>
            </a:r>
            <a:r>
              <a:rPr lang="fr-FR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Calibri" pitchFamily="34" charset="0"/>
              </a:rPr>
              <a:t>Maps</a:t>
            </a:r>
            <a:r>
              <a:rPr lang="fr-FR" sz="2000" b="1" dirty="0" smtClean="0">
                <a:solidFill>
                  <a:srgbClr val="FF0000"/>
                </a:solidFill>
                <a:latin typeface="Calibri" pitchFamily="34" charset="0"/>
              </a:rPr>
              <a:t>:</a:t>
            </a:r>
          </a:p>
          <a:p>
            <a:r>
              <a:rPr lang="fr-FR" sz="2000" b="1" dirty="0" err="1" smtClean="0">
                <a:solidFill>
                  <a:srgbClr val="FF0000"/>
                </a:solidFill>
                <a:latin typeface="Calibri" pitchFamily="34" charset="0"/>
              </a:rPr>
              <a:t>Error</a:t>
            </a:r>
            <a:r>
              <a:rPr lang="fr-FR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fr-FR" sz="2000" b="1" dirty="0" err="1" smtClean="0">
                <a:solidFill>
                  <a:srgbClr val="FFC000"/>
                </a:solidFill>
                <a:latin typeface="Calibri" pitchFamily="34" charset="0"/>
              </a:rPr>
              <a:t>normalized</a:t>
            </a:r>
            <a:r>
              <a:rPr lang="fr-FR" sz="2000" b="1" dirty="0" smtClean="0">
                <a:solidFill>
                  <a:srgbClr val="FF0000"/>
                </a:solidFill>
                <a:latin typeface="Calibri" pitchFamily="34" charset="0"/>
              </a:rPr>
              <a:t> by </a:t>
            </a:r>
            <a:r>
              <a:rPr lang="fr-FR" sz="2000" b="1" dirty="0" err="1" smtClean="0">
                <a:solidFill>
                  <a:srgbClr val="FFC000"/>
                </a:solidFill>
                <a:latin typeface="Calibri" pitchFamily="34" charset="0"/>
              </a:rPr>
              <a:t>visibility</a:t>
            </a:r>
            <a:r>
              <a:rPr lang="fr-FR" sz="2000" b="1" dirty="0" smtClean="0">
                <a:solidFill>
                  <a:srgbClr val="FFC000"/>
                </a:solidFill>
                <a:latin typeface="Calibri" pitchFamily="34" charset="0"/>
              </a:rPr>
              <a:t>  </a:t>
            </a:r>
            <a:r>
              <a:rPr lang="fr-FR" sz="2000" b="1" dirty="0" err="1" smtClean="0">
                <a:solidFill>
                  <a:srgbClr val="FFC000"/>
                </a:solidFill>
                <a:latin typeface="Calibri" pitchFamily="34" charset="0"/>
              </a:rPr>
              <a:t>threshold</a:t>
            </a:r>
            <a:endParaRPr lang="fr-FR" sz="2000" b="1" dirty="0" smtClean="0">
              <a:solidFill>
                <a:srgbClr val="FFC000"/>
              </a:solidFill>
              <a:latin typeface="Calibri" pitchFamily="34" charset="0"/>
            </a:endParaRPr>
          </a:p>
          <a:p>
            <a:r>
              <a:rPr lang="fr-FR" sz="2000" b="1" dirty="0" smtClean="0">
                <a:solidFill>
                  <a:srgbClr val="00B050"/>
                </a:solidFill>
                <a:latin typeface="Calibri" pitchFamily="34" charset="0"/>
              </a:rPr>
              <a:t> </a:t>
            </a:r>
            <a:endParaRPr lang="fr-FR" sz="20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6372200" y="4221088"/>
            <a:ext cx="0" cy="50405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5652120" y="4797152"/>
            <a:ext cx="2304256" cy="172819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7956376" y="5589240"/>
            <a:ext cx="72008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8027632" y="4941168"/>
            <a:ext cx="1116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Quality</a:t>
            </a:r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Score</a:t>
            </a:r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724128" y="4869160"/>
            <a:ext cx="216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Pooling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: </a:t>
            </a:r>
          </a:p>
          <a:p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-component (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color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</a:p>
          <a:p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-Orientation</a:t>
            </a:r>
          </a:p>
          <a:p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-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Frequency</a:t>
            </a:r>
            <a:endParaRPr lang="fr-FR" sz="1600" kern="0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- Spatial</a:t>
            </a:r>
          </a:p>
          <a:p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- Temporal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07504" y="4437112"/>
            <a:ext cx="5471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 err="1" smtClean="0">
                <a:solidFill>
                  <a:srgbClr val="00B050"/>
                </a:solidFill>
                <a:latin typeface="Calibri" pitchFamily="34" charset="0"/>
              </a:rPr>
              <a:t>Modeling</a:t>
            </a:r>
            <a:r>
              <a:rPr lang="fr-FR" sz="2000" b="1" dirty="0" smtClean="0">
                <a:solidFill>
                  <a:srgbClr val="00B050"/>
                </a:solidFill>
                <a:latin typeface="Calibri" pitchFamily="34" charset="0"/>
              </a:rPr>
              <a:t> the </a:t>
            </a:r>
            <a:r>
              <a:rPr lang="fr-FR" sz="2000" b="1" dirty="0" err="1" smtClean="0">
                <a:solidFill>
                  <a:srgbClr val="FFC000"/>
                </a:solidFill>
                <a:latin typeface="Calibri" pitchFamily="34" charset="0"/>
              </a:rPr>
              <a:t>annoyance</a:t>
            </a:r>
            <a:r>
              <a:rPr lang="fr-FR" sz="2000" b="1" dirty="0" smtClean="0">
                <a:solidFill>
                  <a:srgbClr val="FFC000"/>
                </a:solidFill>
                <a:latin typeface="Calibri" pitchFamily="34" charset="0"/>
              </a:rPr>
              <a:t>/ the formation of </a:t>
            </a:r>
            <a:r>
              <a:rPr lang="fr-FR" sz="2000" b="1" dirty="0" err="1" smtClean="0">
                <a:solidFill>
                  <a:srgbClr val="FFC000"/>
                </a:solidFill>
                <a:latin typeface="Calibri" pitchFamily="34" charset="0"/>
              </a:rPr>
              <a:t>quality</a:t>
            </a:r>
            <a:r>
              <a:rPr lang="fr-FR" sz="2000" b="1" dirty="0" smtClean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fr-FR" sz="2000" b="1" dirty="0" err="1" smtClean="0">
                <a:solidFill>
                  <a:srgbClr val="FFC000"/>
                </a:solidFill>
                <a:latin typeface="Calibri" pitchFamily="34" charset="0"/>
              </a:rPr>
              <a:t>judgement</a:t>
            </a:r>
            <a:endParaRPr lang="fr-FR" sz="2000" b="1" dirty="0" smtClean="0">
              <a:solidFill>
                <a:srgbClr val="FFC000"/>
              </a:solidFill>
              <a:latin typeface="Calibri" pitchFamily="34" charset="0"/>
            </a:endParaRPr>
          </a:p>
          <a:p>
            <a:pPr algn="r">
              <a:buFont typeface="Symbol" pitchFamily="18" charset="2"/>
              <a:buChar char="Þ"/>
            </a:pPr>
            <a:r>
              <a:rPr lang="fr-FR" sz="2000" b="1" dirty="0" err="1" smtClean="0">
                <a:solidFill>
                  <a:srgbClr val="00B050"/>
                </a:solidFill>
                <a:latin typeface="Calibri" pitchFamily="34" charset="0"/>
              </a:rPr>
              <a:t>From</a:t>
            </a:r>
            <a:r>
              <a:rPr lang="fr-FR" sz="2000" b="1" dirty="0" smtClean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fr-FR" sz="2000" b="1" dirty="0" err="1" smtClean="0">
                <a:solidFill>
                  <a:srgbClr val="00B050"/>
                </a:solidFill>
                <a:latin typeface="Calibri" pitchFamily="34" charset="0"/>
              </a:rPr>
              <a:t>quantified</a:t>
            </a:r>
            <a:r>
              <a:rPr lang="fr-FR" sz="2000" b="1" dirty="0" smtClean="0">
                <a:solidFill>
                  <a:srgbClr val="00B050"/>
                </a:solidFill>
                <a:latin typeface="Calibri" pitchFamily="34" charset="0"/>
              </a:rPr>
              <a:t> visible </a:t>
            </a:r>
            <a:r>
              <a:rPr lang="fr-FR" sz="2000" b="1" dirty="0" err="1" smtClean="0">
                <a:solidFill>
                  <a:srgbClr val="00B050"/>
                </a:solidFill>
                <a:latin typeface="Calibri" pitchFamily="34" charset="0"/>
              </a:rPr>
              <a:t>errors</a:t>
            </a:r>
            <a:r>
              <a:rPr lang="fr-FR" sz="2000" b="1" dirty="0" smtClean="0">
                <a:solidFill>
                  <a:srgbClr val="00B050"/>
                </a:solidFill>
                <a:latin typeface="Calibri" pitchFamily="34" charset="0"/>
              </a:rPr>
              <a:t> to impact on </a:t>
            </a:r>
            <a:r>
              <a:rPr lang="fr-FR" sz="2000" b="1" dirty="0" err="1" smtClean="0">
                <a:solidFill>
                  <a:srgbClr val="00B050"/>
                </a:solidFill>
                <a:latin typeface="Calibri" pitchFamily="34" charset="0"/>
              </a:rPr>
              <a:t>visual</a:t>
            </a:r>
            <a:r>
              <a:rPr lang="fr-FR" sz="2000" b="1" dirty="0" smtClean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fr-FR" sz="2000" b="1" dirty="0" err="1" smtClean="0">
                <a:solidFill>
                  <a:srgbClr val="00B050"/>
                </a:solidFill>
                <a:latin typeface="Calibri" pitchFamily="34" charset="0"/>
              </a:rPr>
              <a:t>quality</a:t>
            </a:r>
            <a:endParaRPr lang="fr-FR" sz="2000" b="1" dirty="0" smtClean="0">
              <a:solidFill>
                <a:srgbClr val="00B050"/>
              </a:solidFill>
              <a:latin typeface="Calibri" pitchFamily="34" charset="0"/>
            </a:endParaRPr>
          </a:p>
          <a:p>
            <a:pPr algn="r"/>
            <a:r>
              <a:rPr lang="fr-FR" sz="2000" b="1" dirty="0" smtClean="0">
                <a:solidFill>
                  <a:srgbClr val="00B050"/>
                </a:solidFill>
                <a:latin typeface="Calibri" pitchFamily="34" charset="0"/>
              </a:rPr>
              <a:t> </a:t>
            </a:r>
            <a:endParaRPr lang="fr-FR" sz="20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15816" y="2852936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structural</a:t>
            </a:r>
          </a:p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</a:rPr>
              <a:t>differences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algn="ctr"/>
            <a:endParaRPr lang="fr-FR" sz="14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64088" y="1477233"/>
            <a:ext cx="3779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Calibri" pitchFamily="34" charset="0"/>
              </a:rPr>
              <a:t>Structural </a:t>
            </a:r>
            <a:r>
              <a:rPr lang="fr-FR" sz="2000" b="1" dirty="0" err="1" smtClean="0">
                <a:solidFill>
                  <a:srgbClr val="FF0000"/>
                </a:solidFill>
                <a:latin typeface="Calibri" pitchFamily="34" charset="0"/>
              </a:rPr>
              <a:t>Error</a:t>
            </a:r>
            <a:r>
              <a:rPr lang="fr-FR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Calibri" pitchFamily="34" charset="0"/>
              </a:rPr>
              <a:t>Maps</a:t>
            </a:r>
            <a:endParaRPr lang="fr-FR" sz="20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fr-FR" sz="2000" b="1" dirty="0" smtClean="0">
                <a:solidFill>
                  <a:srgbClr val="FF0000"/>
                </a:solidFill>
                <a:latin typeface="Calibri" pitchFamily="34" charset="0"/>
              </a:rPr>
              <a:t>=&gt; </a:t>
            </a:r>
            <a:r>
              <a:rPr lang="fr-FR" sz="2000" b="1" dirty="0" err="1" smtClean="0">
                <a:solidFill>
                  <a:srgbClr val="FFC000"/>
                </a:solidFill>
                <a:latin typeface="Calibri" pitchFamily="34" charset="0"/>
              </a:rPr>
              <a:t>Annoyance</a:t>
            </a:r>
            <a:r>
              <a:rPr lang="fr-FR" sz="2000" b="1" dirty="0" smtClean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fr-FR" sz="2000" b="1" dirty="0" err="1" smtClean="0">
                <a:solidFill>
                  <a:srgbClr val="FFC000"/>
                </a:solidFill>
                <a:latin typeface="Calibri" pitchFamily="34" charset="0"/>
              </a:rPr>
              <a:t>level</a:t>
            </a:r>
            <a:endParaRPr lang="fr-FR" sz="2000" b="1" dirty="0" smtClean="0">
              <a:solidFill>
                <a:srgbClr val="FFC000"/>
              </a:solidFill>
              <a:latin typeface="Calibri" pitchFamily="34" charset="0"/>
            </a:endParaRPr>
          </a:p>
          <a:p>
            <a:r>
              <a:rPr lang="fr-FR" sz="2000" b="1" dirty="0" smtClean="0">
                <a:solidFill>
                  <a:srgbClr val="00B050"/>
                </a:solidFill>
                <a:latin typeface="Calibri" pitchFamily="34" charset="0"/>
              </a:rPr>
              <a:t> </a:t>
            </a:r>
            <a:endParaRPr lang="fr-FR" sz="20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H="1" flipV="1">
            <a:off x="5292080" y="2348880"/>
            <a:ext cx="3456384" cy="9361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5364088" y="2420888"/>
            <a:ext cx="3384376" cy="8640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0" y="5949280"/>
            <a:ext cx="5471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 typeface="Symbol" pitchFamily="18" charset="2"/>
              <a:buChar char="Þ"/>
            </a:pPr>
            <a:r>
              <a:rPr lang="fr-FR" sz="2000" b="1" dirty="0" err="1" smtClean="0">
                <a:solidFill>
                  <a:srgbClr val="00B050"/>
                </a:solidFill>
                <a:latin typeface="Calibri" pitchFamily="34" charset="0"/>
              </a:rPr>
              <a:t>From</a:t>
            </a:r>
            <a:r>
              <a:rPr lang="fr-FR" sz="2000" b="1" dirty="0" smtClean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fr-FR" sz="2000" b="1" dirty="0" smtClean="0">
                <a:solidFill>
                  <a:srgbClr val="FFC000"/>
                </a:solidFill>
                <a:latin typeface="Calibri" pitchFamily="34" charset="0"/>
              </a:rPr>
              <a:t>local</a:t>
            </a:r>
            <a:r>
              <a:rPr lang="fr-FR" sz="2000" b="1" dirty="0" smtClean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fr-FR" sz="2000" b="1" dirty="0" err="1" smtClean="0">
                <a:solidFill>
                  <a:srgbClr val="00B050"/>
                </a:solidFill>
                <a:latin typeface="Calibri" pitchFamily="34" charset="0"/>
              </a:rPr>
              <a:t>annoyance</a:t>
            </a:r>
            <a:r>
              <a:rPr lang="fr-FR" sz="2000" b="1" dirty="0" smtClean="0">
                <a:solidFill>
                  <a:srgbClr val="00B050"/>
                </a:solidFill>
                <a:latin typeface="Calibri" pitchFamily="34" charset="0"/>
              </a:rPr>
              <a:t> to </a:t>
            </a:r>
            <a:r>
              <a:rPr lang="fr-FR" sz="2000" b="1" dirty="0" smtClean="0">
                <a:solidFill>
                  <a:srgbClr val="FFC000"/>
                </a:solidFill>
                <a:latin typeface="Calibri" pitchFamily="34" charset="0"/>
              </a:rPr>
              <a:t>global</a:t>
            </a:r>
            <a:r>
              <a:rPr lang="fr-FR" sz="2000" b="1" dirty="0" smtClean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fr-FR" sz="2000" b="1" dirty="0" err="1" smtClean="0">
                <a:solidFill>
                  <a:srgbClr val="00B050"/>
                </a:solidFill>
                <a:latin typeface="Calibri" pitchFamily="34" charset="0"/>
              </a:rPr>
              <a:t>annoyance</a:t>
            </a:r>
            <a:endParaRPr lang="fr-FR" sz="20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flipH="1" flipV="1">
            <a:off x="1547664" y="5085184"/>
            <a:ext cx="3456384" cy="72008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1475656" y="5085184"/>
            <a:ext cx="3528392" cy="72008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1267 0 " pathEditMode="relative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1267 0 " pathEditMode="relative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20" grpId="1"/>
      <p:bldP spid="30" grpId="1"/>
      <p:bldP spid="31" grpId="1"/>
      <p:bldP spid="33" grpId="0" animBg="1"/>
      <p:bldP spid="35" grpId="1"/>
      <p:bldP spid="36" grpId="0"/>
      <p:bldP spid="46" grpId="0"/>
      <p:bldP spid="47" grpId="0"/>
      <p:bldP spid="7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  <a:ln/>
        </p:spPr>
        <p:txBody>
          <a:bodyPr/>
          <a:lstStyle/>
          <a:p>
            <a:pPr algn="l"/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Extending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existing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 objectives </a:t>
            </a:r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measures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 to </a:t>
            </a:r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cover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 HDR scenarios</a:t>
            </a:r>
            <a:endParaRPr lang="fr-FR" sz="3200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0" y="980728"/>
            <a:ext cx="914400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4000" kern="0" dirty="0" smtClean="0">
              <a:solidFill>
                <a:srgbClr val="FFC000"/>
              </a:solidFill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Trivial extension: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 smtClean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Model of the display  =&gt; 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transformation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into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emitted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luminance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 err="1" smtClean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Perceptual</a:t>
            </a:r>
            <a:r>
              <a:rPr lang="fr-FR" kern="0" dirty="0" smtClean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 Uniform </a:t>
            </a:r>
            <a:r>
              <a:rPr lang="fr-FR" kern="0" dirty="0" err="1" smtClean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Space</a:t>
            </a:r>
            <a:r>
              <a:rPr lang="fr-FR" kern="0" dirty="0" smtClean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=&gt;  transformation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into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perceived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luminance (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different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from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LDR case)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4000" kern="0" dirty="0" smtClean="0">
              <a:solidFill>
                <a:srgbClr val="FFC000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873" y="2897649"/>
            <a:ext cx="1578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Reference</a:t>
            </a:r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 Image</a:t>
            </a:r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3329697"/>
            <a:ext cx="16147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Image </a:t>
            </a:r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under</a:t>
            </a:r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 Test</a:t>
            </a:r>
          </a:p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Calibri" pitchFamily="34" charset="0"/>
              </a:rPr>
              <a:t>≈</a:t>
            </a:r>
          </a:p>
          <a:p>
            <a:pPr algn="ctr"/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Distorted</a:t>
            </a:r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 Image</a:t>
            </a:r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115616" y="3689737"/>
            <a:ext cx="1197048" cy="1713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339752" y="2897649"/>
            <a:ext cx="2016224" cy="115212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187624" y="3257689"/>
            <a:ext cx="1125040" cy="1713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355976" y="3473713"/>
            <a:ext cx="72008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076056" y="2969657"/>
            <a:ext cx="2376264" cy="93610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452320" y="3473713"/>
            <a:ext cx="72008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172400" y="3176970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Quality</a:t>
            </a:r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Score</a:t>
            </a:r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9752" y="2897649"/>
            <a:ext cx="2016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Representation</a:t>
            </a:r>
            <a:endParaRPr lang="fr-FR" sz="16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&amp;</a:t>
            </a:r>
          </a:p>
          <a:p>
            <a:pPr algn="ctr"/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Computation </a:t>
            </a:r>
          </a:p>
          <a:p>
            <a:pPr algn="ctr"/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of </a:t>
            </a:r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Distortions</a:t>
            </a:r>
            <a:endParaRPr lang="fr-FR" sz="1600" dirty="0" smtClean="0">
              <a:solidFill>
                <a:schemeClr val="bg1"/>
              </a:solidFill>
              <a:latin typeface="Calibri" pitchFamily="34" charset="0"/>
            </a:endParaRPr>
          </a:p>
          <a:p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20072" y="3113673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Distortion</a:t>
            </a:r>
            <a:endParaRPr lang="fr-FR" sz="16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Pooling</a:t>
            </a:r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547664" y="2564904"/>
            <a:ext cx="1800200" cy="1800200"/>
          </a:xfrm>
          <a:prstGeom prst="ellipse">
            <a:avLst/>
          </a:prstGeom>
          <a:solidFill>
            <a:schemeClr val="accent3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16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489482"/>
            <a:ext cx="5832648" cy="239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0" y="4797152"/>
            <a:ext cx="9144000" cy="165618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4000" kern="0" dirty="0" smtClean="0">
              <a:solidFill>
                <a:srgbClr val="FFC000"/>
              </a:solidFill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Can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be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done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with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any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of the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previous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measures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(PSNR, SSIM …)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4000" kern="0" dirty="0" smtClean="0">
              <a:solidFill>
                <a:srgbClr val="FFC000"/>
              </a:solidFill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836712"/>
            <a:ext cx="77724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	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From</a:t>
            </a:r>
            <a:r>
              <a:rPr lang="fr-FR" sz="3600" kern="0" dirty="0" smtClean="0">
                <a:solidFill>
                  <a:srgbClr val="00B0F0"/>
                </a:solidFill>
                <a:latin typeface="Calibri" pitchFamily="34" charset="0"/>
                <a:ea typeface="+mj-ea"/>
                <a:cs typeface="+mj-cs"/>
              </a:rPr>
              <a:t> HDRVDP2.0 to </a:t>
            </a: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HDRVDP 2.2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484784"/>
            <a:ext cx="1022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Reference</a:t>
            </a:r>
            <a:endParaRPr lang="fr-FR" sz="1600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 Image</a:t>
            </a:r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7673" y="2420888"/>
            <a:ext cx="960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Distorted</a:t>
            </a:r>
            <a:endParaRPr lang="fr-FR" sz="16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 Image</a:t>
            </a:r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1600" y="1556792"/>
            <a:ext cx="1440160" cy="86409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95536" y="2060848"/>
            <a:ext cx="57606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27584" y="1628800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</a:rPr>
              <a:t>From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 bits </a:t>
            </a:r>
          </a:p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to </a:t>
            </a:r>
          </a:p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Visual Unit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95536" y="2996952"/>
            <a:ext cx="57606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475656" y="1052736"/>
            <a:ext cx="0" cy="50405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267744" y="1052736"/>
            <a:ext cx="0" cy="50405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11560" y="683985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Viewing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Distance</a:t>
            </a:r>
            <a:endParaRPr lang="fr-FR" sz="14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67744" y="683985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Model of</a:t>
            </a:r>
          </a:p>
          <a:p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Display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987824" y="1556792"/>
            <a:ext cx="1512168" cy="194421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71600" y="2636912"/>
            <a:ext cx="1440160" cy="86409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7584" y="2690336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</a:rPr>
              <a:t>From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 bits </a:t>
            </a:r>
          </a:p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to </a:t>
            </a:r>
          </a:p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Visual Unit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43808" y="2060848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Visual</a:t>
            </a:r>
          </a:p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</a:rPr>
              <a:t>differences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</a:rPr>
              <a:t>&amp; </a:t>
            </a:r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</a:rPr>
              <a:t>Normalization</a:t>
            </a:r>
            <a:endParaRPr lang="fr-FR" sz="14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4" name="Picture 1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08720"/>
            <a:ext cx="720000" cy="72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7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700808"/>
            <a:ext cx="7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1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700808"/>
            <a:ext cx="7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13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7371" y="1700808"/>
            <a:ext cx="728885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3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5282" y="1700808"/>
            <a:ext cx="728886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13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2712536"/>
            <a:ext cx="707729" cy="71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14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088" y="2708920"/>
            <a:ext cx="697629" cy="7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14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0017" y="2708920"/>
            <a:ext cx="706239" cy="7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14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48264" y="2708920"/>
            <a:ext cx="686843" cy="686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14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90795" y="2708920"/>
            <a:ext cx="697629" cy="7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4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6371" y="2708920"/>
            <a:ext cx="697629" cy="70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14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V="1">
            <a:off x="6093026" y="3501088"/>
            <a:ext cx="71122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14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V="1">
            <a:off x="5300938" y="3501088"/>
            <a:ext cx="71122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14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V="1">
            <a:off x="6876256" y="3501088"/>
            <a:ext cx="7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14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V="1">
            <a:off x="4499992" y="3501088"/>
            <a:ext cx="7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14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flipV="1">
            <a:off x="7677202" y="3501088"/>
            <a:ext cx="71122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15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V="1">
            <a:off x="8432778" y="3501008"/>
            <a:ext cx="71122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3" name="Straight Arrow Connector 72"/>
          <p:cNvCxnSpPr/>
          <p:nvPr/>
        </p:nvCxnSpPr>
        <p:spPr>
          <a:xfrm>
            <a:off x="4499992" y="2564904"/>
            <a:ext cx="57606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2411760" y="2060848"/>
            <a:ext cx="57606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2411760" y="2996952"/>
            <a:ext cx="57606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372200" y="4293096"/>
            <a:ext cx="0" cy="50405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5652120" y="4869160"/>
            <a:ext cx="2304256" cy="172819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7956376" y="5661248"/>
            <a:ext cx="72008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8027632" y="5013176"/>
            <a:ext cx="1116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  <a:latin typeface="Calibri" pitchFamily="34" charset="0"/>
              </a:rPr>
              <a:t>Quality</a:t>
            </a:r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Calibri" pitchFamily="34" charset="0"/>
              </a:rPr>
              <a:t>Score</a:t>
            </a:r>
            <a:endParaRPr lang="fr-F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724128" y="4941168"/>
            <a:ext cx="216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Pooling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: </a:t>
            </a:r>
          </a:p>
          <a:p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- Component (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color</a:t>
            </a: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</a:p>
          <a:p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- Orientation</a:t>
            </a:r>
          </a:p>
          <a:p>
            <a:pPr>
              <a:buFontTx/>
              <a:buChar char="-"/>
            </a:pP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600" kern="0" dirty="0" err="1" smtClean="0">
                <a:solidFill>
                  <a:schemeClr val="bg1"/>
                </a:solidFill>
                <a:latin typeface="Calibri" pitchFamily="34" charset="0"/>
              </a:rPr>
              <a:t>Frequency</a:t>
            </a:r>
            <a:endParaRPr lang="fr-FR" sz="1600" kern="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 Spatial</a:t>
            </a:r>
          </a:p>
          <a:p>
            <a:r>
              <a:rPr lang="fr-FR" sz="1600" kern="0" dirty="0" smtClean="0">
                <a:solidFill>
                  <a:schemeClr val="bg1"/>
                </a:solidFill>
                <a:latin typeface="Calibri" pitchFamily="34" charset="0"/>
              </a:rPr>
              <a:t>- Temporal</a:t>
            </a:r>
          </a:p>
        </p:txBody>
      </p:sp>
      <p:sp>
        <p:nvSpPr>
          <p:cNvPr id="46" name="Oval 45"/>
          <p:cNvSpPr/>
          <p:nvPr/>
        </p:nvSpPr>
        <p:spPr>
          <a:xfrm>
            <a:off x="0" y="836712"/>
            <a:ext cx="3203848" cy="3312368"/>
          </a:xfrm>
          <a:prstGeom prst="ellipse">
            <a:avLst/>
          </a:prstGeom>
          <a:solidFill>
            <a:schemeClr val="accent3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Oval 46"/>
          <p:cNvSpPr/>
          <p:nvPr/>
        </p:nvSpPr>
        <p:spPr>
          <a:xfrm>
            <a:off x="5220072" y="3789040"/>
            <a:ext cx="3203848" cy="3312368"/>
          </a:xfrm>
          <a:prstGeom prst="ellipse">
            <a:avLst/>
          </a:prstGeom>
          <a:solidFill>
            <a:schemeClr val="accent3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0" y="4049688"/>
            <a:ext cx="5220072" cy="283569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lvl="0" indent="-34290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HDR-VDP-2.2: trained on </a:t>
            </a:r>
            <a:r>
              <a:rPr lang="en-US" sz="2000" kern="0" dirty="0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various dynamic range from HDR to LDR conditions</a:t>
            </a:r>
          </a:p>
          <a:p>
            <a:pPr marL="342900" lvl="0" indent="-342900" algn="just">
              <a:lnSpc>
                <a:spcPct val="90000"/>
              </a:lnSpc>
              <a:spcBef>
                <a:spcPct val="20000"/>
              </a:spcBef>
              <a:defRPr/>
            </a:pPr>
            <a:endParaRPr lang="en-US" sz="2000" kern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  <a:p>
            <a:pPr marL="342900" lvl="0" indent="-34290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Narwaria</a:t>
            </a:r>
            <a:r>
              <a:rPr lang="en-US" sz="16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et al. “HDR-VDP-2.2: A calibrated method for objective quality prediction of high dynamic range and standard images”, Journal of Electronic Imaging, vol. 24, no. 1, p. 010501, 2015. </a:t>
            </a:r>
          </a:p>
          <a:p>
            <a:pPr marL="342900" lvl="0" indent="-34290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Software freely available at: http://hdrvdp.sf.net/</a:t>
            </a:r>
          </a:p>
        </p:txBody>
      </p:sp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27584" y="908720"/>
            <a:ext cx="8316416" cy="306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200800" cy="1143000"/>
          </a:xfrm>
          <a:noFill/>
          <a:ln/>
        </p:spPr>
        <p:txBody>
          <a:bodyPr/>
          <a:lstStyle/>
          <a:p>
            <a:pPr algn="l"/>
            <a:r>
              <a:rPr lang="fr-FR" sz="4000" dirty="0" smtClean="0">
                <a:solidFill>
                  <a:srgbClr val="00B0F0"/>
                </a:solidFill>
                <a:latin typeface="Calibri" pitchFamily="34" charset="0"/>
              </a:rPr>
              <a:t>HDR VDP 2.x: </a:t>
            </a:r>
            <a:r>
              <a:rPr lang="fr-FR" sz="4000" dirty="0" err="1" smtClean="0">
                <a:solidFill>
                  <a:srgbClr val="00B0F0"/>
                </a:solidFill>
                <a:latin typeface="Calibri" pitchFamily="34" charset="0"/>
              </a:rPr>
              <a:t>strenght</a:t>
            </a:r>
            <a:r>
              <a:rPr lang="fr-FR" sz="4000" dirty="0" smtClean="0">
                <a:solidFill>
                  <a:srgbClr val="00B0F0"/>
                </a:solidFill>
                <a:latin typeface="Calibri" pitchFamily="34" charset="0"/>
              </a:rPr>
              <a:t> and </a:t>
            </a:r>
            <a:r>
              <a:rPr lang="fr-FR" sz="4000" dirty="0" err="1" smtClean="0">
                <a:solidFill>
                  <a:srgbClr val="00B0F0"/>
                </a:solidFill>
                <a:latin typeface="Calibri" pitchFamily="34" charset="0"/>
              </a:rPr>
              <a:t>limits</a:t>
            </a:r>
            <a:endParaRPr lang="fr-FR" sz="4000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0" y="1268760"/>
            <a:ext cx="889248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HDR-VDP : good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at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predicting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 local  JND (Just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Noticeable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Difference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) and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overall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JND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with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proper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pooling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 …but: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2800" kern="0" dirty="0" smtClean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	not  a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video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quality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measure</a:t>
            </a:r>
            <a:endParaRPr lang="fr-FR" sz="2800" kern="0" dirty="0" smtClean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2800" kern="0" dirty="0" smtClean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	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likely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not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suitable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for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wide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range of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quality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	(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low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to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high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bit rates)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2800" kern="0" dirty="0" smtClean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	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complexity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can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be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an issue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2800" kern="0" dirty="0" smtClean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  <a:ln/>
        </p:spPr>
        <p:txBody>
          <a:bodyPr/>
          <a:lstStyle/>
          <a:p>
            <a:pPr algn="l"/>
            <a:r>
              <a:rPr lang="fr-FR" sz="2800" dirty="0" smtClean="0">
                <a:solidFill>
                  <a:srgbClr val="00B0F0"/>
                </a:solidFill>
                <a:latin typeface="Calibri" pitchFamily="34" charset="0"/>
              </a:rPr>
              <a:t>HDR-VQM (</a:t>
            </a:r>
            <a:r>
              <a:rPr lang="fr-FR" sz="2800" dirty="0" err="1" smtClean="0">
                <a:solidFill>
                  <a:srgbClr val="00B0F0"/>
                </a:solidFill>
                <a:latin typeface="Calibri" pitchFamily="34" charset="0"/>
              </a:rPr>
              <a:t>Video</a:t>
            </a:r>
            <a:r>
              <a:rPr lang="fr-FR" sz="28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2800" dirty="0" err="1" smtClean="0">
                <a:solidFill>
                  <a:srgbClr val="00B0F0"/>
                </a:solidFill>
                <a:latin typeface="Calibri" pitchFamily="34" charset="0"/>
              </a:rPr>
              <a:t>Qualty</a:t>
            </a:r>
            <a:r>
              <a:rPr lang="fr-FR" sz="2800" dirty="0" smtClean="0">
                <a:solidFill>
                  <a:srgbClr val="00B0F0"/>
                </a:solidFill>
                <a:latin typeface="Calibri" pitchFamily="34" charset="0"/>
              </a:rPr>
              <a:t> Model): a objective </a:t>
            </a:r>
            <a:r>
              <a:rPr lang="fr-FR" sz="2800" dirty="0" err="1" smtClean="0">
                <a:solidFill>
                  <a:srgbClr val="00B0F0"/>
                </a:solidFill>
                <a:latin typeface="Calibri" pitchFamily="34" charset="0"/>
              </a:rPr>
              <a:t>quality</a:t>
            </a:r>
            <a:r>
              <a:rPr lang="fr-FR" sz="28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2800" dirty="0" err="1" smtClean="0">
                <a:solidFill>
                  <a:srgbClr val="00B0F0"/>
                </a:solidFill>
                <a:latin typeface="Calibri" pitchFamily="34" charset="0"/>
              </a:rPr>
              <a:t>measure</a:t>
            </a:r>
            <a:r>
              <a:rPr lang="fr-FR" sz="2800" dirty="0" smtClean="0">
                <a:solidFill>
                  <a:srgbClr val="00B0F0"/>
                </a:solidFill>
                <a:latin typeface="Calibri" pitchFamily="34" charset="0"/>
              </a:rPr>
              <a:t> for </a:t>
            </a:r>
            <a:r>
              <a:rPr lang="fr-FR" sz="2800" dirty="0" err="1" smtClean="0">
                <a:solidFill>
                  <a:srgbClr val="00B0F0"/>
                </a:solidFill>
                <a:latin typeface="Calibri" pitchFamily="34" charset="0"/>
              </a:rPr>
              <a:t>video</a:t>
            </a:r>
            <a:endParaRPr lang="fr-FR" sz="2800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0" y="1556792"/>
            <a:ext cx="889248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2800" kern="0" dirty="0" smtClean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	</a:t>
            </a:r>
            <a:r>
              <a:rPr lang="fr-FR" sz="2800" kern="0" dirty="0" err="1" smtClean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video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2800" kern="0" dirty="0" smtClean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	</a:t>
            </a:r>
            <a:r>
              <a:rPr lang="fr-FR" sz="2800" kern="0" dirty="0" err="1" smtClean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wide</a:t>
            </a:r>
            <a:r>
              <a:rPr lang="fr-FR" sz="2800" kern="0" dirty="0" smtClean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 range of </a:t>
            </a:r>
            <a:r>
              <a:rPr lang="fr-FR" sz="2800" kern="0" dirty="0" err="1" smtClean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quality</a:t>
            </a:r>
            <a:r>
              <a:rPr lang="fr-FR" sz="2800" kern="0" dirty="0" smtClean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	(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low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to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high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bit rates)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2800" kern="0" dirty="0" smtClean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	</a:t>
            </a:r>
            <a:r>
              <a:rPr lang="fr-FR" sz="2800" kern="0" dirty="0" err="1" smtClean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with</a:t>
            </a:r>
            <a:r>
              <a:rPr lang="fr-FR" sz="2800" kern="0" dirty="0" smtClean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2800" kern="0" dirty="0" err="1" smtClean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limited</a:t>
            </a:r>
            <a:r>
              <a:rPr lang="fr-FR" sz="2800" kern="0" dirty="0" smtClean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2800" kern="0" dirty="0" err="1" smtClean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complexity</a:t>
            </a:r>
            <a:endParaRPr lang="fr-FR" sz="2800" kern="0" dirty="0" smtClean="0">
              <a:solidFill>
                <a:srgbClr val="FFC000"/>
              </a:solidFill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2800" kern="0" dirty="0" smtClean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" name="ZoneTexte 7"/>
          <p:cNvSpPr txBox="1"/>
          <p:nvPr/>
        </p:nvSpPr>
        <p:spPr>
          <a:xfrm>
            <a:off x="0" y="6280864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Narwaria</a:t>
            </a:r>
            <a:r>
              <a:rPr lang="en-US" sz="1600" dirty="0" smtClean="0">
                <a:solidFill>
                  <a:schemeClr val="bg1"/>
                </a:solidFill>
              </a:rPr>
              <a:t> et al. “HDR-VQM: An Objective Quality Measure for High Dynamic Range Video”, </a:t>
            </a:r>
            <a:r>
              <a:rPr lang="en-US" sz="1600" i="1" dirty="0" smtClean="0">
                <a:solidFill>
                  <a:schemeClr val="bg1"/>
                </a:solidFill>
              </a:rPr>
              <a:t>Signal Processing: Image Communication, </a:t>
            </a:r>
            <a:r>
              <a:rPr lang="en-US" sz="1600" dirty="0" smtClean="0">
                <a:solidFill>
                  <a:schemeClr val="bg1"/>
                </a:solidFill>
              </a:rPr>
              <a:t>2015</a:t>
            </a:r>
            <a:r>
              <a:rPr lang="en-US" sz="1600" i="1" dirty="0" smtClean="0">
                <a:solidFill>
                  <a:schemeClr val="bg1"/>
                </a:solidFill>
              </a:rPr>
              <a:t>. </a:t>
            </a:r>
          </a:p>
          <a:p>
            <a:endParaRPr lang="en-US" sz="2000" dirty="0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 bwMode="auto">
          <a:xfrm>
            <a:off x="0" y="1844824"/>
            <a:ext cx="9072563" cy="3687763"/>
            <a:chOff x="-38" y="998"/>
            <a:chExt cx="5715" cy="2323"/>
          </a:xfrm>
          <a:solidFill>
            <a:schemeClr val="bg1"/>
          </a:solidFill>
        </p:grpSpPr>
        <p:sp>
          <p:nvSpPr>
            <p:cNvPr id="6" name="AutoShape 4"/>
            <p:cNvSpPr>
              <a:spLocks noChangeAspect="1" noChangeArrowheads="1" noTextEdit="1"/>
            </p:cNvSpPr>
            <p:nvPr/>
          </p:nvSpPr>
          <p:spPr bwMode="auto">
            <a:xfrm>
              <a:off x="-38" y="998"/>
              <a:ext cx="5702" cy="232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683" y="1281"/>
              <a:ext cx="776" cy="54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675" y="1273"/>
              <a:ext cx="792" cy="557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34" y="0"/>
                </a:cxn>
                <a:cxn ang="0">
                  <a:pos x="3266" y="0"/>
                </a:cxn>
                <a:cxn ang="0">
                  <a:pos x="3300" y="34"/>
                </a:cxn>
                <a:cxn ang="0">
                  <a:pos x="3300" y="2286"/>
                </a:cxn>
                <a:cxn ang="0">
                  <a:pos x="3266" y="2320"/>
                </a:cxn>
                <a:cxn ang="0">
                  <a:pos x="34" y="2320"/>
                </a:cxn>
                <a:cxn ang="0">
                  <a:pos x="0" y="2286"/>
                </a:cxn>
                <a:cxn ang="0">
                  <a:pos x="0" y="34"/>
                </a:cxn>
                <a:cxn ang="0">
                  <a:pos x="68" y="2286"/>
                </a:cxn>
                <a:cxn ang="0">
                  <a:pos x="34" y="2252"/>
                </a:cxn>
                <a:cxn ang="0">
                  <a:pos x="3266" y="2252"/>
                </a:cxn>
                <a:cxn ang="0">
                  <a:pos x="3232" y="2286"/>
                </a:cxn>
                <a:cxn ang="0">
                  <a:pos x="3232" y="34"/>
                </a:cxn>
                <a:cxn ang="0">
                  <a:pos x="3266" y="68"/>
                </a:cxn>
                <a:cxn ang="0">
                  <a:pos x="34" y="68"/>
                </a:cxn>
                <a:cxn ang="0">
                  <a:pos x="68" y="34"/>
                </a:cxn>
                <a:cxn ang="0">
                  <a:pos x="68" y="2286"/>
                </a:cxn>
              </a:cxnLst>
              <a:rect l="0" t="0" r="r" b="b"/>
              <a:pathLst>
                <a:path w="3300" h="2320">
                  <a:moveTo>
                    <a:pt x="0" y="34"/>
                  </a:moveTo>
                  <a:cubicBezTo>
                    <a:pt x="0" y="16"/>
                    <a:pt x="16" y="0"/>
                    <a:pt x="34" y="0"/>
                  </a:cubicBezTo>
                  <a:lnTo>
                    <a:pt x="3266" y="0"/>
                  </a:lnTo>
                  <a:cubicBezTo>
                    <a:pt x="3285" y="0"/>
                    <a:pt x="3300" y="16"/>
                    <a:pt x="3300" y="34"/>
                  </a:cubicBezTo>
                  <a:lnTo>
                    <a:pt x="3300" y="2286"/>
                  </a:lnTo>
                  <a:cubicBezTo>
                    <a:pt x="3300" y="2305"/>
                    <a:pt x="3285" y="2320"/>
                    <a:pt x="3266" y="2320"/>
                  </a:cubicBezTo>
                  <a:lnTo>
                    <a:pt x="34" y="2320"/>
                  </a:lnTo>
                  <a:cubicBezTo>
                    <a:pt x="16" y="2320"/>
                    <a:pt x="0" y="2305"/>
                    <a:pt x="0" y="2286"/>
                  </a:cubicBezTo>
                  <a:lnTo>
                    <a:pt x="0" y="34"/>
                  </a:lnTo>
                  <a:close/>
                  <a:moveTo>
                    <a:pt x="68" y="2286"/>
                  </a:moveTo>
                  <a:lnTo>
                    <a:pt x="34" y="2252"/>
                  </a:lnTo>
                  <a:lnTo>
                    <a:pt x="3266" y="2252"/>
                  </a:lnTo>
                  <a:lnTo>
                    <a:pt x="3232" y="2286"/>
                  </a:lnTo>
                  <a:lnTo>
                    <a:pt x="3232" y="34"/>
                  </a:lnTo>
                  <a:lnTo>
                    <a:pt x="3266" y="68"/>
                  </a:lnTo>
                  <a:lnTo>
                    <a:pt x="34" y="68"/>
                  </a:lnTo>
                  <a:lnTo>
                    <a:pt x="68" y="34"/>
                  </a:lnTo>
                  <a:lnTo>
                    <a:pt x="68" y="2286"/>
                  </a:lnTo>
                  <a:close/>
                </a:path>
              </a:pathLst>
            </a:custGeom>
            <a:grpFill/>
            <a:ln w="0" cap="flat">
              <a:solidFill>
                <a:srgbClr val="CC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911" y="1408"/>
              <a:ext cx="370" cy="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Gabor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864" y="1560"/>
              <a:ext cx="419" cy="15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filtering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575" y="1945"/>
              <a:ext cx="73" cy="13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)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5411" y="1945"/>
              <a:ext cx="73" cy="13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(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5505" y="2061"/>
              <a:ext cx="65" cy="13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,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431" y="2061"/>
              <a:ext cx="65" cy="13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,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5452" y="1945"/>
              <a:ext cx="164" cy="13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src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530" y="2061"/>
              <a:ext cx="90" cy="13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o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5460" y="2061"/>
              <a:ext cx="80" cy="13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s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5394" y="2061"/>
              <a:ext cx="68" cy="13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t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5348" y="1952"/>
              <a:ext cx="120" cy="22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1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l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793" y="1942"/>
              <a:ext cx="79" cy="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)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4606" y="1942"/>
              <a:ext cx="79" cy="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(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707" y="2068"/>
              <a:ext cx="70" cy="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,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4628" y="2068"/>
              <a:ext cx="70" cy="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,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4649" y="1942"/>
              <a:ext cx="187" cy="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hrc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4735" y="2068"/>
              <a:ext cx="97" cy="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o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659" y="2068"/>
              <a:ext cx="85" cy="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s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588" y="2068"/>
              <a:ext cx="73" cy="1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t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4537" y="1948"/>
              <a:ext cx="129" cy="24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3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l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4502" y="2324"/>
              <a:ext cx="1133" cy="54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 noEditPoints="1"/>
            </p:cNvSpPr>
            <p:nvPr/>
          </p:nvSpPr>
          <p:spPr bwMode="auto">
            <a:xfrm>
              <a:off x="4493" y="2315"/>
              <a:ext cx="1150" cy="558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34" y="0"/>
                </a:cxn>
                <a:cxn ang="0">
                  <a:pos x="4758" y="0"/>
                </a:cxn>
                <a:cxn ang="0">
                  <a:pos x="4792" y="34"/>
                </a:cxn>
                <a:cxn ang="0">
                  <a:pos x="4792" y="2290"/>
                </a:cxn>
                <a:cxn ang="0">
                  <a:pos x="4758" y="2324"/>
                </a:cxn>
                <a:cxn ang="0">
                  <a:pos x="34" y="2324"/>
                </a:cxn>
                <a:cxn ang="0">
                  <a:pos x="0" y="2290"/>
                </a:cxn>
                <a:cxn ang="0">
                  <a:pos x="0" y="34"/>
                </a:cxn>
                <a:cxn ang="0">
                  <a:pos x="68" y="2290"/>
                </a:cxn>
                <a:cxn ang="0">
                  <a:pos x="34" y="2256"/>
                </a:cxn>
                <a:cxn ang="0">
                  <a:pos x="4758" y="2256"/>
                </a:cxn>
                <a:cxn ang="0">
                  <a:pos x="4724" y="2290"/>
                </a:cxn>
                <a:cxn ang="0">
                  <a:pos x="4724" y="34"/>
                </a:cxn>
                <a:cxn ang="0">
                  <a:pos x="4758" y="68"/>
                </a:cxn>
                <a:cxn ang="0">
                  <a:pos x="34" y="68"/>
                </a:cxn>
                <a:cxn ang="0">
                  <a:pos x="68" y="34"/>
                </a:cxn>
                <a:cxn ang="0">
                  <a:pos x="68" y="2290"/>
                </a:cxn>
              </a:cxnLst>
              <a:rect l="0" t="0" r="r" b="b"/>
              <a:pathLst>
                <a:path w="4792" h="2324">
                  <a:moveTo>
                    <a:pt x="0" y="34"/>
                  </a:moveTo>
                  <a:cubicBezTo>
                    <a:pt x="0" y="16"/>
                    <a:pt x="16" y="0"/>
                    <a:pt x="34" y="0"/>
                  </a:cubicBezTo>
                  <a:lnTo>
                    <a:pt x="4758" y="0"/>
                  </a:lnTo>
                  <a:cubicBezTo>
                    <a:pt x="4777" y="0"/>
                    <a:pt x="4792" y="16"/>
                    <a:pt x="4792" y="34"/>
                  </a:cubicBezTo>
                  <a:lnTo>
                    <a:pt x="4792" y="2290"/>
                  </a:lnTo>
                  <a:cubicBezTo>
                    <a:pt x="4792" y="2309"/>
                    <a:pt x="4777" y="2324"/>
                    <a:pt x="4758" y="2324"/>
                  </a:cubicBezTo>
                  <a:lnTo>
                    <a:pt x="34" y="2324"/>
                  </a:lnTo>
                  <a:cubicBezTo>
                    <a:pt x="16" y="2324"/>
                    <a:pt x="0" y="2309"/>
                    <a:pt x="0" y="2290"/>
                  </a:cubicBezTo>
                  <a:lnTo>
                    <a:pt x="0" y="34"/>
                  </a:lnTo>
                  <a:close/>
                  <a:moveTo>
                    <a:pt x="68" y="2290"/>
                  </a:moveTo>
                  <a:lnTo>
                    <a:pt x="34" y="2256"/>
                  </a:lnTo>
                  <a:lnTo>
                    <a:pt x="4758" y="2256"/>
                  </a:lnTo>
                  <a:lnTo>
                    <a:pt x="4724" y="2290"/>
                  </a:lnTo>
                  <a:lnTo>
                    <a:pt x="4724" y="34"/>
                  </a:lnTo>
                  <a:lnTo>
                    <a:pt x="4758" y="68"/>
                  </a:lnTo>
                  <a:lnTo>
                    <a:pt x="34" y="68"/>
                  </a:lnTo>
                  <a:lnTo>
                    <a:pt x="68" y="34"/>
                  </a:lnTo>
                  <a:lnTo>
                    <a:pt x="68" y="2290"/>
                  </a:lnTo>
                  <a:close/>
                </a:path>
              </a:pathLst>
            </a:custGeom>
            <a:grpFill/>
            <a:ln w="0" cap="flat">
              <a:solidFill>
                <a:srgbClr val="CC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4582" y="2401"/>
              <a:ext cx="437" cy="15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Subband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5001" y="2401"/>
              <a:ext cx="624" cy="15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comparison,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4603" y="2536"/>
              <a:ext cx="1074" cy="16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pooling across scale,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4824" y="2670"/>
              <a:ext cx="530" cy="15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orientation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4184" y="1362"/>
              <a:ext cx="499" cy="72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439" y="24"/>
                </a:cxn>
                <a:cxn ang="0">
                  <a:pos x="439" y="48"/>
                </a:cxn>
                <a:cxn ang="0">
                  <a:pos x="0" y="48"/>
                </a:cxn>
                <a:cxn ang="0">
                  <a:pos x="0" y="24"/>
                </a:cxn>
                <a:cxn ang="0">
                  <a:pos x="427" y="0"/>
                </a:cxn>
                <a:cxn ang="0">
                  <a:pos x="499" y="36"/>
                </a:cxn>
                <a:cxn ang="0">
                  <a:pos x="427" y="72"/>
                </a:cxn>
                <a:cxn ang="0">
                  <a:pos x="427" y="0"/>
                </a:cxn>
              </a:cxnLst>
              <a:rect l="0" t="0" r="r" b="b"/>
              <a:pathLst>
                <a:path w="499" h="72">
                  <a:moveTo>
                    <a:pt x="0" y="24"/>
                  </a:moveTo>
                  <a:lnTo>
                    <a:pt x="439" y="24"/>
                  </a:lnTo>
                  <a:lnTo>
                    <a:pt x="439" y="48"/>
                  </a:lnTo>
                  <a:lnTo>
                    <a:pt x="0" y="48"/>
                  </a:lnTo>
                  <a:lnTo>
                    <a:pt x="0" y="24"/>
                  </a:lnTo>
                  <a:close/>
                  <a:moveTo>
                    <a:pt x="427" y="0"/>
                  </a:moveTo>
                  <a:lnTo>
                    <a:pt x="499" y="36"/>
                  </a:lnTo>
                  <a:lnTo>
                    <a:pt x="427" y="72"/>
                  </a:lnTo>
                  <a:lnTo>
                    <a:pt x="427" y="0"/>
                  </a:lnTo>
                  <a:close/>
                </a:path>
              </a:pathLst>
            </a:custGeom>
            <a:grpFill/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 noEditPoints="1"/>
            </p:cNvSpPr>
            <p:nvPr/>
          </p:nvSpPr>
          <p:spPr bwMode="auto">
            <a:xfrm>
              <a:off x="4184" y="1612"/>
              <a:ext cx="499" cy="72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439" y="24"/>
                </a:cxn>
                <a:cxn ang="0">
                  <a:pos x="439" y="48"/>
                </a:cxn>
                <a:cxn ang="0">
                  <a:pos x="0" y="48"/>
                </a:cxn>
                <a:cxn ang="0">
                  <a:pos x="0" y="24"/>
                </a:cxn>
                <a:cxn ang="0">
                  <a:pos x="427" y="0"/>
                </a:cxn>
                <a:cxn ang="0">
                  <a:pos x="499" y="36"/>
                </a:cxn>
                <a:cxn ang="0">
                  <a:pos x="427" y="72"/>
                </a:cxn>
                <a:cxn ang="0">
                  <a:pos x="427" y="0"/>
                </a:cxn>
              </a:cxnLst>
              <a:rect l="0" t="0" r="r" b="b"/>
              <a:pathLst>
                <a:path w="499" h="72">
                  <a:moveTo>
                    <a:pt x="0" y="24"/>
                  </a:moveTo>
                  <a:lnTo>
                    <a:pt x="439" y="24"/>
                  </a:lnTo>
                  <a:lnTo>
                    <a:pt x="439" y="48"/>
                  </a:lnTo>
                  <a:lnTo>
                    <a:pt x="0" y="48"/>
                  </a:lnTo>
                  <a:lnTo>
                    <a:pt x="0" y="24"/>
                  </a:lnTo>
                  <a:close/>
                  <a:moveTo>
                    <a:pt x="427" y="0"/>
                  </a:moveTo>
                  <a:lnTo>
                    <a:pt x="499" y="36"/>
                  </a:lnTo>
                  <a:lnTo>
                    <a:pt x="427" y="72"/>
                  </a:lnTo>
                  <a:lnTo>
                    <a:pt x="427" y="0"/>
                  </a:lnTo>
                  <a:close/>
                </a:path>
              </a:pathLst>
            </a:custGeom>
            <a:grpFill/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 noEditPoints="1"/>
            </p:cNvSpPr>
            <p:nvPr/>
          </p:nvSpPr>
          <p:spPr bwMode="auto">
            <a:xfrm>
              <a:off x="4828" y="1825"/>
              <a:ext cx="72" cy="499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439"/>
                </a:cxn>
                <a:cxn ang="0">
                  <a:pos x="24" y="439"/>
                </a:cxn>
                <a:cxn ang="0">
                  <a:pos x="24" y="0"/>
                </a:cxn>
                <a:cxn ang="0">
                  <a:pos x="48" y="0"/>
                </a:cxn>
                <a:cxn ang="0">
                  <a:pos x="72" y="427"/>
                </a:cxn>
                <a:cxn ang="0">
                  <a:pos x="36" y="499"/>
                </a:cxn>
                <a:cxn ang="0">
                  <a:pos x="0" y="427"/>
                </a:cxn>
                <a:cxn ang="0">
                  <a:pos x="72" y="427"/>
                </a:cxn>
              </a:cxnLst>
              <a:rect l="0" t="0" r="r" b="b"/>
              <a:pathLst>
                <a:path w="72" h="499">
                  <a:moveTo>
                    <a:pt x="48" y="0"/>
                  </a:moveTo>
                  <a:lnTo>
                    <a:pt x="48" y="439"/>
                  </a:lnTo>
                  <a:lnTo>
                    <a:pt x="24" y="439"/>
                  </a:lnTo>
                  <a:lnTo>
                    <a:pt x="24" y="0"/>
                  </a:lnTo>
                  <a:lnTo>
                    <a:pt x="48" y="0"/>
                  </a:lnTo>
                  <a:close/>
                  <a:moveTo>
                    <a:pt x="72" y="427"/>
                  </a:moveTo>
                  <a:lnTo>
                    <a:pt x="36" y="499"/>
                  </a:lnTo>
                  <a:lnTo>
                    <a:pt x="0" y="427"/>
                  </a:lnTo>
                  <a:lnTo>
                    <a:pt x="72" y="427"/>
                  </a:lnTo>
                  <a:close/>
                </a:path>
              </a:pathLst>
            </a:custGeom>
            <a:grpFill/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3866" y="2560"/>
              <a:ext cx="636" cy="72"/>
            </a:xfrm>
            <a:custGeom>
              <a:avLst/>
              <a:gdLst/>
              <a:ahLst/>
              <a:cxnLst>
                <a:cxn ang="0">
                  <a:pos x="636" y="48"/>
                </a:cxn>
                <a:cxn ang="0">
                  <a:pos x="60" y="48"/>
                </a:cxn>
                <a:cxn ang="0">
                  <a:pos x="60" y="24"/>
                </a:cxn>
                <a:cxn ang="0">
                  <a:pos x="636" y="24"/>
                </a:cxn>
                <a:cxn ang="0">
                  <a:pos x="636" y="48"/>
                </a:cxn>
                <a:cxn ang="0">
                  <a:pos x="72" y="72"/>
                </a:cxn>
                <a:cxn ang="0">
                  <a:pos x="0" y="36"/>
                </a:cxn>
                <a:cxn ang="0">
                  <a:pos x="72" y="0"/>
                </a:cxn>
                <a:cxn ang="0">
                  <a:pos x="72" y="72"/>
                </a:cxn>
              </a:cxnLst>
              <a:rect l="0" t="0" r="r" b="b"/>
              <a:pathLst>
                <a:path w="636" h="72">
                  <a:moveTo>
                    <a:pt x="636" y="48"/>
                  </a:moveTo>
                  <a:lnTo>
                    <a:pt x="60" y="48"/>
                  </a:lnTo>
                  <a:lnTo>
                    <a:pt x="60" y="24"/>
                  </a:lnTo>
                  <a:lnTo>
                    <a:pt x="636" y="24"/>
                  </a:lnTo>
                  <a:lnTo>
                    <a:pt x="636" y="48"/>
                  </a:lnTo>
                  <a:close/>
                  <a:moveTo>
                    <a:pt x="72" y="72"/>
                  </a:moveTo>
                  <a:lnTo>
                    <a:pt x="0" y="36"/>
                  </a:lnTo>
                  <a:lnTo>
                    <a:pt x="72" y="0"/>
                  </a:lnTo>
                  <a:lnTo>
                    <a:pt x="72" y="72"/>
                  </a:lnTo>
                  <a:close/>
                </a:path>
              </a:pathLst>
            </a:custGeom>
            <a:grpFill/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4404" y="1258"/>
              <a:ext cx="164" cy="1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src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4322" y="1150"/>
              <a:ext cx="179" cy="22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1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P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4435" y="1758"/>
              <a:ext cx="160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hrc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4355" y="1650"/>
              <a:ext cx="179" cy="22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1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P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559" y="1145"/>
              <a:ext cx="307" cy="17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 noEditPoints="1"/>
            </p:cNvSpPr>
            <p:nvPr/>
          </p:nvSpPr>
          <p:spPr bwMode="auto">
            <a:xfrm>
              <a:off x="551" y="1137"/>
              <a:ext cx="323" cy="194"/>
            </a:xfrm>
            <a:custGeom>
              <a:avLst/>
              <a:gdLst/>
              <a:ahLst/>
              <a:cxnLst>
                <a:cxn ang="0">
                  <a:pos x="0" y="136"/>
                </a:cxn>
                <a:cxn ang="0">
                  <a:pos x="136" y="0"/>
                </a:cxn>
                <a:cxn ang="0">
                  <a:pos x="5256" y="0"/>
                </a:cxn>
                <a:cxn ang="0">
                  <a:pos x="5392" y="136"/>
                </a:cxn>
                <a:cxn ang="0">
                  <a:pos x="5392" y="3096"/>
                </a:cxn>
                <a:cxn ang="0">
                  <a:pos x="5256" y="3232"/>
                </a:cxn>
                <a:cxn ang="0">
                  <a:pos x="136" y="3232"/>
                </a:cxn>
                <a:cxn ang="0">
                  <a:pos x="0" y="3096"/>
                </a:cxn>
                <a:cxn ang="0">
                  <a:pos x="0" y="136"/>
                </a:cxn>
                <a:cxn ang="0">
                  <a:pos x="272" y="3096"/>
                </a:cxn>
                <a:cxn ang="0">
                  <a:pos x="136" y="2960"/>
                </a:cxn>
                <a:cxn ang="0">
                  <a:pos x="5256" y="2960"/>
                </a:cxn>
                <a:cxn ang="0">
                  <a:pos x="5120" y="3096"/>
                </a:cxn>
                <a:cxn ang="0">
                  <a:pos x="5120" y="136"/>
                </a:cxn>
                <a:cxn ang="0">
                  <a:pos x="5256" y="272"/>
                </a:cxn>
                <a:cxn ang="0">
                  <a:pos x="136" y="272"/>
                </a:cxn>
                <a:cxn ang="0">
                  <a:pos x="272" y="136"/>
                </a:cxn>
                <a:cxn ang="0">
                  <a:pos x="272" y="3096"/>
                </a:cxn>
              </a:cxnLst>
              <a:rect l="0" t="0" r="r" b="b"/>
              <a:pathLst>
                <a:path w="5392" h="3232">
                  <a:moveTo>
                    <a:pt x="0" y="136"/>
                  </a:moveTo>
                  <a:cubicBezTo>
                    <a:pt x="0" y="61"/>
                    <a:pt x="61" y="0"/>
                    <a:pt x="136" y="0"/>
                  </a:cubicBezTo>
                  <a:lnTo>
                    <a:pt x="5256" y="0"/>
                  </a:lnTo>
                  <a:cubicBezTo>
                    <a:pt x="5332" y="0"/>
                    <a:pt x="5392" y="61"/>
                    <a:pt x="5392" y="136"/>
                  </a:cubicBezTo>
                  <a:lnTo>
                    <a:pt x="5392" y="3096"/>
                  </a:lnTo>
                  <a:cubicBezTo>
                    <a:pt x="5392" y="3172"/>
                    <a:pt x="5332" y="3232"/>
                    <a:pt x="5256" y="3232"/>
                  </a:cubicBezTo>
                  <a:lnTo>
                    <a:pt x="136" y="3232"/>
                  </a:lnTo>
                  <a:cubicBezTo>
                    <a:pt x="61" y="3232"/>
                    <a:pt x="0" y="3172"/>
                    <a:pt x="0" y="3096"/>
                  </a:cubicBezTo>
                  <a:lnTo>
                    <a:pt x="0" y="136"/>
                  </a:lnTo>
                  <a:close/>
                  <a:moveTo>
                    <a:pt x="272" y="3096"/>
                  </a:moveTo>
                  <a:lnTo>
                    <a:pt x="136" y="2960"/>
                  </a:lnTo>
                  <a:lnTo>
                    <a:pt x="5256" y="2960"/>
                  </a:lnTo>
                  <a:lnTo>
                    <a:pt x="5120" y="3096"/>
                  </a:lnTo>
                  <a:lnTo>
                    <a:pt x="5120" y="136"/>
                  </a:lnTo>
                  <a:lnTo>
                    <a:pt x="5256" y="272"/>
                  </a:lnTo>
                  <a:lnTo>
                    <a:pt x="136" y="272"/>
                  </a:lnTo>
                  <a:lnTo>
                    <a:pt x="272" y="136"/>
                  </a:lnTo>
                  <a:lnTo>
                    <a:pt x="272" y="3096"/>
                  </a:lnTo>
                  <a:close/>
                </a:path>
              </a:pathLst>
            </a:custGeom>
            <a:grpFill/>
            <a:ln w="0" cap="flat">
              <a:solidFill>
                <a:srgbClr val="0099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498" y="1209"/>
              <a:ext cx="307" cy="17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489" y="1201"/>
              <a:ext cx="324" cy="194"/>
            </a:xfrm>
            <a:custGeom>
              <a:avLst/>
              <a:gdLst/>
              <a:ahLst/>
              <a:cxnLst>
                <a:cxn ang="0">
                  <a:pos x="0" y="136"/>
                </a:cxn>
                <a:cxn ang="0">
                  <a:pos x="136" y="0"/>
                </a:cxn>
                <a:cxn ang="0">
                  <a:pos x="5256" y="0"/>
                </a:cxn>
                <a:cxn ang="0">
                  <a:pos x="5392" y="136"/>
                </a:cxn>
                <a:cxn ang="0">
                  <a:pos x="5392" y="3096"/>
                </a:cxn>
                <a:cxn ang="0">
                  <a:pos x="5256" y="3232"/>
                </a:cxn>
                <a:cxn ang="0">
                  <a:pos x="136" y="3232"/>
                </a:cxn>
                <a:cxn ang="0">
                  <a:pos x="0" y="3096"/>
                </a:cxn>
                <a:cxn ang="0">
                  <a:pos x="0" y="136"/>
                </a:cxn>
                <a:cxn ang="0">
                  <a:pos x="272" y="3096"/>
                </a:cxn>
                <a:cxn ang="0">
                  <a:pos x="136" y="2960"/>
                </a:cxn>
                <a:cxn ang="0">
                  <a:pos x="5256" y="2960"/>
                </a:cxn>
                <a:cxn ang="0">
                  <a:pos x="5120" y="3096"/>
                </a:cxn>
                <a:cxn ang="0">
                  <a:pos x="5120" y="136"/>
                </a:cxn>
                <a:cxn ang="0">
                  <a:pos x="5256" y="272"/>
                </a:cxn>
                <a:cxn ang="0">
                  <a:pos x="136" y="272"/>
                </a:cxn>
                <a:cxn ang="0">
                  <a:pos x="272" y="136"/>
                </a:cxn>
                <a:cxn ang="0">
                  <a:pos x="272" y="3096"/>
                </a:cxn>
              </a:cxnLst>
              <a:rect l="0" t="0" r="r" b="b"/>
              <a:pathLst>
                <a:path w="5392" h="3232">
                  <a:moveTo>
                    <a:pt x="0" y="136"/>
                  </a:moveTo>
                  <a:cubicBezTo>
                    <a:pt x="0" y="61"/>
                    <a:pt x="61" y="0"/>
                    <a:pt x="136" y="0"/>
                  </a:cubicBezTo>
                  <a:lnTo>
                    <a:pt x="5256" y="0"/>
                  </a:lnTo>
                  <a:cubicBezTo>
                    <a:pt x="5332" y="0"/>
                    <a:pt x="5392" y="61"/>
                    <a:pt x="5392" y="136"/>
                  </a:cubicBezTo>
                  <a:lnTo>
                    <a:pt x="5392" y="3096"/>
                  </a:lnTo>
                  <a:cubicBezTo>
                    <a:pt x="5392" y="3172"/>
                    <a:pt x="5332" y="3232"/>
                    <a:pt x="5256" y="3232"/>
                  </a:cubicBezTo>
                  <a:lnTo>
                    <a:pt x="136" y="3232"/>
                  </a:lnTo>
                  <a:cubicBezTo>
                    <a:pt x="61" y="3232"/>
                    <a:pt x="0" y="3172"/>
                    <a:pt x="0" y="3096"/>
                  </a:cubicBezTo>
                  <a:lnTo>
                    <a:pt x="0" y="136"/>
                  </a:lnTo>
                  <a:close/>
                  <a:moveTo>
                    <a:pt x="272" y="3096"/>
                  </a:moveTo>
                  <a:lnTo>
                    <a:pt x="136" y="2960"/>
                  </a:lnTo>
                  <a:lnTo>
                    <a:pt x="5256" y="2960"/>
                  </a:lnTo>
                  <a:lnTo>
                    <a:pt x="5120" y="3096"/>
                  </a:lnTo>
                  <a:lnTo>
                    <a:pt x="5120" y="136"/>
                  </a:lnTo>
                  <a:lnTo>
                    <a:pt x="5256" y="272"/>
                  </a:lnTo>
                  <a:lnTo>
                    <a:pt x="136" y="272"/>
                  </a:lnTo>
                  <a:lnTo>
                    <a:pt x="272" y="136"/>
                  </a:lnTo>
                  <a:lnTo>
                    <a:pt x="272" y="3096"/>
                  </a:lnTo>
                  <a:close/>
                </a:path>
              </a:pathLst>
            </a:custGeom>
            <a:grpFill/>
            <a:ln w="0" cap="flat">
              <a:solidFill>
                <a:srgbClr val="0099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35" y="1273"/>
              <a:ext cx="307" cy="17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427" y="1264"/>
              <a:ext cx="324" cy="194"/>
            </a:xfrm>
            <a:custGeom>
              <a:avLst/>
              <a:gdLst/>
              <a:ahLst/>
              <a:cxnLst>
                <a:cxn ang="0">
                  <a:pos x="0" y="136"/>
                </a:cxn>
                <a:cxn ang="0">
                  <a:pos x="136" y="0"/>
                </a:cxn>
                <a:cxn ang="0">
                  <a:pos x="5256" y="0"/>
                </a:cxn>
                <a:cxn ang="0">
                  <a:pos x="5392" y="136"/>
                </a:cxn>
                <a:cxn ang="0">
                  <a:pos x="5392" y="3096"/>
                </a:cxn>
                <a:cxn ang="0">
                  <a:pos x="5256" y="3232"/>
                </a:cxn>
                <a:cxn ang="0">
                  <a:pos x="136" y="3232"/>
                </a:cxn>
                <a:cxn ang="0">
                  <a:pos x="0" y="3096"/>
                </a:cxn>
                <a:cxn ang="0">
                  <a:pos x="0" y="136"/>
                </a:cxn>
                <a:cxn ang="0">
                  <a:pos x="272" y="3096"/>
                </a:cxn>
                <a:cxn ang="0">
                  <a:pos x="136" y="2960"/>
                </a:cxn>
                <a:cxn ang="0">
                  <a:pos x="5256" y="2960"/>
                </a:cxn>
                <a:cxn ang="0">
                  <a:pos x="5120" y="3096"/>
                </a:cxn>
                <a:cxn ang="0">
                  <a:pos x="5120" y="136"/>
                </a:cxn>
                <a:cxn ang="0">
                  <a:pos x="5256" y="272"/>
                </a:cxn>
                <a:cxn ang="0">
                  <a:pos x="136" y="272"/>
                </a:cxn>
                <a:cxn ang="0">
                  <a:pos x="272" y="136"/>
                </a:cxn>
                <a:cxn ang="0">
                  <a:pos x="272" y="3096"/>
                </a:cxn>
              </a:cxnLst>
              <a:rect l="0" t="0" r="r" b="b"/>
              <a:pathLst>
                <a:path w="5392" h="3232">
                  <a:moveTo>
                    <a:pt x="0" y="136"/>
                  </a:moveTo>
                  <a:cubicBezTo>
                    <a:pt x="0" y="61"/>
                    <a:pt x="61" y="0"/>
                    <a:pt x="136" y="0"/>
                  </a:cubicBezTo>
                  <a:lnTo>
                    <a:pt x="5256" y="0"/>
                  </a:lnTo>
                  <a:cubicBezTo>
                    <a:pt x="5332" y="0"/>
                    <a:pt x="5392" y="61"/>
                    <a:pt x="5392" y="136"/>
                  </a:cubicBezTo>
                  <a:lnTo>
                    <a:pt x="5392" y="3096"/>
                  </a:lnTo>
                  <a:cubicBezTo>
                    <a:pt x="5392" y="3172"/>
                    <a:pt x="5332" y="3232"/>
                    <a:pt x="5256" y="3232"/>
                  </a:cubicBezTo>
                  <a:lnTo>
                    <a:pt x="136" y="3232"/>
                  </a:lnTo>
                  <a:cubicBezTo>
                    <a:pt x="61" y="3232"/>
                    <a:pt x="0" y="3172"/>
                    <a:pt x="0" y="3096"/>
                  </a:cubicBezTo>
                  <a:lnTo>
                    <a:pt x="0" y="136"/>
                  </a:lnTo>
                  <a:close/>
                  <a:moveTo>
                    <a:pt x="272" y="3096"/>
                  </a:moveTo>
                  <a:lnTo>
                    <a:pt x="136" y="2960"/>
                  </a:lnTo>
                  <a:lnTo>
                    <a:pt x="5256" y="2960"/>
                  </a:lnTo>
                  <a:lnTo>
                    <a:pt x="5120" y="3096"/>
                  </a:lnTo>
                  <a:lnTo>
                    <a:pt x="5120" y="136"/>
                  </a:lnTo>
                  <a:lnTo>
                    <a:pt x="5256" y="272"/>
                  </a:lnTo>
                  <a:lnTo>
                    <a:pt x="136" y="272"/>
                  </a:lnTo>
                  <a:lnTo>
                    <a:pt x="272" y="136"/>
                  </a:lnTo>
                  <a:lnTo>
                    <a:pt x="272" y="3096"/>
                  </a:lnTo>
                  <a:close/>
                </a:path>
              </a:pathLst>
            </a:custGeom>
            <a:grpFill/>
            <a:ln w="0" cap="flat">
              <a:solidFill>
                <a:srgbClr val="0099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374" y="1337"/>
              <a:ext cx="307" cy="17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366" y="1329"/>
              <a:ext cx="323" cy="194"/>
            </a:xfrm>
            <a:custGeom>
              <a:avLst/>
              <a:gdLst/>
              <a:ahLst/>
              <a:cxnLst>
                <a:cxn ang="0">
                  <a:pos x="0" y="136"/>
                </a:cxn>
                <a:cxn ang="0">
                  <a:pos x="136" y="0"/>
                </a:cxn>
                <a:cxn ang="0">
                  <a:pos x="5256" y="0"/>
                </a:cxn>
                <a:cxn ang="0">
                  <a:pos x="5392" y="136"/>
                </a:cxn>
                <a:cxn ang="0">
                  <a:pos x="5392" y="3096"/>
                </a:cxn>
                <a:cxn ang="0">
                  <a:pos x="5256" y="3232"/>
                </a:cxn>
                <a:cxn ang="0">
                  <a:pos x="136" y="3232"/>
                </a:cxn>
                <a:cxn ang="0">
                  <a:pos x="0" y="3096"/>
                </a:cxn>
                <a:cxn ang="0">
                  <a:pos x="0" y="136"/>
                </a:cxn>
                <a:cxn ang="0">
                  <a:pos x="272" y="3096"/>
                </a:cxn>
                <a:cxn ang="0">
                  <a:pos x="136" y="2960"/>
                </a:cxn>
                <a:cxn ang="0">
                  <a:pos x="5256" y="2960"/>
                </a:cxn>
                <a:cxn ang="0">
                  <a:pos x="5120" y="3096"/>
                </a:cxn>
                <a:cxn ang="0">
                  <a:pos x="5120" y="136"/>
                </a:cxn>
                <a:cxn ang="0">
                  <a:pos x="5256" y="272"/>
                </a:cxn>
                <a:cxn ang="0">
                  <a:pos x="136" y="272"/>
                </a:cxn>
                <a:cxn ang="0">
                  <a:pos x="272" y="136"/>
                </a:cxn>
                <a:cxn ang="0">
                  <a:pos x="272" y="3096"/>
                </a:cxn>
              </a:cxnLst>
              <a:rect l="0" t="0" r="r" b="b"/>
              <a:pathLst>
                <a:path w="5392" h="3232">
                  <a:moveTo>
                    <a:pt x="0" y="136"/>
                  </a:moveTo>
                  <a:cubicBezTo>
                    <a:pt x="0" y="61"/>
                    <a:pt x="61" y="0"/>
                    <a:pt x="136" y="0"/>
                  </a:cubicBezTo>
                  <a:lnTo>
                    <a:pt x="5256" y="0"/>
                  </a:lnTo>
                  <a:cubicBezTo>
                    <a:pt x="5332" y="0"/>
                    <a:pt x="5392" y="61"/>
                    <a:pt x="5392" y="136"/>
                  </a:cubicBezTo>
                  <a:lnTo>
                    <a:pt x="5392" y="3096"/>
                  </a:lnTo>
                  <a:cubicBezTo>
                    <a:pt x="5392" y="3172"/>
                    <a:pt x="5332" y="3232"/>
                    <a:pt x="5256" y="3232"/>
                  </a:cubicBezTo>
                  <a:lnTo>
                    <a:pt x="136" y="3232"/>
                  </a:lnTo>
                  <a:cubicBezTo>
                    <a:pt x="61" y="3232"/>
                    <a:pt x="0" y="3172"/>
                    <a:pt x="0" y="3096"/>
                  </a:cubicBezTo>
                  <a:lnTo>
                    <a:pt x="0" y="136"/>
                  </a:lnTo>
                  <a:close/>
                  <a:moveTo>
                    <a:pt x="272" y="3096"/>
                  </a:moveTo>
                  <a:lnTo>
                    <a:pt x="136" y="2960"/>
                  </a:lnTo>
                  <a:lnTo>
                    <a:pt x="5256" y="2960"/>
                  </a:lnTo>
                  <a:lnTo>
                    <a:pt x="5120" y="3096"/>
                  </a:lnTo>
                  <a:lnTo>
                    <a:pt x="5120" y="136"/>
                  </a:lnTo>
                  <a:lnTo>
                    <a:pt x="5256" y="272"/>
                  </a:lnTo>
                  <a:lnTo>
                    <a:pt x="136" y="272"/>
                  </a:lnTo>
                  <a:lnTo>
                    <a:pt x="272" y="136"/>
                  </a:lnTo>
                  <a:lnTo>
                    <a:pt x="272" y="3096"/>
                  </a:lnTo>
                  <a:close/>
                </a:path>
              </a:pathLst>
            </a:custGeom>
            <a:grpFill/>
            <a:ln w="0" cap="flat">
              <a:solidFill>
                <a:srgbClr val="0099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911" y="1183"/>
              <a:ext cx="105" cy="105"/>
            </a:xfrm>
            <a:custGeom>
              <a:avLst/>
              <a:gdLst/>
              <a:ahLst/>
              <a:cxnLst>
                <a:cxn ang="0">
                  <a:pos x="0" y="91"/>
                </a:cxn>
                <a:cxn ang="0">
                  <a:pos x="14" y="76"/>
                </a:cxn>
                <a:cxn ang="0">
                  <a:pos x="28" y="91"/>
                </a:cxn>
                <a:cxn ang="0">
                  <a:pos x="14" y="105"/>
                </a:cxn>
                <a:cxn ang="0">
                  <a:pos x="0" y="91"/>
                </a:cxn>
                <a:cxn ang="0">
                  <a:pos x="28" y="62"/>
                </a:cxn>
                <a:cxn ang="0">
                  <a:pos x="43" y="48"/>
                </a:cxn>
                <a:cxn ang="0">
                  <a:pos x="57" y="62"/>
                </a:cxn>
                <a:cxn ang="0">
                  <a:pos x="43" y="76"/>
                </a:cxn>
                <a:cxn ang="0">
                  <a:pos x="28" y="62"/>
                </a:cxn>
                <a:cxn ang="0">
                  <a:pos x="57" y="34"/>
                </a:cxn>
                <a:cxn ang="0">
                  <a:pos x="71" y="19"/>
                </a:cxn>
                <a:cxn ang="0">
                  <a:pos x="85" y="34"/>
                </a:cxn>
                <a:cxn ang="0">
                  <a:pos x="71" y="48"/>
                </a:cxn>
                <a:cxn ang="0">
                  <a:pos x="57" y="34"/>
                </a:cxn>
                <a:cxn ang="0">
                  <a:pos x="85" y="5"/>
                </a:cxn>
                <a:cxn ang="0">
                  <a:pos x="91" y="0"/>
                </a:cxn>
                <a:cxn ang="0">
                  <a:pos x="105" y="14"/>
                </a:cxn>
                <a:cxn ang="0">
                  <a:pos x="100" y="19"/>
                </a:cxn>
                <a:cxn ang="0">
                  <a:pos x="85" y="5"/>
                </a:cxn>
              </a:cxnLst>
              <a:rect l="0" t="0" r="r" b="b"/>
              <a:pathLst>
                <a:path w="105" h="105">
                  <a:moveTo>
                    <a:pt x="0" y="91"/>
                  </a:moveTo>
                  <a:lnTo>
                    <a:pt x="14" y="76"/>
                  </a:lnTo>
                  <a:lnTo>
                    <a:pt x="28" y="91"/>
                  </a:lnTo>
                  <a:lnTo>
                    <a:pt x="14" y="105"/>
                  </a:lnTo>
                  <a:lnTo>
                    <a:pt x="0" y="91"/>
                  </a:lnTo>
                  <a:close/>
                  <a:moveTo>
                    <a:pt x="28" y="62"/>
                  </a:moveTo>
                  <a:lnTo>
                    <a:pt x="43" y="48"/>
                  </a:lnTo>
                  <a:lnTo>
                    <a:pt x="57" y="62"/>
                  </a:lnTo>
                  <a:lnTo>
                    <a:pt x="43" y="76"/>
                  </a:lnTo>
                  <a:lnTo>
                    <a:pt x="28" y="62"/>
                  </a:lnTo>
                  <a:close/>
                  <a:moveTo>
                    <a:pt x="57" y="34"/>
                  </a:moveTo>
                  <a:lnTo>
                    <a:pt x="71" y="19"/>
                  </a:lnTo>
                  <a:lnTo>
                    <a:pt x="85" y="34"/>
                  </a:lnTo>
                  <a:lnTo>
                    <a:pt x="71" y="48"/>
                  </a:lnTo>
                  <a:lnTo>
                    <a:pt x="57" y="34"/>
                  </a:lnTo>
                  <a:close/>
                  <a:moveTo>
                    <a:pt x="85" y="5"/>
                  </a:moveTo>
                  <a:lnTo>
                    <a:pt x="91" y="0"/>
                  </a:lnTo>
                  <a:lnTo>
                    <a:pt x="105" y="14"/>
                  </a:lnTo>
                  <a:lnTo>
                    <a:pt x="100" y="19"/>
                  </a:lnTo>
                  <a:lnTo>
                    <a:pt x="85" y="5"/>
                  </a:lnTo>
                  <a:close/>
                </a:path>
              </a:pathLst>
            </a:custGeom>
            <a:grpFill/>
            <a:ln w="0" cap="flat">
              <a:solidFill>
                <a:srgbClr val="0099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1"/>
            <p:cNvSpPr>
              <a:spLocks noEditPoints="1"/>
            </p:cNvSpPr>
            <p:nvPr/>
          </p:nvSpPr>
          <p:spPr bwMode="auto">
            <a:xfrm>
              <a:off x="593" y="1002"/>
              <a:ext cx="105" cy="104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4" y="76"/>
                </a:cxn>
                <a:cxn ang="0">
                  <a:pos x="29" y="90"/>
                </a:cxn>
                <a:cxn ang="0">
                  <a:pos x="14" y="104"/>
                </a:cxn>
                <a:cxn ang="0">
                  <a:pos x="0" y="90"/>
                </a:cxn>
                <a:cxn ang="0">
                  <a:pos x="29" y="62"/>
                </a:cxn>
                <a:cxn ang="0">
                  <a:pos x="43" y="47"/>
                </a:cxn>
                <a:cxn ang="0">
                  <a:pos x="57" y="62"/>
                </a:cxn>
                <a:cxn ang="0">
                  <a:pos x="43" y="76"/>
                </a:cxn>
                <a:cxn ang="0">
                  <a:pos x="29" y="62"/>
                </a:cxn>
                <a:cxn ang="0">
                  <a:pos x="57" y="33"/>
                </a:cxn>
                <a:cxn ang="0">
                  <a:pos x="72" y="19"/>
                </a:cxn>
                <a:cxn ang="0">
                  <a:pos x="86" y="33"/>
                </a:cxn>
                <a:cxn ang="0">
                  <a:pos x="72" y="47"/>
                </a:cxn>
                <a:cxn ang="0">
                  <a:pos x="57" y="33"/>
                </a:cxn>
                <a:cxn ang="0">
                  <a:pos x="86" y="5"/>
                </a:cxn>
                <a:cxn ang="0">
                  <a:pos x="91" y="0"/>
                </a:cxn>
                <a:cxn ang="0">
                  <a:pos x="105" y="14"/>
                </a:cxn>
                <a:cxn ang="0">
                  <a:pos x="100" y="19"/>
                </a:cxn>
                <a:cxn ang="0">
                  <a:pos x="86" y="5"/>
                </a:cxn>
              </a:cxnLst>
              <a:rect l="0" t="0" r="r" b="b"/>
              <a:pathLst>
                <a:path w="105" h="104">
                  <a:moveTo>
                    <a:pt x="0" y="90"/>
                  </a:moveTo>
                  <a:lnTo>
                    <a:pt x="14" y="76"/>
                  </a:lnTo>
                  <a:lnTo>
                    <a:pt x="29" y="90"/>
                  </a:lnTo>
                  <a:lnTo>
                    <a:pt x="14" y="104"/>
                  </a:lnTo>
                  <a:lnTo>
                    <a:pt x="0" y="90"/>
                  </a:lnTo>
                  <a:close/>
                  <a:moveTo>
                    <a:pt x="29" y="62"/>
                  </a:moveTo>
                  <a:lnTo>
                    <a:pt x="43" y="47"/>
                  </a:lnTo>
                  <a:lnTo>
                    <a:pt x="57" y="62"/>
                  </a:lnTo>
                  <a:lnTo>
                    <a:pt x="43" y="76"/>
                  </a:lnTo>
                  <a:lnTo>
                    <a:pt x="29" y="62"/>
                  </a:lnTo>
                  <a:close/>
                  <a:moveTo>
                    <a:pt x="57" y="33"/>
                  </a:moveTo>
                  <a:lnTo>
                    <a:pt x="72" y="19"/>
                  </a:lnTo>
                  <a:lnTo>
                    <a:pt x="86" y="33"/>
                  </a:lnTo>
                  <a:lnTo>
                    <a:pt x="72" y="47"/>
                  </a:lnTo>
                  <a:lnTo>
                    <a:pt x="57" y="33"/>
                  </a:lnTo>
                  <a:close/>
                  <a:moveTo>
                    <a:pt x="86" y="5"/>
                  </a:moveTo>
                  <a:lnTo>
                    <a:pt x="91" y="0"/>
                  </a:lnTo>
                  <a:lnTo>
                    <a:pt x="105" y="14"/>
                  </a:lnTo>
                  <a:lnTo>
                    <a:pt x="100" y="19"/>
                  </a:lnTo>
                  <a:lnTo>
                    <a:pt x="86" y="5"/>
                  </a:lnTo>
                  <a:close/>
                </a:path>
              </a:pathLst>
            </a:custGeom>
            <a:grpFill/>
            <a:ln w="0" cap="flat">
              <a:solidFill>
                <a:srgbClr val="0099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1281" y="1288"/>
              <a:ext cx="1134" cy="54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 noEditPoints="1"/>
            </p:cNvSpPr>
            <p:nvPr/>
          </p:nvSpPr>
          <p:spPr bwMode="auto">
            <a:xfrm>
              <a:off x="1273" y="1280"/>
              <a:ext cx="1150" cy="560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68" y="0"/>
                </a:cxn>
                <a:cxn ang="0">
                  <a:pos x="9516" y="0"/>
                </a:cxn>
                <a:cxn ang="0">
                  <a:pos x="9584" y="68"/>
                </a:cxn>
                <a:cxn ang="0">
                  <a:pos x="9584" y="4604"/>
                </a:cxn>
                <a:cxn ang="0">
                  <a:pos x="9516" y="4672"/>
                </a:cxn>
                <a:cxn ang="0">
                  <a:pos x="68" y="4672"/>
                </a:cxn>
                <a:cxn ang="0">
                  <a:pos x="0" y="4604"/>
                </a:cxn>
                <a:cxn ang="0">
                  <a:pos x="0" y="68"/>
                </a:cxn>
                <a:cxn ang="0">
                  <a:pos x="136" y="4604"/>
                </a:cxn>
                <a:cxn ang="0">
                  <a:pos x="68" y="4536"/>
                </a:cxn>
                <a:cxn ang="0">
                  <a:pos x="9516" y="4536"/>
                </a:cxn>
                <a:cxn ang="0">
                  <a:pos x="9448" y="4604"/>
                </a:cxn>
                <a:cxn ang="0">
                  <a:pos x="9448" y="68"/>
                </a:cxn>
                <a:cxn ang="0">
                  <a:pos x="9516" y="136"/>
                </a:cxn>
                <a:cxn ang="0">
                  <a:pos x="68" y="136"/>
                </a:cxn>
                <a:cxn ang="0">
                  <a:pos x="136" y="68"/>
                </a:cxn>
                <a:cxn ang="0">
                  <a:pos x="136" y="4604"/>
                </a:cxn>
              </a:cxnLst>
              <a:rect l="0" t="0" r="r" b="b"/>
              <a:pathLst>
                <a:path w="9584" h="4672">
                  <a:moveTo>
                    <a:pt x="0" y="68"/>
                  </a:moveTo>
                  <a:cubicBezTo>
                    <a:pt x="0" y="31"/>
                    <a:pt x="31" y="0"/>
                    <a:pt x="68" y="0"/>
                  </a:cubicBezTo>
                  <a:lnTo>
                    <a:pt x="9516" y="0"/>
                  </a:lnTo>
                  <a:cubicBezTo>
                    <a:pt x="9554" y="0"/>
                    <a:pt x="9584" y="31"/>
                    <a:pt x="9584" y="68"/>
                  </a:cubicBezTo>
                  <a:lnTo>
                    <a:pt x="9584" y="4604"/>
                  </a:lnTo>
                  <a:cubicBezTo>
                    <a:pt x="9584" y="4642"/>
                    <a:pt x="9554" y="4672"/>
                    <a:pt x="9516" y="4672"/>
                  </a:cubicBezTo>
                  <a:lnTo>
                    <a:pt x="68" y="4672"/>
                  </a:lnTo>
                  <a:cubicBezTo>
                    <a:pt x="31" y="4672"/>
                    <a:pt x="0" y="4642"/>
                    <a:pt x="0" y="4604"/>
                  </a:cubicBezTo>
                  <a:lnTo>
                    <a:pt x="0" y="68"/>
                  </a:lnTo>
                  <a:close/>
                  <a:moveTo>
                    <a:pt x="136" y="4604"/>
                  </a:moveTo>
                  <a:lnTo>
                    <a:pt x="68" y="4536"/>
                  </a:lnTo>
                  <a:lnTo>
                    <a:pt x="9516" y="4536"/>
                  </a:lnTo>
                  <a:lnTo>
                    <a:pt x="9448" y="4604"/>
                  </a:lnTo>
                  <a:lnTo>
                    <a:pt x="9448" y="68"/>
                  </a:lnTo>
                  <a:lnTo>
                    <a:pt x="9516" y="136"/>
                  </a:lnTo>
                  <a:lnTo>
                    <a:pt x="68" y="136"/>
                  </a:lnTo>
                  <a:lnTo>
                    <a:pt x="136" y="68"/>
                  </a:lnTo>
                  <a:lnTo>
                    <a:pt x="136" y="4604"/>
                  </a:lnTo>
                  <a:close/>
                </a:path>
              </a:pathLst>
            </a:custGeom>
            <a:grpFill/>
            <a:ln w="0" cap="flat">
              <a:solidFill>
                <a:srgbClr val="E46C0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1452" y="1339"/>
              <a:ext cx="879" cy="17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Transformation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1541" y="1493"/>
              <a:ext cx="699" cy="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into emitted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1582" y="1645"/>
              <a:ext cx="584" cy="17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luminance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Freeform 57"/>
            <p:cNvSpPr>
              <a:spLocks noEditPoints="1"/>
            </p:cNvSpPr>
            <p:nvPr/>
          </p:nvSpPr>
          <p:spPr bwMode="auto">
            <a:xfrm>
              <a:off x="1031" y="1388"/>
              <a:ext cx="258" cy="72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198" y="24"/>
                </a:cxn>
                <a:cxn ang="0">
                  <a:pos x="198" y="48"/>
                </a:cxn>
                <a:cxn ang="0">
                  <a:pos x="0" y="47"/>
                </a:cxn>
                <a:cxn ang="0">
                  <a:pos x="0" y="23"/>
                </a:cxn>
                <a:cxn ang="0">
                  <a:pos x="186" y="0"/>
                </a:cxn>
                <a:cxn ang="0">
                  <a:pos x="258" y="36"/>
                </a:cxn>
                <a:cxn ang="0">
                  <a:pos x="185" y="72"/>
                </a:cxn>
                <a:cxn ang="0">
                  <a:pos x="186" y="0"/>
                </a:cxn>
              </a:cxnLst>
              <a:rect l="0" t="0" r="r" b="b"/>
              <a:pathLst>
                <a:path w="258" h="72">
                  <a:moveTo>
                    <a:pt x="0" y="23"/>
                  </a:moveTo>
                  <a:lnTo>
                    <a:pt x="198" y="24"/>
                  </a:lnTo>
                  <a:lnTo>
                    <a:pt x="198" y="48"/>
                  </a:lnTo>
                  <a:lnTo>
                    <a:pt x="0" y="47"/>
                  </a:lnTo>
                  <a:lnTo>
                    <a:pt x="0" y="23"/>
                  </a:lnTo>
                  <a:close/>
                  <a:moveTo>
                    <a:pt x="186" y="0"/>
                  </a:moveTo>
                  <a:lnTo>
                    <a:pt x="258" y="36"/>
                  </a:lnTo>
                  <a:lnTo>
                    <a:pt x="185" y="72"/>
                  </a:lnTo>
                  <a:lnTo>
                    <a:pt x="186" y="0"/>
                  </a:lnTo>
                  <a:close/>
                </a:path>
              </a:pathLst>
            </a:custGeom>
            <a:grpFill/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2415" y="1406"/>
              <a:ext cx="499" cy="72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439" y="24"/>
                </a:cxn>
                <a:cxn ang="0">
                  <a:pos x="439" y="48"/>
                </a:cxn>
                <a:cxn ang="0">
                  <a:pos x="0" y="48"/>
                </a:cxn>
                <a:cxn ang="0">
                  <a:pos x="0" y="24"/>
                </a:cxn>
                <a:cxn ang="0">
                  <a:pos x="427" y="0"/>
                </a:cxn>
                <a:cxn ang="0">
                  <a:pos x="499" y="36"/>
                </a:cxn>
                <a:cxn ang="0">
                  <a:pos x="427" y="72"/>
                </a:cxn>
                <a:cxn ang="0">
                  <a:pos x="427" y="0"/>
                </a:cxn>
              </a:cxnLst>
              <a:rect l="0" t="0" r="r" b="b"/>
              <a:pathLst>
                <a:path w="499" h="72">
                  <a:moveTo>
                    <a:pt x="0" y="24"/>
                  </a:moveTo>
                  <a:lnTo>
                    <a:pt x="439" y="24"/>
                  </a:lnTo>
                  <a:lnTo>
                    <a:pt x="439" y="48"/>
                  </a:lnTo>
                  <a:lnTo>
                    <a:pt x="0" y="48"/>
                  </a:lnTo>
                  <a:lnTo>
                    <a:pt x="0" y="24"/>
                  </a:lnTo>
                  <a:close/>
                  <a:moveTo>
                    <a:pt x="427" y="0"/>
                  </a:moveTo>
                  <a:lnTo>
                    <a:pt x="499" y="36"/>
                  </a:lnTo>
                  <a:lnTo>
                    <a:pt x="427" y="72"/>
                  </a:lnTo>
                  <a:lnTo>
                    <a:pt x="427" y="0"/>
                  </a:lnTo>
                  <a:close/>
                </a:path>
              </a:pathLst>
            </a:custGeom>
            <a:grpFill/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1123" y="1309"/>
              <a:ext cx="151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src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995" y="1201"/>
              <a:ext cx="189" cy="22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1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N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469" y="1780"/>
              <a:ext cx="307" cy="17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2"/>
            <p:cNvSpPr>
              <a:spLocks noEditPoints="1"/>
            </p:cNvSpPr>
            <p:nvPr/>
          </p:nvSpPr>
          <p:spPr bwMode="auto">
            <a:xfrm>
              <a:off x="461" y="1772"/>
              <a:ext cx="323" cy="194"/>
            </a:xfrm>
            <a:custGeom>
              <a:avLst/>
              <a:gdLst/>
              <a:ahLst/>
              <a:cxnLst>
                <a:cxn ang="0">
                  <a:pos x="0" y="136"/>
                </a:cxn>
                <a:cxn ang="0">
                  <a:pos x="136" y="0"/>
                </a:cxn>
                <a:cxn ang="0">
                  <a:pos x="5256" y="0"/>
                </a:cxn>
                <a:cxn ang="0">
                  <a:pos x="5392" y="136"/>
                </a:cxn>
                <a:cxn ang="0">
                  <a:pos x="5392" y="3096"/>
                </a:cxn>
                <a:cxn ang="0">
                  <a:pos x="5256" y="3232"/>
                </a:cxn>
                <a:cxn ang="0">
                  <a:pos x="136" y="3232"/>
                </a:cxn>
                <a:cxn ang="0">
                  <a:pos x="0" y="3096"/>
                </a:cxn>
                <a:cxn ang="0">
                  <a:pos x="0" y="136"/>
                </a:cxn>
                <a:cxn ang="0">
                  <a:pos x="272" y="3096"/>
                </a:cxn>
                <a:cxn ang="0">
                  <a:pos x="136" y="2960"/>
                </a:cxn>
                <a:cxn ang="0">
                  <a:pos x="5256" y="2960"/>
                </a:cxn>
                <a:cxn ang="0">
                  <a:pos x="5120" y="3096"/>
                </a:cxn>
                <a:cxn ang="0">
                  <a:pos x="5120" y="136"/>
                </a:cxn>
                <a:cxn ang="0">
                  <a:pos x="5256" y="272"/>
                </a:cxn>
                <a:cxn ang="0">
                  <a:pos x="136" y="272"/>
                </a:cxn>
                <a:cxn ang="0">
                  <a:pos x="272" y="136"/>
                </a:cxn>
                <a:cxn ang="0">
                  <a:pos x="272" y="3096"/>
                </a:cxn>
              </a:cxnLst>
              <a:rect l="0" t="0" r="r" b="b"/>
              <a:pathLst>
                <a:path w="5392" h="3232">
                  <a:moveTo>
                    <a:pt x="0" y="136"/>
                  </a:moveTo>
                  <a:cubicBezTo>
                    <a:pt x="0" y="61"/>
                    <a:pt x="61" y="0"/>
                    <a:pt x="136" y="0"/>
                  </a:cubicBezTo>
                  <a:lnTo>
                    <a:pt x="5256" y="0"/>
                  </a:lnTo>
                  <a:cubicBezTo>
                    <a:pt x="5332" y="0"/>
                    <a:pt x="5392" y="61"/>
                    <a:pt x="5392" y="136"/>
                  </a:cubicBezTo>
                  <a:lnTo>
                    <a:pt x="5392" y="3096"/>
                  </a:lnTo>
                  <a:cubicBezTo>
                    <a:pt x="5392" y="3172"/>
                    <a:pt x="5332" y="3232"/>
                    <a:pt x="5256" y="3232"/>
                  </a:cubicBezTo>
                  <a:lnTo>
                    <a:pt x="136" y="3232"/>
                  </a:lnTo>
                  <a:cubicBezTo>
                    <a:pt x="61" y="3232"/>
                    <a:pt x="0" y="3172"/>
                    <a:pt x="0" y="3096"/>
                  </a:cubicBezTo>
                  <a:lnTo>
                    <a:pt x="0" y="136"/>
                  </a:lnTo>
                  <a:close/>
                  <a:moveTo>
                    <a:pt x="272" y="3096"/>
                  </a:moveTo>
                  <a:lnTo>
                    <a:pt x="136" y="2960"/>
                  </a:lnTo>
                  <a:lnTo>
                    <a:pt x="5256" y="2960"/>
                  </a:lnTo>
                  <a:lnTo>
                    <a:pt x="5120" y="3096"/>
                  </a:lnTo>
                  <a:lnTo>
                    <a:pt x="5120" y="136"/>
                  </a:lnTo>
                  <a:lnTo>
                    <a:pt x="5256" y="272"/>
                  </a:lnTo>
                  <a:lnTo>
                    <a:pt x="136" y="272"/>
                  </a:lnTo>
                  <a:lnTo>
                    <a:pt x="272" y="136"/>
                  </a:lnTo>
                  <a:lnTo>
                    <a:pt x="272" y="3096"/>
                  </a:lnTo>
                  <a:close/>
                </a:path>
              </a:pathLst>
            </a:custGeom>
            <a:grpFill/>
            <a:ln w="0" cap="flat">
              <a:solidFill>
                <a:srgbClr val="9933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406" y="1844"/>
              <a:ext cx="308" cy="17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398" y="1836"/>
              <a:ext cx="324" cy="193"/>
            </a:xfrm>
            <a:custGeom>
              <a:avLst/>
              <a:gdLst/>
              <a:ahLst/>
              <a:cxnLst>
                <a:cxn ang="0">
                  <a:pos x="0" y="136"/>
                </a:cxn>
                <a:cxn ang="0">
                  <a:pos x="136" y="0"/>
                </a:cxn>
                <a:cxn ang="0">
                  <a:pos x="5256" y="0"/>
                </a:cxn>
                <a:cxn ang="0">
                  <a:pos x="5392" y="136"/>
                </a:cxn>
                <a:cxn ang="0">
                  <a:pos x="5392" y="3096"/>
                </a:cxn>
                <a:cxn ang="0">
                  <a:pos x="5256" y="3232"/>
                </a:cxn>
                <a:cxn ang="0">
                  <a:pos x="136" y="3232"/>
                </a:cxn>
                <a:cxn ang="0">
                  <a:pos x="0" y="3096"/>
                </a:cxn>
                <a:cxn ang="0">
                  <a:pos x="0" y="136"/>
                </a:cxn>
                <a:cxn ang="0">
                  <a:pos x="272" y="3096"/>
                </a:cxn>
                <a:cxn ang="0">
                  <a:pos x="136" y="2960"/>
                </a:cxn>
                <a:cxn ang="0">
                  <a:pos x="5256" y="2960"/>
                </a:cxn>
                <a:cxn ang="0">
                  <a:pos x="5120" y="3096"/>
                </a:cxn>
                <a:cxn ang="0">
                  <a:pos x="5120" y="136"/>
                </a:cxn>
                <a:cxn ang="0">
                  <a:pos x="5256" y="272"/>
                </a:cxn>
                <a:cxn ang="0">
                  <a:pos x="136" y="272"/>
                </a:cxn>
                <a:cxn ang="0">
                  <a:pos x="272" y="136"/>
                </a:cxn>
                <a:cxn ang="0">
                  <a:pos x="272" y="3096"/>
                </a:cxn>
              </a:cxnLst>
              <a:rect l="0" t="0" r="r" b="b"/>
              <a:pathLst>
                <a:path w="5392" h="3232">
                  <a:moveTo>
                    <a:pt x="0" y="136"/>
                  </a:moveTo>
                  <a:cubicBezTo>
                    <a:pt x="0" y="61"/>
                    <a:pt x="61" y="0"/>
                    <a:pt x="136" y="0"/>
                  </a:cubicBezTo>
                  <a:lnTo>
                    <a:pt x="5256" y="0"/>
                  </a:lnTo>
                  <a:cubicBezTo>
                    <a:pt x="5332" y="0"/>
                    <a:pt x="5392" y="61"/>
                    <a:pt x="5392" y="136"/>
                  </a:cubicBezTo>
                  <a:lnTo>
                    <a:pt x="5392" y="3096"/>
                  </a:lnTo>
                  <a:cubicBezTo>
                    <a:pt x="5392" y="3172"/>
                    <a:pt x="5332" y="3232"/>
                    <a:pt x="5256" y="3232"/>
                  </a:cubicBezTo>
                  <a:lnTo>
                    <a:pt x="136" y="3232"/>
                  </a:lnTo>
                  <a:cubicBezTo>
                    <a:pt x="61" y="3232"/>
                    <a:pt x="0" y="3172"/>
                    <a:pt x="0" y="3096"/>
                  </a:cubicBezTo>
                  <a:lnTo>
                    <a:pt x="0" y="136"/>
                  </a:lnTo>
                  <a:close/>
                  <a:moveTo>
                    <a:pt x="272" y="3096"/>
                  </a:moveTo>
                  <a:lnTo>
                    <a:pt x="136" y="2960"/>
                  </a:lnTo>
                  <a:lnTo>
                    <a:pt x="5256" y="2960"/>
                  </a:lnTo>
                  <a:lnTo>
                    <a:pt x="5120" y="3096"/>
                  </a:lnTo>
                  <a:lnTo>
                    <a:pt x="5120" y="136"/>
                  </a:lnTo>
                  <a:lnTo>
                    <a:pt x="5256" y="272"/>
                  </a:lnTo>
                  <a:lnTo>
                    <a:pt x="136" y="272"/>
                  </a:lnTo>
                  <a:lnTo>
                    <a:pt x="272" y="136"/>
                  </a:lnTo>
                  <a:lnTo>
                    <a:pt x="272" y="3096"/>
                  </a:lnTo>
                  <a:close/>
                </a:path>
              </a:pathLst>
            </a:custGeom>
            <a:grpFill/>
            <a:ln w="0" cap="flat">
              <a:solidFill>
                <a:srgbClr val="9933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345" y="1908"/>
              <a:ext cx="307" cy="17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6"/>
            <p:cNvSpPr>
              <a:spLocks noEditPoints="1"/>
            </p:cNvSpPr>
            <p:nvPr/>
          </p:nvSpPr>
          <p:spPr bwMode="auto">
            <a:xfrm>
              <a:off x="337" y="1900"/>
              <a:ext cx="323" cy="194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68" y="0"/>
                </a:cxn>
                <a:cxn ang="0">
                  <a:pos x="2628" y="0"/>
                </a:cxn>
                <a:cxn ang="0">
                  <a:pos x="2696" y="68"/>
                </a:cxn>
                <a:cxn ang="0">
                  <a:pos x="2696" y="1548"/>
                </a:cxn>
                <a:cxn ang="0">
                  <a:pos x="2628" y="1616"/>
                </a:cxn>
                <a:cxn ang="0">
                  <a:pos x="68" y="1616"/>
                </a:cxn>
                <a:cxn ang="0">
                  <a:pos x="0" y="1548"/>
                </a:cxn>
                <a:cxn ang="0">
                  <a:pos x="0" y="68"/>
                </a:cxn>
                <a:cxn ang="0">
                  <a:pos x="136" y="1548"/>
                </a:cxn>
                <a:cxn ang="0">
                  <a:pos x="68" y="1480"/>
                </a:cxn>
                <a:cxn ang="0">
                  <a:pos x="2628" y="1480"/>
                </a:cxn>
                <a:cxn ang="0">
                  <a:pos x="2560" y="1548"/>
                </a:cxn>
                <a:cxn ang="0">
                  <a:pos x="2560" y="68"/>
                </a:cxn>
                <a:cxn ang="0">
                  <a:pos x="2628" y="136"/>
                </a:cxn>
                <a:cxn ang="0">
                  <a:pos x="68" y="136"/>
                </a:cxn>
                <a:cxn ang="0">
                  <a:pos x="136" y="68"/>
                </a:cxn>
                <a:cxn ang="0">
                  <a:pos x="136" y="1548"/>
                </a:cxn>
              </a:cxnLst>
              <a:rect l="0" t="0" r="r" b="b"/>
              <a:pathLst>
                <a:path w="2696" h="1616">
                  <a:moveTo>
                    <a:pt x="0" y="68"/>
                  </a:moveTo>
                  <a:cubicBezTo>
                    <a:pt x="0" y="31"/>
                    <a:pt x="31" y="0"/>
                    <a:pt x="68" y="0"/>
                  </a:cubicBezTo>
                  <a:lnTo>
                    <a:pt x="2628" y="0"/>
                  </a:lnTo>
                  <a:cubicBezTo>
                    <a:pt x="2666" y="0"/>
                    <a:pt x="2696" y="31"/>
                    <a:pt x="2696" y="68"/>
                  </a:cubicBezTo>
                  <a:lnTo>
                    <a:pt x="2696" y="1548"/>
                  </a:lnTo>
                  <a:cubicBezTo>
                    <a:pt x="2696" y="1586"/>
                    <a:pt x="2666" y="1616"/>
                    <a:pt x="2628" y="1616"/>
                  </a:cubicBezTo>
                  <a:lnTo>
                    <a:pt x="68" y="1616"/>
                  </a:lnTo>
                  <a:cubicBezTo>
                    <a:pt x="31" y="1616"/>
                    <a:pt x="0" y="1586"/>
                    <a:pt x="0" y="1548"/>
                  </a:cubicBezTo>
                  <a:lnTo>
                    <a:pt x="0" y="68"/>
                  </a:lnTo>
                  <a:close/>
                  <a:moveTo>
                    <a:pt x="136" y="1548"/>
                  </a:moveTo>
                  <a:lnTo>
                    <a:pt x="68" y="1480"/>
                  </a:lnTo>
                  <a:lnTo>
                    <a:pt x="2628" y="1480"/>
                  </a:lnTo>
                  <a:lnTo>
                    <a:pt x="2560" y="1548"/>
                  </a:lnTo>
                  <a:lnTo>
                    <a:pt x="2560" y="68"/>
                  </a:lnTo>
                  <a:lnTo>
                    <a:pt x="2628" y="136"/>
                  </a:lnTo>
                  <a:lnTo>
                    <a:pt x="68" y="136"/>
                  </a:lnTo>
                  <a:lnTo>
                    <a:pt x="136" y="68"/>
                  </a:lnTo>
                  <a:lnTo>
                    <a:pt x="136" y="1548"/>
                  </a:lnTo>
                  <a:close/>
                </a:path>
              </a:pathLst>
            </a:custGeom>
            <a:grpFill/>
            <a:ln w="0" cap="flat">
              <a:solidFill>
                <a:srgbClr val="9933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284" y="1971"/>
              <a:ext cx="306" cy="17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275" y="1963"/>
              <a:ext cx="323" cy="194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68" y="0"/>
                </a:cxn>
                <a:cxn ang="0">
                  <a:pos x="2620" y="0"/>
                </a:cxn>
                <a:cxn ang="0">
                  <a:pos x="2688" y="68"/>
                </a:cxn>
                <a:cxn ang="0">
                  <a:pos x="2688" y="1548"/>
                </a:cxn>
                <a:cxn ang="0">
                  <a:pos x="2620" y="1616"/>
                </a:cxn>
                <a:cxn ang="0">
                  <a:pos x="68" y="1616"/>
                </a:cxn>
                <a:cxn ang="0">
                  <a:pos x="0" y="1548"/>
                </a:cxn>
                <a:cxn ang="0">
                  <a:pos x="0" y="68"/>
                </a:cxn>
                <a:cxn ang="0">
                  <a:pos x="136" y="1548"/>
                </a:cxn>
                <a:cxn ang="0">
                  <a:pos x="68" y="1480"/>
                </a:cxn>
                <a:cxn ang="0">
                  <a:pos x="2620" y="1480"/>
                </a:cxn>
                <a:cxn ang="0">
                  <a:pos x="2552" y="1548"/>
                </a:cxn>
                <a:cxn ang="0">
                  <a:pos x="2552" y="68"/>
                </a:cxn>
                <a:cxn ang="0">
                  <a:pos x="2620" y="136"/>
                </a:cxn>
                <a:cxn ang="0">
                  <a:pos x="68" y="136"/>
                </a:cxn>
                <a:cxn ang="0">
                  <a:pos x="136" y="68"/>
                </a:cxn>
                <a:cxn ang="0">
                  <a:pos x="136" y="1548"/>
                </a:cxn>
              </a:cxnLst>
              <a:rect l="0" t="0" r="r" b="b"/>
              <a:pathLst>
                <a:path w="2688" h="1616">
                  <a:moveTo>
                    <a:pt x="0" y="68"/>
                  </a:moveTo>
                  <a:cubicBezTo>
                    <a:pt x="0" y="31"/>
                    <a:pt x="31" y="0"/>
                    <a:pt x="68" y="0"/>
                  </a:cubicBezTo>
                  <a:lnTo>
                    <a:pt x="2620" y="0"/>
                  </a:lnTo>
                  <a:cubicBezTo>
                    <a:pt x="2658" y="0"/>
                    <a:pt x="2688" y="31"/>
                    <a:pt x="2688" y="68"/>
                  </a:cubicBezTo>
                  <a:lnTo>
                    <a:pt x="2688" y="1548"/>
                  </a:lnTo>
                  <a:cubicBezTo>
                    <a:pt x="2688" y="1586"/>
                    <a:pt x="2658" y="1616"/>
                    <a:pt x="2620" y="1616"/>
                  </a:cubicBezTo>
                  <a:lnTo>
                    <a:pt x="68" y="1616"/>
                  </a:lnTo>
                  <a:cubicBezTo>
                    <a:pt x="31" y="1616"/>
                    <a:pt x="0" y="1586"/>
                    <a:pt x="0" y="1548"/>
                  </a:cubicBezTo>
                  <a:lnTo>
                    <a:pt x="0" y="68"/>
                  </a:lnTo>
                  <a:close/>
                  <a:moveTo>
                    <a:pt x="136" y="1548"/>
                  </a:moveTo>
                  <a:lnTo>
                    <a:pt x="68" y="1480"/>
                  </a:lnTo>
                  <a:lnTo>
                    <a:pt x="2620" y="1480"/>
                  </a:lnTo>
                  <a:lnTo>
                    <a:pt x="2552" y="1548"/>
                  </a:lnTo>
                  <a:lnTo>
                    <a:pt x="2552" y="68"/>
                  </a:lnTo>
                  <a:lnTo>
                    <a:pt x="2620" y="136"/>
                  </a:lnTo>
                  <a:lnTo>
                    <a:pt x="68" y="136"/>
                  </a:lnTo>
                  <a:lnTo>
                    <a:pt x="136" y="68"/>
                  </a:lnTo>
                  <a:lnTo>
                    <a:pt x="136" y="1548"/>
                  </a:lnTo>
                  <a:close/>
                </a:path>
              </a:pathLst>
            </a:custGeom>
            <a:grpFill/>
            <a:ln w="0" cap="flat">
              <a:solidFill>
                <a:srgbClr val="9933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9"/>
            <p:cNvSpPr>
              <a:spLocks noEditPoints="1"/>
            </p:cNvSpPr>
            <p:nvPr/>
          </p:nvSpPr>
          <p:spPr bwMode="auto">
            <a:xfrm>
              <a:off x="821" y="1818"/>
              <a:ext cx="105" cy="105"/>
            </a:xfrm>
            <a:custGeom>
              <a:avLst/>
              <a:gdLst/>
              <a:ahLst/>
              <a:cxnLst>
                <a:cxn ang="0">
                  <a:pos x="0" y="91"/>
                </a:cxn>
                <a:cxn ang="0">
                  <a:pos x="14" y="77"/>
                </a:cxn>
                <a:cxn ang="0">
                  <a:pos x="28" y="91"/>
                </a:cxn>
                <a:cxn ang="0">
                  <a:pos x="14" y="105"/>
                </a:cxn>
                <a:cxn ang="0">
                  <a:pos x="0" y="91"/>
                </a:cxn>
                <a:cxn ang="0">
                  <a:pos x="28" y="62"/>
                </a:cxn>
                <a:cxn ang="0">
                  <a:pos x="42" y="48"/>
                </a:cxn>
                <a:cxn ang="0">
                  <a:pos x="57" y="62"/>
                </a:cxn>
                <a:cxn ang="0">
                  <a:pos x="42" y="77"/>
                </a:cxn>
                <a:cxn ang="0">
                  <a:pos x="28" y="62"/>
                </a:cxn>
                <a:cxn ang="0">
                  <a:pos x="57" y="34"/>
                </a:cxn>
                <a:cxn ang="0">
                  <a:pos x="71" y="20"/>
                </a:cxn>
                <a:cxn ang="0">
                  <a:pos x="85" y="34"/>
                </a:cxn>
                <a:cxn ang="0">
                  <a:pos x="71" y="48"/>
                </a:cxn>
                <a:cxn ang="0">
                  <a:pos x="57" y="34"/>
                </a:cxn>
                <a:cxn ang="0">
                  <a:pos x="85" y="6"/>
                </a:cxn>
                <a:cxn ang="0">
                  <a:pos x="90" y="0"/>
                </a:cxn>
                <a:cxn ang="0">
                  <a:pos x="105" y="15"/>
                </a:cxn>
                <a:cxn ang="0">
                  <a:pos x="100" y="20"/>
                </a:cxn>
                <a:cxn ang="0">
                  <a:pos x="85" y="6"/>
                </a:cxn>
              </a:cxnLst>
              <a:rect l="0" t="0" r="r" b="b"/>
              <a:pathLst>
                <a:path w="105" h="105">
                  <a:moveTo>
                    <a:pt x="0" y="91"/>
                  </a:moveTo>
                  <a:lnTo>
                    <a:pt x="14" y="77"/>
                  </a:lnTo>
                  <a:lnTo>
                    <a:pt x="28" y="91"/>
                  </a:lnTo>
                  <a:lnTo>
                    <a:pt x="14" y="105"/>
                  </a:lnTo>
                  <a:lnTo>
                    <a:pt x="0" y="91"/>
                  </a:lnTo>
                  <a:close/>
                  <a:moveTo>
                    <a:pt x="28" y="62"/>
                  </a:moveTo>
                  <a:lnTo>
                    <a:pt x="42" y="48"/>
                  </a:lnTo>
                  <a:lnTo>
                    <a:pt x="57" y="62"/>
                  </a:lnTo>
                  <a:lnTo>
                    <a:pt x="42" y="77"/>
                  </a:lnTo>
                  <a:lnTo>
                    <a:pt x="28" y="62"/>
                  </a:lnTo>
                  <a:close/>
                  <a:moveTo>
                    <a:pt x="57" y="34"/>
                  </a:moveTo>
                  <a:lnTo>
                    <a:pt x="71" y="20"/>
                  </a:lnTo>
                  <a:lnTo>
                    <a:pt x="85" y="34"/>
                  </a:lnTo>
                  <a:lnTo>
                    <a:pt x="71" y="48"/>
                  </a:lnTo>
                  <a:lnTo>
                    <a:pt x="57" y="34"/>
                  </a:lnTo>
                  <a:close/>
                  <a:moveTo>
                    <a:pt x="85" y="6"/>
                  </a:moveTo>
                  <a:lnTo>
                    <a:pt x="90" y="0"/>
                  </a:lnTo>
                  <a:lnTo>
                    <a:pt x="105" y="15"/>
                  </a:lnTo>
                  <a:lnTo>
                    <a:pt x="100" y="20"/>
                  </a:lnTo>
                  <a:lnTo>
                    <a:pt x="85" y="6"/>
                  </a:lnTo>
                  <a:close/>
                </a:path>
              </a:pathLst>
            </a:custGeom>
            <a:grpFill/>
            <a:ln w="0" cap="flat">
              <a:solidFill>
                <a:srgbClr val="9933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0"/>
            <p:cNvSpPr>
              <a:spLocks noEditPoints="1"/>
            </p:cNvSpPr>
            <p:nvPr/>
          </p:nvSpPr>
          <p:spPr bwMode="auto">
            <a:xfrm>
              <a:off x="503" y="1637"/>
              <a:ext cx="105" cy="105"/>
            </a:xfrm>
            <a:custGeom>
              <a:avLst/>
              <a:gdLst/>
              <a:ahLst/>
              <a:cxnLst>
                <a:cxn ang="0">
                  <a:pos x="0" y="91"/>
                </a:cxn>
                <a:cxn ang="0">
                  <a:pos x="14" y="76"/>
                </a:cxn>
                <a:cxn ang="0">
                  <a:pos x="28" y="91"/>
                </a:cxn>
                <a:cxn ang="0">
                  <a:pos x="14" y="105"/>
                </a:cxn>
                <a:cxn ang="0">
                  <a:pos x="0" y="91"/>
                </a:cxn>
                <a:cxn ang="0">
                  <a:pos x="28" y="62"/>
                </a:cxn>
                <a:cxn ang="0">
                  <a:pos x="43" y="48"/>
                </a:cxn>
                <a:cxn ang="0">
                  <a:pos x="57" y="62"/>
                </a:cxn>
                <a:cxn ang="0">
                  <a:pos x="43" y="76"/>
                </a:cxn>
                <a:cxn ang="0">
                  <a:pos x="28" y="62"/>
                </a:cxn>
                <a:cxn ang="0">
                  <a:pos x="57" y="34"/>
                </a:cxn>
                <a:cxn ang="0">
                  <a:pos x="71" y="19"/>
                </a:cxn>
                <a:cxn ang="0">
                  <a:pos x="85" y="34"/>
                </a:cxn>
                <a:cxn ang="0">
                  <a:pos x="71" y="48"/>
                </a:cxn>
                <a:cxn ang="0">
                  <a:pos x="57" y="34"/>
                </a:cxn>
                <a:cxn ang="0">
                  <a:pos x="85" y="5"/>
                </a:cxn>
                <a:cxn ang="0">
                  <a:pos x="91" y="0"/>
                </a:cxn>
                <a:cxn ang="0">
                  <a:pos x="105" y="14"/>
                </a:cxn>
                <a:cxn ang="0">
                  <a:pos x="100" y="19"/>
                </a:cxn>
                <a:cxn ang="0">
                  <a:pos x="85" y="5"/>
                </a:cxn>
              </a:cxnLst>
              <a:rect l="0" t="0" r="r" b="b"/>
              <a:pathLst>
                <a:path w="105" h="105">
                  <a:moveTo>
                    <a:pt x="0" y="91"/>
                  </a:moveTo>
                  <a:lnTo>
                    <a:pt x="14" y="76"/>
                  </a:lnTo>
                  <a:lnTo>
                    <a:pt x="28" y="91"/>
                  </a:lnTo>
                  <a:lnTo>
                    <a:pt x="14" y="105"/>
                  </a:lnTo>
                  <a:lnTo>
                    <a:pt x="0" y="91"/>
                  </a:lnTo>
                  <a:close/>
                  <a:moveTo>
                    <a:pt x="28" y="62"/>
                  </a:moveTo>
                  <a:lnTo>
                    <a:pt x="43" y="48"/>
                  </a:lnTo>
                  <a:lnTo>
                    <a:pt x="57" y="62"/>
                  </a:lnTo>
                  <a:lnTo>
                    <a:pt x="43" y="76"/>
                  </a:lnTo>
                  <a:lnTo>
                    <a:pt x="28" y="62"/>
                  </a:lnTo>
                  <a:close/>
                  <a:moveTo>
                    <a:pt x="57" y="34"/>
                  </a:moveTo>
                  <a:lnTo>
                    <a:pt x="71" y="19"/>
                  </a:lnTo>
                  <a:lnTo>
                    <a:pt x="85" y="34"/>
                  </a:lnTo>
                  <a:lnTo>
                    <a:pt x="71" y="48"/>
                  </a:lnTo>
                  <a:lnTo>
                    <a:pt x="57" y="34"/>
                  </a:lnTo>
                  <a:close/>
                  <a:moveTo>
                    <a:pt x="85" y="5"/>
                  </a:moveTo>
                  <a:lnTo>
                    <a:pt x="91" y="0"/>
                  </a:lnTo>
                  <a:lnTo>
                    <a:pt x="105" y="14"/>
                  </a:lnTo>
                  <a:lnTo>
                    <a:pt x="100" y="19"/>
                  </a:lnTo>
                  <a:lnTo>
                    <a:pt x="85" y="5"/>
                  </a:lnTo>
                  <a:close/>
                </a:path>
              </a:pathLst>
            </a:custGeom>
            <a:grpFill/>
            <a:ln w="0" cap="flat">
              <a:solidFill>
                <a:srgbClr val="9933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1"/>
            <p:cNvSpPr>
              <a:spLocks noEditPoints="1"/>
            </p:cNvSpPr>
            <p:nvPr/>
          </p:nvSpPr>
          <p:spPr bwMode="auto">
            <a:xfrm>
              <a:off x="1009" y="1699"/>
              <a:ext cx="257" cy="72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197" y="24"/>
                </a:cxn>
                <a:cxn ang="0">
                  <a:pos x="197" y="48"/>
                </a:cxn>
                <a:cxn ang="0">
                  <a:pos x="0" y="47"/>
                </a:cxn>
                <a:cxn ang="0">
                  <a:pos x="0" y="23"/>
                </a:cxn>
                <a:cxn ang="0">
                  <a:pos x="185" y="0"/>
                </a:cxn>
                <a:cxn ang="0">
                  <a:pos x="257" y="36"/>
                </a:cxn>
                <a:cxn ang="0">
                  <a:pos x="184" y="72"/>
                </a:cxn>
                <a:cxn ang="0">
                  <a:pos x="185" y="0"/>
                </a:cxn>
              </a:cxnLst>
              <a:rect l="0" t="0" r="r" b="b"/>
              <a:pathLst>
                <a:path w="257" h="72">
                  <a:moveTo>
                    <a:pt x="0" y="23"/>
                  </a:moveTo>
                  <a:lnTo>
                    <a:pt x="197" y="24"/>
                  </a:lnTo>
                  <a:lnTo>
                    <a:pt x="197" y="48"/>
                  </a:lnTo>
                  <a:lnTo>
                    <a:pt x="0" y="47"/>
                  </a:lnTo>
                  <a:lnTo>
                    <a:pt x="0" y="23"/>
                  </a:lnTo>
                  <a:close/>
                  <a:moveTo>
                    <a:pt x="185" y="0"/>
                  </a:moveTo>
                  <a:lnTo>
                    <a:pt x="257" y="36"/>
                  </a:lnTo>
                  <a:lnTo>
                    <a:pt x="184" y="72"/>
                  </a:lnTo>
                  <a:lnTo>
                    <a:pt x="185" y="0"/>
                  </a:lnTo>
                  <a:close/>
                </a:path>
              </a:pathLst>
            </a:custGeom>
            <a:grpFill/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1121" y="1848"/>
              <a:ext cx="175" cy="1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hrc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995" y="1740"/>
              <a:ext cx="189" cy="2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1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N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2413" y="1659"/>
              <a:ext cx="499" cy="72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439" y="24"/>
                </a:cxn>
                <a:cxn ang="0">
                  <a:pos x="439" y="48"/>
                </a:cxn>
                <a:cxn ang="0">
                  <a:pos x="0" y="48"/>
                </a:cxn>
                <a:cxn ang="0">
                  <a:pos x="0" y="24"/>
                </a:cxn>
                <a:cxn ang="0">
                  <a:pos x="427" y="0"/>
                </a:cxn>
                <a:cxn ang="0">
                  <a:pos x="499" y="36"/>
                </a:cxn>
                <a:cxn ang="0">
                  <a:pos x="427" y="72"/>
                </a:cxn>
                <a:cxn ang="0">
                  <a:pos x="427" y="0"/>
                </a:cxn>
              </a:cxnLst>
              <a:rect l="0" t="0" r="r" b="b"/>
              <a:pathLst>
                <a:path w="499" h="72">
                  <a:moveTo>
                    <a:pt x="0" y="24"/>
                  </a:moveTo>
                  <a:lnTo>
                    <a:pt x="439" y="24"/>
                  </a:lnTo>
                  <a:lnTo>
                    <a:pt x="439" y="48"/>
                  </a:lnTo>
                  <a:lnTo>
                    <a:pt x="0" y="48"/>
                  </a:lnTo>
                  <a:lnTo>
                    <a:pt x="0" y="24"/>
                  </a:lnTo>
                  <a:close/>
                  <a:moveTo>
                    <a:pt x="427" y="0"/>
                  </a:moveTo>
                  <a:lnTo>
                    <a:pt x="499" y="36"/>
                  </a:lnTo>
                  <a:lnTo>
                    <a:pt x="427" y="72"/>
                  </a:lnTo>
                  <a:lnTo>
                    <a:pt x="427" y="0"/>
                  </a:lnTo>
                  <a:close/>
                </a:path>
              </a:pathLst>
            </a:custGeom>
            <a:grpFill/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2636" y="1309"/>
              <a:ext cx="151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src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2527" y="1201"/>
              <a:ext cx="179" cy="22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1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2666" y="1847"/>
              <a:ext cx="175" cy="1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hrc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2558" y="1739"/>
              <a:ext cx="179" cy="2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1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E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2914" y="1288"/>
              <a:ext cx="1270" cy="54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906" y="1280"/>
              <a:ext cx="1286" cy="560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34" y="0"/>
                </a:cxn>
                <a:cxn ang="0">
                  <a:pos x="5326" y="0"/>
                </a:cxn>
                <a:cxn ang="0">
                  <a:pos x="5360" y="34"/>
                </a:cxn>
                <a:cxn ang="0">
                  <a:pos x="5360" y="2302"/>
                </a:cxn>
                <a:cxn ang="0">
                  <a:pos x="5326" y="2336"/>
                </a:cxn>
                <a:cxn ang="0">
                  <a:pos x="34" y="2336"/>
                </a:cxn>
                <a:cxn ang="0">
                  <a:pos x="0" y="2302"/>
                </a:cxn>
                <a:cxn ang="0">
                  <a:pos x="0" y="34"/>
                </a:cxn>
                <a:cxn ang="0">
                  <a:pos x="68" y="2302"/>
                </a:cxn>
                <a:cxn ang="0">
                  <a:pos x="34" y="2268"/>
                </a:cxn>
                <a:cxn ang="0">
                  <a:pos x="5326" y="2268"/>
                </a:cxn>
                <a:cxn ang="0">
                  <a:pos x="5292" y="2302"/>
                </a:cxn>
                <a:cxn ang="0">
                  <a:pos x="5292" y="34"/>
                </a:cxn>
                <a:cxn ang="0">
                  <a:pos x="5326" y="68"/>
                </a:cxn>
                <a:cxn ang="0">
                  <a:pos x="34" y="68"/>
                </a:cxn>
                <a:cxn ang="0">
                  <a:pos x="68" y="34"/>
                </a:cxn>
                <a:cxn ang="0">
                  <a:pos x="68" y="2302"/>
                </a:cxn>
              </a:cxnLst>
              <a:rect l="0" t="0" r="r" b="b"/>
              <a:pathLst>
                <a:path w="5360" h="2336">
                  <a:moveTo>
                    <a:pt x="0" y="34"/>
                  </a:moveTo>
                  <a:cubicBezTo>
                    <a:pt x="0" y="16"/>
                    <a:pt x="16" y="0"/>
                    <a:pt x="34" y="0"/>
                  </a:cubicBezTo>
                  <a:lnTo>
                    <a:pt x="5326" y="0"/>
                  </a:lnTo>
                  <a:cubicBezTo>
                    <a:pt x="5345" y="0"/>
                    <a:pt x="5360" y="16"/>
                    <a:pt x="5360" y="34"/>
                  </a:cubicBezTo>
                  <a:lnTo>
                    <a:pt x="5360" y="2302"/>
                  </a:lnTo>
                  <a:cubicBezTo>
                    <a:pt x="5360" y="2321"/>
                    <a:pt x="5345" y="2336"/>
                    <a:pt x="5326" y="2336"/>
                  </a:cubicBezTo>
                  <a:lnTo>
                    <a:pt x="34" y="2336"/>
                  </a:lnTo>
                  <a:cubicBezTo>
                    <a:pt x="16" y="2336"/>
                    <a:pt x="0" y="2321"/>
                    <a:pt x="0" y="2302"/>
                  </a:cubicBezTo>
                  <a:lnTo>
                    <a:pt x="0" y="34"/>
                  </a:lnTo>
                  <a:close/>
                  <a:moveTo>
                    <a:pt x="68" y="2302"/>
                  </a:moveTo>
                  <a:lnTo>
                    <a:pt x="34" y="2268"/>
                  </a:lnTo>
                  <a:lnTo>
                    <a:pt x="5326" y="2268"/>
                  </a:lnTo>
                  <a:lnTo>
                    <a:pt x="5292" y="2302"/>
                  </a:lnTo>
                  <a:lnTo>
                    <a:pt x="5292" y="34"/>
                  </a:lnTo>
                  <a:lnTo>
                    <a:pt x="5326" y="68"/>
                  </a:lnTo>
                  <a:lnTo>
                    <a:pt x="34" y="68"/>
                  </a:lnTo>
                  <a:lnTo>
                    <a:pt x="68" y="34"/>
                  </a:lnTo>
                  <a:lnTo>
                    <a:pt x="68" y="2302"/>
                  </a:lnTo>
                  <a:close/>
                </a:path>
              </a:pathLst>
            </a:custGeom>
            <a:grpFill/>
            <a:ln w="0" cap="flat">
              <a:solidFill>
                <a:srgbClr val="E46C0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3036" y="1416"/>
              <a:ext cx="1110" cy="17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Transformation </a:t>
              </a:r>
              <a:r>
                <a:rPr kumimoji="0" lang="fr-FR" sz="16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into</a:t>
              </a: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3018" y="1569"/>
              <a:ext cx="1114" cy="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perceived luminance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4007" y="2264"/>
              <a:ext cx="544" cy="17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Subband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4082" y="2417"/>
              <a:ext cx="396" cy="1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errors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5282" y="1825"/>
              <a:ext cx="72" cy="499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439"/>
                </a:cxn>
                <a:cxn ang="0">
                  <a:pos x="24" y="439"/>
                </a:cxn>
                <a:cxn ang="0">
                  <a:pos x="24" y="0"/>
                </a:cxn>
                <a:cxn ang="0">
                  <a:pos x="48" y="0"/>
                </a:cxn>
                <a:cxn ang="0">
                  <a:pos x="72" y="427"/>
                </a:cxn>
                <a:cxn ang="0">
                  <a:pos x="36" y="499"/>
                </a:cxn>
                <a:cxn ang="0">
                  <a:pos x="0" y="427"/>
                </a:cxn>
                <a:cxn ang="0">
                  <a:pos x="72" y="427"/>
                </a:cxn>
              </a:cxnLst>
              <a:rect l="0" t="0" r="r" b="b"/>
              <a:pathLst>
                <a:path w="72" h="499">
                  <a:moveTo>
                    <a:pt x="48" y="0"/>
                  </a:moveTo>
                  <a:lnTo>
                    <a:pt x="48" y="439"/>
                  </a:lnTo>
                  <a:lnTo>
                    <a:pt x="24" y="439"/>
                  </a:lnTo>
                  <a:lnTo>
                    <a:pt x="24" y="0"/>
                  </a:lnTo>
                  <a:lnTo>
                    <a:pt x="48" y="0"/>
                  </a:lnTo>
                  <a:close/>
                  <a:moveTo>
                    <a:pt x="72" y="427"/>
                  </a:moveTo>
                  <a:lnTo>
                    <a:pt x="36" y="499"/>
                  </a:lnTo>
                  <a:lnTo>
                    <a:pt x="0" y="427"/>
                  </a:lnTo>
                  <a:lnTo>
                    <a:pt x="72" y="427"/>
                  </a:lnTo>
                  <a:close/>
                </a:path>
              </a:pathLst>
            </a:custGeom>
            <a:grpFill/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2914" y="2324"/>
              <a:ext cx="952" cy="54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7"/>
            <p:cNvSpPr>
              <a:spLocks noEditPoints="1"/>
            </p:cNvSpPr>
            <p:nvPr/>
          </p:nvSpPr>
          <p:spPr bwMode="auto">
            <a:xfrm>
              <a:off x="2906" y="2315"/>
              <a:ext cx="968" cy="558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68" y="0"/>
                </a:cxn>
                <a:cxn ang="0">
                  <a:pos x="8004" y="0"/>
                </a:cxn>
                <a:cxn ang="0">
                  <a:pos x="8072" y="68"/>
                </a:cxn>
                <a:cxn ang="0">
                  <a:pos x="8072" y="4580"/>
                </a:cxn>
                <a:cxn ang="0">
                  <a:pos x="8004" y="4648"/>
                </a:cxn>
                <a:cxn ang="0">
                  <a:pos x="68" y="4648"/>
                </a:cxn>
                <a:cxn ang="0">
                  <a:pos x="0" y="4580"/>
                </a:cxn>
                <a:cxn ang="0">
                  <a:pos x="0" y="68"/>
                </a:cxn>
                <a:cxn ang="0">
                  <a:pos x="136" y="4580"/>
                </a:cxn>
                <a:cxn ang="0">
                  <a:pos x="68" y="4512"/>
                </a:cxn>
                <a:cxn ang="0">
                  <a:pos x="8004" y="4512"/>
                </a:cxn>
                <a:cxn ang="0">
                  <a:pos x="7936" y="4580"/>
                </a:cxn>
                <a:cxn ang="0">
                  <a:pos x="7936" y="68"/>
                </a:cxn>
                <a:cxn ang="0">
                  <a:pos x="8004" y="136"/>
                </a:cxn>
                <a:cxn ang="0">
                  <a:pos x="68" y="136"/>
                </a:cxn>
                <a:cxn ang="0">
                  <a:pos x="136" y="68"/>
                </a:cxn>
                <a:cxn ang="0">
                  <a:pos x="136" y="4580"/>
                </a:cxn>
              </a:cxnLst>
              <a:rect l="0" t="0" r="r" b="b"/>
              <a:pathLst>
                <a:path w="8072" h="4648">
                  <a:moveTo>
                    <a:pt x="0" y="68"/>
                  </a:moveTo>
                  <a:cubicBezTo>
                    <a:pt x="0" y="31"/>
                    <a:pt x="31" y="0"/>
                    <a:pt x="68" y="0"/>
                  </a:cubicBezTo>
                  <a:lnTo>
                    <a:pt x="8004" y="0"/>
                  </a:lnTo>
                  <a:cubicBezTo>
                    <a:pt x="8042" y="0"/>
                    <a:pt x="8072" y="31"/>
                    <a:pt x="8072" y="68"/>
                  </a:cubicBezTo>
                  <a:lnTo>
                    <a:pt x="8072" y="4580"/>
                  </a:lnTo>
                  <a:cubicBezTo>
                    <a:pt x="8072" y="4618"/>
                    <a:pt x="8042" y="4648"/>
                    <a:pt x="8004" y="4648"/>
                  </a:cubicBezTo>
                  <a:lnTo>
                    <a:pt x="68" y="4648"/>
                  </a:lnTo>
                  <a:cubicBezTo>
                    <a:pt x="31" y="4648"/>
                    <a:pt x="0" y="4618"/>
                    <a:pt x="0" y="4580"/>
                  </a:cubicBezTo>
                  <a:lnTo>
                    <a:pt x="0" y="68"/>
                  </a:lnTo>
                  <a:close/>
                  <a:moveTo>
                    <a:pt x="136" y="4580"/>
                  </a:moveTo>
                  <a:lnTo>
                    <a:pt x="68" y="4512"/>
                  </a:lnTo>
                  <a:lnTo>
                    <a:pt x="8004" y="4512"/>
                  </a:lnTo>
                  <a:lnTo>
                    <a:pt x="7936" y="4580"/>
                  </a:lnTo>
                  <a:lnTo>
                    <a:pt x="7936" y="68"/>
                  </a:lnTo>
                  <a:lnTo>
                    <a:pt x="8004" y="136"/>
                  </a:lnTo>
                  <a:lnTo>
                    <a:pt x="68" y="136"/>
                  </a:lnTo>
                  <a:lnTo>
                    <a:pt x="136" y="68"/>
                  </a:lnTo>
                  <a:lnTo>
                    <a:pt x="136" y="458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2971" y="2451"/>
              <a:ext cx="380" cy="17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Spatio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auto">
            <a:xfrm>
              <a:off x="3299" y="2451"/>
              <a:ext cx="94" cy="17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-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3341" y="2451"/>
              <a:ext cx="538" cy="17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temporal 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3184" y="2604"/>
              <a:ext cx="418" cy="15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analysis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007" y="2560"/>
              <a:ext cx="907" cy="72"/>
            </a:xfrm>
            <a:custGeom>
              <a:avLst/>
              <a:gdLst/>
              <a:ahLst/>
              <a:cxnLst>
                <a:cxn ang="0">
                  <a:pos x="907" y="48"/>
                </a:cxn>
                <a:cxn ang="0">
                  <a:pos x="60" y="48"/>
                </a:cxn>
                <a:cxn ang="0">
                  <a:pos x="60" y="24"/>
                </a:cxn>
                <a:cxn ang="0">
                  <a:pos x="907" y="24"/>
                </a:cxn>
                <a:cxn ang="0">
                  <a:pos x="907" y="48"/>
                </a:cxn>
                <a:cxn ang="0">
                  <a:pos x="72" y="72"/>
                </a:cxn>
                <a:cxn ang="0">
                  <a:pos x="0" y="36"/>
                </a:cxn>
                <a:cxn ang="0">
                  <a:pos x="72" y="0"/>
                </a:cxn>
                <a:cxn ang="0">
                  <a:pos x="72" y="72"/>
                </a:cxn>
              </a:cxnLst>
              <a:rect l="0" t="0" r="r" b="b"/>
              <a:pathLst>
                <a:path w="907" h="72">
                  <a:moveTo>
                    <a:pt x="907" y="48"/>
                  </a:moveTo>
                  <a:lnTo>
                    <a:pt x="60" y="48"/>
                  </a:lnTo>
                  <a:lnTo>
                    <a:pt x="60" y="24"/>
                  </a:lnTo>
                  <a:lnTo>
                    <a:pt x="907" y="24"/>
                  </a:lnTo>
                  <a:lnTo>
                    <a:pt x="907" y="48"/>
                  </a:lnTo>
                  <a:close/>
                  <a:moveTo>
                    <a:pt x="72" y="72"/>
                  </a:moveTo>
                  <a:lnTo>
                    <a:pt x="0" y="36"/>
                  </a:lnTo>
                  <a:lnTo>
                    <a:pt x="72" y="0"/>
                  </a:lnTo>
                  <a:lnTo>
                    <a:pt x="72" y="72"/>
                  </a:lnTo>
                  <a:close/>
                </a:path>
              </a:pathLst>
            </a:custGeom>
            <a:grpFill/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2019" y="2218"/>
              <a:ext cx="404" cy="1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Spatio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2367" y="2218"/>
              <a:ext cx="98" cy="1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-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2410" y="2218"/>
              <a:ext cx="585" cy="1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temporal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2019" y="2372"/>
              <a:ext cx="524" cy="1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subband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2519" y="2372"/>
              <a:ext cx="396" cy="1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errors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1054" y="2324"/>
              <a:ext cx="953" cy="54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9"/>
            <p:cNvSpPr>
              <a:spLocks noEditPoints="1"/>
            </p:cNvSpPr>
            <p:nvPr/>
          </p:nvSpPr>
          <p:spPr bwMode="auto">
            <a:xfrm>
              <a:off x="1046" y="2315"/>
              <a:ext cx="969" cy="558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68" y="0"/>
                </a:cxn>
                <a:cxn ang="0">
                  <a:pos x="8004" y="0"/>
                </a:cxn>
                <a:cxn ang="0">
                  <a:pos x="8072" y="68"/>
                </a:cxn>
                <a:cxn ang="0">
                  <a:pos x="8072" y="4580"/>
                </a:cxn>
                <a:cxn ang="0">
                  <a:pos x="8004" y="4648"/>
                </a:cxn>
                <a:cxn ang="0">
                  <a:pos x="68" y="4648"/>
                </a:cxn>
                <a:cxn ang="0">
                  <a:pos x="0" y="4580"/>
                </a:cxn>
                <a:cxn ang="0">
                  <a:pos x="0" y="68"/>
                </a:cxn>
                <a:cxn ang="0">
                  <a:pos x="136" y="4580"/>
                </a:cxn>
                <a:cxn ang="0">
                  <a:pos x="68" y="4512"/>
                </a:cxn>
                <a:cxn ang="0">
                  <a:pos x="8004" y="4512"/>
                </a:cxn>
                <a:cxn ang="0">
                  <a:pos x="7936" y="4580"/>
                </a:cxn>
                <a:cxn ang="0">
                  <a:pos x="7936" y="68"/>
                </a:cxn>
                <a:cxn ang="0">
                  <a:pos x="8004" y="136"/>
                </a:cxn>
                <a:cxn ang="0">
                  <a:pos x="68" y="136"/>
                </a:cxn>
                <a:cxn ang="0">
                  <a:pos x="136" y="68"/>
                </a:cxn>
                <a:cxn ang="0">
                  <a:pos x="136" y="4580"/>
                </a:cxn>
              </a:cxnLst>
              <a:rect l="0" t="0" r="r" b="b"/>
              <a:pathLst>
                <a:path w="8072" h="4648">
                  <a:moveTo>
                    <a:pt x="0" y="68"/>
                  </a:moveTo>
                  <a:cubicBezTo>
                    <a:pt x="0" y="31"/>
                    <a:pt x="31" y="0"/>
                    <a:pt x="68" y="0"/>
                  </a:cubicBezTo>
                  <a:lnTo>
                    <a:pt x="8004" y="0"/>
                  </a:lnTo>
                  <a:cubicBezTo>
                    <a:pt x="8042" y="0"/>
                    <a:pt x="8072" y="31"/>
                    <a:pt x="8072" y="68"/>
                  </a:cubicBezTo>
                  <a:lnTo>
                    <a:pt x="8072" y="4580"/>
                  </a:lnTo>
                  <a:cubicBezTo>
                    <a:pt x="8072" y="4618"/>
                    <a:pt x="8042" y="4648"/>
                    <a:pt x="8004" y="4648"/>
                  </a:cubicBezTo>
                  <a:lnTo>
                    <a:pt x="68" y="4648"/>
                  </a:lnTo>
                  <a:cubicBezTo>
                    <a:pt x="31" y="4648"/>
                    <a:pt x="0" y="4618"/>
                    <a:pt x="0" y="4580"/>
                  </a:cubicBezTo>
                  <a:lnTo>
                    <a:pt x="0" y="68"/>
                  </a:lnTo>
                  <a:close/>
                  <a:moveTo>
                    <a:pt x="136" y="4580"/>
                  </a:moveTo>
                  <a:lnTo>
                    <a:pt x="68" y="4512"/>
                  </a:lnTo>
                  <a:lnTo>
                    <a:pt x="8004" y="4512"/>
                  </a:lnTo>
                  <a:lnTo>
                    <a:pt x="7936" y="4580"/>
                  </a:lnTo>
                  <a:lnTo>
                    <a:pt x="7936" y="68"/>
                  </a:lnTo>
                  <a:lnTo>
                    <a:pt x="8004" y="136"/>
                  </a:lnTo>
                  <a:lnTo>
                    <a:pt x="68" y="136"/>
                  </a:lnTo>
                  <a:lnTo>
                    <a:pt x="136" y="68"/>
                  </a:lnTo>
                  <a:lnTo>
                    <a:pt x="136" y="458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1153" y="2451"/>
              <a:ext cx="838" cy="17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Short and long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1200" y="2604"/>
              <a:ext cx="666" cy="15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term</a:t>
              </a: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pooling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" name="Freeform 102"/>
            <p:cNvSpPr>
              <a:spLocks noEditPoints="1"/>
            </p:cNvSpPr>
            <p:nvPr/>
          </p:nvSpPr>
          <p:spPr bwMode="auto">
            <a:xfrm>
              <a:off x="737" y="2560"/>
              <a:ext cx="317" cy="72"/>
            </a:xfrm>
            <a:custGeom>
              <a:avLst/>
              <a:gdLst/>
              <a:ahLst/>
              <a:cxnLst>
                <a:cxn ang="0">
                  <a:pos x="317" y="48"/>
                </a:cxn>
                <a:cxn ang="0">
                  <a:pos x="60" y="48"/>
                </a:cxn>
                <a:cxn ang="0">
                  <a:pos x="60" y="24"/>
                </a:cxn>
                <a:cxn ang="0">
                  <a:pos x="317" y="24"/>
                </a:cxn>
                <a:cxn ang="0">
                  <a:pos x="317" y="48"/>
                </a:cxn>
                <a:cxn ang="0">
                  <a:pos x="72" y="72"/>
                </a:cxn>
                <a:cxn ang="0">
                  <a:pos x="0" y="36"/>
                </a:cxn>
                <a:cxn ang="0">
                  <a:pos x="72" y="0"/>
                </a:cxn>
                <a:cxn ang="0">
                  <a:pos x="72" y="72"/>
                </a:cxn>
              </a:cxnLst>
              <a:rect l="0" t="0" r="r" b="b"/>
              <a:pathLst>
                <a:path w="317" h="72">
                  <a:moveTo>
                    <a:pt x="317" y="48"/>
                  </a:moveTo>
                  <a:lnTo>
                    <a:pt x="60" y="48"/>
                  </a:lnTo>
                  <a:lnTo>
                    <a:pt x="60" y="24"/>
                  </a:lnTo>
                  <a:lnTo>
                    <a:pt x="317" y="24"/>
                  </a:lnTo>
                  <a:lnTo>
                    <a:pt x="317" y="48"/>
                  </a:lnTo>
                  <a:close/>
                  <a:moveTo>
                    <a:pt x="72" y="72"/>
                  </a:moveTo>
                  <a:lnTo>
                    <a:pt x="0" y="36"/>
                  </a:lnTo>
                  <a:lnTo>
                    <a:pt x="72" y="0"/>
                  </a:lnTo>
                  <a:lnTo>
                    <a:pt x="72" y="72"/>
                  </a:lnTo>
                  <a:close/>
                </a:path>
              </a:pathLst>
            </a:custGeom>
            <a:grpFill/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auto">
            <a:xfrm>
              <a:off x="77" y="2509"/>
              <a:ext cx="338" cy="17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HDR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Rectangle 104"/>
            <p:cNvSpPr>
              <a:spLocks noChangeArrowheads="1"/>
            </p:cNvSpPr>
            <p:nvPr/>
          </p:nvSpPr>
          <p:spPr bwMode="auto">
            <a:xfrm>
              <a:off x="360" y="2509"/>
              <a:ext cx="97" cy="17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-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Rectangle 105"/>
            <p:cNvSpPr>
              <a:spLocks noChangeArrowheads="1"/>
            </p:cNvSpPr>
            <p:nvPr/>
          </p:nvSpPr>
          <p:spPr bwMode="auto">
            <a:xfrm>
              <a:off x="403" y="2509"/>
              <a:ext cx="367" cy="17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VQM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Rectangle 106"/>
            <p:cNvSpPr>
              <a:spLocks noChangeArrowheads="1"/>
            </p:cNvSpPr>
            <p:nvPr/>
          </p:nvSpPr>
          <p:spPr bwMode="auto">
            <a:xfrm>
              <a:off x="439" y="1368"/>
              <a:ext cx="192" cy="15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src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Rectangle 107"/>
            <p:cNvSpPr>
              <a:spLocks noChangeArrowheads="1"/>
            </p:cNvSpPr>
            <p:nvPr/>
          </p:nvSpPr>
          <p:spPr bwMode="auto">
            <a:xfrm>
              <a:off x="339" y="2002"/>
              <a:ext cx="210" cy="15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hrc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Freeform 108"/>
            <p:cNvSpPr>
              <a:spLocks noEditPoints="1"/>
            </p:cNvSpPr>
            <p:nvPr/>
          </p:nvSpPr>
          <p:spPr bwMode="auto">
            <a:xfrm>
              <a:off x="996" y="2139"/>
              <a:ext cx="130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7" y="0"/>
                </a:cxn>
                <a:cxn ang="0">
                  <a:pos x="130" y="0"/>
                </a:cxn>
                <a:cxn ang="0">
                  <a:pos x="130" y="18"/>
                </a:cxn>
                <a:cxn ang="0">
                  <a:pos x="127" y="18"/>
                </a:cxn>
                <a:cxn ang="0">
                  <a:pos x="127" y="0"/>
                </a:cxn>
              </a:cxnLst>
              <a:rect l="0" t="0" r="r" b="b"/>
              <a:pathLst>
                <a:path w="130" h="18">
                  <a:moveTo>
                    <a:pt x="0" y="0"/>
                  </a:moveTo>
                  <a:lnTo>
                    <a:pt x="73" y="0"/>
                  </a:lnTo>
                  <a:lnTo>
                    <a:pt x="73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7" y="0"/>
                  </a:moveTo>
                  <a:lnTo>
                    <a:pt x="130" y="0"/>
                  </a:lnTo>
                  <a:lnTo>
                    <a:pt x="130" y="18"/>
                  </a:lnTo>
                  <a:lnTo>
                    <a:pt x="127" y="18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9"/>
            <p:cNvSpPr>
              <a:spLocks noEditPoints="1"/>
            </p:cNvSpPr>
            <p:nvPr/>
          </p:nvSpPr>
          <p:spPr bwMode="auto">
            <a:xfrm>
              <a:off x="1260" y="2138"/>
              <a:ext cx="130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7" y="0"/>
                </a:cxn>
                <a:cxn ang="0">
                  <a:pos x="130" y="0"/>
                </a:cxn>
                <a:cxn ang="0">
                  <a:pos x="130" y="18"/>
                </a:cxn>
                <a:cxn ang="0">
                  <a:pos x="127" y="18"/>
                </a:cxn>
                <a:cxn ang="0">
                  <a:pos x="127" y="0"/>
                </a:cxn>
              </a:cxnLst>
              <a:rect l="0" t="0" r="r" b="b"/>
              <a:pathLst>
                <a:path w="130" h="18">
                  <a:moveTo>
                    <a:pt x="0" y="0"/>
                  </a:moveTo>
                  <a:lnTo>
                    <a:pt x="73" y="0"/>
                  </a:lnTo>
                  <a:lnTo>
                    <a:pt x="73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7" y="0"/>
                  </a:moveTo>
                  <a:lnTo>
                    <a:pt x="130" y="0"/>
                  </a:lnTo>
                  <a:lnTo>
                    <a:pt x="130" y="18"/>
                  </a:lnTo>
                  <a:lnTo>
                    <a:pt x="127" y="18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0"/>
            <p:cNvSpPr>
              <a:spLocks noEditPoints="1"/>
            </p:cNvSpPr>
            <p:nvPr/>
          </p:nvSpPr>
          <p:spPr bwMode="auto">
            <a:xfrm>
              <a:off x="1569" y="2135"/>
              <a:ext cx="130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30" y="0"/>
                </a:cxn>
                <a:cxn ang="0">
                  <a:pos x="130" y="18"/>
                </a:cxn>
                <a:cxn ang="0">
                  <a:pos x="128" y="18"/>
                </a:cxn>
                <a:cxn ang="0">
                  <a:pos x="128" y="0"/>
                </a:cxn>
              </a:cxnLst>
              <a:rect l="0" t="0" r="r" b="b"/>
              <a:pathLst>
                <a:path w="130" h="18">
                  <a:moveTo>
                    <a:pt x="0" y="0"/>
                  </a:moveTo>
                  <a:lnTo>
                    <a:pt x="73" y="0"/>
                  </a:lnTo>
                  <a:lnTo>
                    <a:pt x="73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8" y="0"/>
                  </a:moveTo>
                  <a:lnTo>
                    <a:pt x="130" y="0"/>
                  </a:lnTo>
                  <a:lnTo>
                    <a:pt x="130" y="18"/>
                  </a:lnTo>
                  <a:lnTo>
                    <a:pt x="128" y="18"/>
                  </a:lnTo>
                  <a:lnTo>
                    <a:pt x="128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1"/>
            <p:cNvSpPr>
              <a:spLocks noEditPoints="1"/>
            </p:cNvSpPr>
            <p:nvPr/>
          </p:nvSpPr>
          <p:spPr bwMode="auto">
            <a:xfrm>
              <a:off x="1826" y="2136"/>
              <a:ext cx="131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31" y="0"/>
                </a:cxn>
                <a:cxn ang="0">
                  <a:pos x="131" y="18"/>
                </a:cxn>
                <a:cxn ang="0">
                  <a:pos x="128" y="18"/>
                </a:cxn>
                <a:cxn ang="0">
                  <a:pos x="128" y="0"/>
                </a:cxn>
              </a:cxnLst>
              <a:rect l="0" t="0" r="r" b="b"/>
              <a:pathLst>
                <a:path w="131" h="18">
                  <a:moveTo>
                    <a:pt x="0" y="0"/>
                  </a:moveTo>
                  <a:lnTo>
                    <a:pt x="73" y="0"/>
                  </a:lnTo>
                  <a:lnTo>
                    <a:pt x="73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8" y="0"/>
                  </a:moveTo>
                  <a:lnTo>
                    <a:pt x="131" y="0"/>
                  </a:lnTo>
                  <a:lnTo>
                    <a:pt x="131" y="18"/>
                  </a:lnTo>
                  <a:lnTo>
                    <a:pt x="128" y="18"/>
                  </a:lnTo>
                  <a:lnTo>
                    <a:pt x="128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2"/>
            <p:cNvSpPr>
              <a:spLocks noEditPoints="1"/>
            </p:cNvSpPr>
            <p:nvPr/>
          </p:nvSpPr>
          <p:spPr bwMode="auto">
            <a:xfrm>
              <a:off x="2090" y="2134"/>
              <a:ext cx="131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31" y="0"/>
                </a:cxn>
                <a:cxn ang="0">
                  <a:pos x="131" y="18"/>
                </a:cxn>
                <a:cxn ang="0">
                  <a:pos x="128" y="18"/>
                </a:cxn>
                <a:cxn ang="0">
                  <a:pos x="128" y="0"/>
                </a:cxn>
              </a:cxnLst>
              <a:rect l="0" t="0" r="r" b="b"/>
              <a:pathLst>
                <a:path w="131" h="18">
                  <a:moveTo>
                    <a:pt x="0" y="0"/>
                  </a:moveTo>
                  <a:lnTo>
                    <a:pt x="73" y="0"/>
                  </a:lnTo>
                  <a:lnTo>
                    <a:pt x="73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8" y="0"/>
                  </a:moveTo>
                  <a:lnTo>
                    <a:pt x="131" y="0"/>
                  </a:lnTo>
                  <a:lnTo>
                    <a:pt x="131" y="18"/>
                  </a:lnTo>
                  <a:lnTo>
                    <a:pt x="128" y="18"/>
                  </a:lnTo>
                  <a:lnTo>
                    <a:pt x="128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3"/>
            <p:cNvSpPr>
              <a:spLocks noEditPoints="1"/>
            </p:cNvSpPr>
            <p:nvPr/>
          </p:nvSpPr>
          <p:spPr bwMode="auto">
            <a:xfrm>
              <a:off x="2346" y="2136"/>
              <a:ext cx="130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2" y="0"/>
                </a:cxn>
                <a:cxn ang="0">
                  <a:pos x="72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7" y="0"/>
                </a:cxn>
                <a:cxn ang="0">
                  <a:pos x="130" y="0"/>
                </a:cxn>
                <a:cxn ang="0">
                  <a:pos x="130" y="18"/>
                </a:cxn>
                <a:cxn ang="0">
                  <a:pos x="127" y="18"/>
                </a:cxn>
                <a:cxn ang="0">
                  <a:pos x="127" y="0"/>
                </a:cxn>
              </a:cxnLst>
              <a:rect l="0" t="0" r="r" b="b"/>
              <a:pathLst>
                <a:path w="130" h="18">
                  <a:moveTo>
                    <a:pt x="0" y="0"/>
                  </a:moveTo>
                  <a:lnTo>
                    <a:pt x="72" y="0"/>
                  </a:lnTo>
                  <a:lnTo>
                    <a:pt x="72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7" y="0"/>
                  </a:moveTo>
                  <a:lnTo>
                    <a:pt x="130" y="0"/>
                  </a:lnTo>
                  <a:lnTo>
                    <a:pt x="130" y="18"/>
                  </a:lnTo>
                  <a:lnTo>
                    <a:pt x="127" y="18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4"/>
            <p:cNvSpPr>
              <a:spLocks noEditPoints="1"/>
            </p:cNvSpPr>
            <p:nvPr/>
          </p:nvSpPr>
          <p:spPr bwMode="auto">
            <a:xfrm>
              <a:off x="2610" y="2137"/>
              <a:ext cx="131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31" y="0"/>
                </a:cxn>
                <a:cxn ang="0">
                  <a:pos x="131" y="18"/>
                </a:cxn>
                <a:cxn ang="0">
                  <a:pos x="128" y="18"/>
                </a:cxn>
                <a:cxn ang="0">
                  <a:pos x="128" y="0"/>
                </a:cxn>
              </a:cxnLst>
              <a:rect l="0" t="0" r="r" b="b"/>
              <a:pathLst>
                <a:path w="131" h="18">
                  <a:moveTo>
                    <a:pt x="0" y="0"/>
                  </a:moveTo>
                  <a:lnTo>
                    <a:pt x="73" y="0"/>
                  </a:lnTo>
                  <a:lnTo>
                    <a:pt x="73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8" y="0"/>
                  </a:moveTo>
                  <a:lnTo>
                    <a:pt x="131" y="0"/>
                  </a:lnTo>
                  <a:lnTo>
                    <a:pt x="131" y="18"/>
                  </a:lnTo>
                  <a:lnTo>
                    <a:pt x="128" y="18"/>
                  </a:lnTo>
                  <a:lnTo>
                    <a:pt x="128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5"/>
            <p:cNvSpPr>
              <a:spLocks noEditPoints="1"/>
            </p:cNvSpPr>
            <p:nvPr/>
          </p:nvSpPr>
          <p:spPr bwMode="auto">
            <a:xfrm>
              <a:off x="2913" y="2138"/>
              <a:ext cx="130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30" y="0"/>
                </a:cxn>
                <a:cxn ang="0">
                  <a:pos x="130" y="18"/>
                </a:cxn>
                <a:cxn ang="0">
                  <a:pos x="128" y="18"/>
                </a:cxn>
                <a:cxn ang="0">
                  <a:pos x="128" y="0"/>
                </a:cxn>
              </a:cxnLst>
              <a:rect l="0" t="0" r="r" b="b"/>
              <a:pathLst>
                <a:path w="130" h="18">
                  <a:moveTo>
                    <a:pt x="0" y="0"/>
                  </a:moveTo>
                  <a:lnTo>
                    <a:pt x="73" y="0"/>
                  </a:lnTo>
                  <a:lnTo>
                    <a:pt x="73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8" y="0"/>
                  </a:moveTo>
                  <a:lnTo>
                    <a:pt x="130" y="0"/>
                  </a:lnTo>
                  <a:lnTo>
                    <a:pt x="130" y="18"/>
                  </a:lnTo>
                  <a:lnTo>
                    <a:pt x="128" y="18"/>
                  </a:lnTo>
                  <a:lnTo>
                    <a:pt x="128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6"/>
            <p:cNvSpPr>
              <a:spLocks noEditPoints="1"/>
            </p:cNvSpPr>
            <p:nvPr/>
          </p:nvSpPr>
          <p:spPr bwMode="auto">
            <a:xfrm>
              <a:off x="3207" y="2138"/>
              <a:ext cx="130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7" y="0"/>
                </a:cxn>
                <a:cxn ang="0">
                  <a:pos x="130" y="0"/>
                </a:cxn>
                <a:cxn ang="0">
                  <a:pos x="130" y="18"/>
                </a:cxn>
                <a:cxn ang="0">
                  <a:pos x="127" y="18"/>
                </a:cxn>
                <a:cxn ang="0">
                  <a:pos x="127" y="0"/>
                </a:cxn>
              </a:cxnLst>
              <a:rect l="0" t="0" r="r" b="b"/>
              <a:pathLst>
                <a:path w="130" h="18">
                  <a:moveTo>
                    <a:pt x="0" y="0"/>
                  </a:moveTo>
                  <a:lnTo>
                    <a:pt x="73" y="0"/>
                  </a:lnTo>
                  <a:lnTo>
                    <a:pt x="73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7" y="0"/>
                  </a:moveTo>
                  <a:lnTo>
                    <a:pt x="130" y="0"/>
                  </a:lnTo>
                  <a:lnTo>
                    <a:pt x="130" y="18"/>
                  </a:lnTo>
                  <a:lnTo>
                    <a:pt x="127" y="18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7"/>
            <p:cNvSpPr>
              <a:spLocks noEditPoints="1"/>
            </p:cNvSpPr>
            <p:nvPr/>
          </p:nvSpPr>
          <p:spPr bwMode="auto">
            <a:xfrm>
              <a:off x="3480" y="2138"/>
              <a:ext cx="131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31" y="0"/>
                </a:cxn>
                <a:cxn ang="0">
                  <a:pos x="131" y="18"/>
                </a:cxn>
                <a:cxn ang="0">
                  <a:pos x="128" y="18"/>
                </a:cxn>
                <a:cxn ang="0">
                  <a:pos x="128" y="0"/>
                </a:cxn>
              </a:cxnLst>
              <a:rect l="0" t="0" r="r" b="b"/>
              <a:pathLst>
                <a:path w="131" h="18">
                  <a:moveTo>
                    <a:pt x="0" y="0"/>
                  </a:moveTo>
                  <a:lnTo>
                    <a:pt x="73" y="0"/>
                  </a:lnTo>
                  <a:lnTo>
                    <a:pt x="73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8" y="0"/>
                  </a:moveTo>
                  <a:lnTo>
                    <a:pt x="131" y="0"/>
                  </a:lnTo>
                  <a:lnTo>
                    <a:pt x="131" y="18"/>
                  </a:lnTo>
                  <a:lnTo>
                    <a:pt x="128" y="18"/>
                  </a:lnTo>
                  <a:lnTo>
                    <a:pt x="128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8"/>
            <p:cNvSpPr>
              <a:spLocks noEditPoints="1"/>
            </p:cNvSpPr>
            <p:nvPr/>
          </p:nvSpPr>
          <p:spPr bwMode="auto">
            <a:xfrm>
              <a:off x="3731" y="2139"/>
              <a:ext cx="170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7" y="0"/>
                </a:cxn>
                <a:cxn ang="0">
                  <a:pos x="170" y="0"/>
                </a:cxn>
                <a:cxn ang="0">
                  <a:pos x="170" y="18"/>
                </a:cxn>
                <a:cxn ang="0">
                  <a:pos x="127" y="18"/>
                </a:cxn>
                <a:cxn ang="0">
                  <a:pos x="127" y="0"/>
                </a:cxn>
              </a:cxnLst>
              <a:rect l="0" t="0" r="r" b="b"/>
              <a:pathLst>
                <a:path w="170" h="18">
                  <a:moveTo>
                    <a:pt x="0" y="0"/>
                  </a:moveTo>
                  <a:lnTo>
                    <a:pt x="73" y="0"/>
                  </a:lnTo>
                  <a:lnTo>
                    <a:pt x="73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7" y="0"/>
                  </a:moveTo>
                  <a:lnTo>
                    <a:pt x="170" y="0"/>
                  </a:lnTo>
                  <a:lnTo>
                    <a:pt x="170" y="18"/>
                  </a:lnTo>
                  <a:lnTo>
                    <a:pt x="127" y="18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909" y="2237"/>
              <a:ext cx="18" cy="43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120"/>
            <p:cNvSpPr>
              <a:spLocks noChangeArrowheads="1"/>
            </p:cNvSpPr>
            <p:nvPr/>
          </p:nvSpPr>
          <p:spPr bwMode="auto">
            <a:xfrm>
              <a:off x="912" y="2324"/>
              <a:ext cx="18" cy="42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Rectangle 121"/>
            <p:cNvSpPr>
              <a:spLocks noChangeArrowheads="1"/>
            </p:cNvSpPr>
            <p:nvPr/>
          </p:nvSpPr>
          <p:spPr bwMode="auto">
            <a:xfrm>
              <a:off x="909" y="2403"/>
              <a:ext cx="18" cy="43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Rectangle 122"/>
            <p:cNvSpPr>
              <a:spLocks noChangeArrowheads="1"/>
            </p:cNvSpPr>
            <p:nvPr/>
          </p:nvSpPr>
          <p:spPr bwMode="auto">
            <a:xfrm>
              <a:off x="912" y="2484"/>
              <a:ext cx="18" cy="42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123"/>
            <p:cNvSpPr>
              <a:spLocks noChangeArrowheads="1"/>
            </p:cNvSpPr>
            <p:nvPr/>
          </p:nvSpPr>
          <p:spPr bwMode="auto">
            <a:xfrm>
              <a:off x="916" y="2558"/>
              <a:ext cx="18" cy="42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Rectangle 124"/>
            <p:cNvSpPr>
              <a:spLocks noChangeArrowheads="1"/>
            </p:cNvSpPr>
            <p:nvPr/>
          </p:nvSpPr>
          <p:spPr bwMode="auto">
            <a:xfrm>
              <a:off x="919" y="2636"/>
              <a:ext cx="18" cy="42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Rectangle 125"/>
            <p:cNvSpPr>
              <a:spLocks noChangeArrowheads="1"/>
            </p:cNvSpPr>
            <p:nvPr/>
          </p:nvSpPr>
          <p:spPr bwMode="auto">
            <a:xfrm>
              <a:off x="921" y="2786"/>
              <a:ext cx="19" cy="42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Rectangle 126"/>
            <p:cNvSpPr>
              <a:spLocks noChangeArrowheads="1"/>
            </p:cNvSpPr>
            <p:nvPr/>
          </p:nvSpPr>
          <p:spPr bwMode="auto">
            <a:xfrm>
              <a:off x="919" y="2707"/>
              <a:ext cx="18" cy="42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127"/>
            <p:cNvSpPr>
              <a:spLocks noChangeArrowheads="1"/>
            </p:cNvSpPr>
            <p:nvPr/>
          </p:nvSpPr>
          <p:spPr bwMode="auto">
            <a:xfrm>
              <a:off x="921" y="2867"/>
              <a:ext cx="19" cy="42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923" y="2957"/>
              <a:ext cx="19" cy="42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>
              <a:off x="911" y="2158"/>
              <a:ext cx="18" cy="42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30"/>
            <p:cNvSpPr>
              <a:spLocks noEditPoints="1"/>
            </p:cNvSpPr>
            <p:nvPr/>
          </p:nvSpPr>
          <p:spPr bwMode="auto">
            <a:xfrm>
              <a:off x="996" y="2990"/>
              <a:ext cx="200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7" y="0"/>
                </a:cxn>
                <a:cxn ang="0">
                  <a:pos x="200" y="0"/>
                </a:cxn>
                <a:cxn ang="0">
                  <a:pos x="200" y="18"/>
                </a:cxn>
                <a:cxn ang="0">
                  <a:pos x="127" y="18"/>
                </a:cxn>
                <a:cxn ang="0">
                  <a:pos x="127" y="0"/>
                </a:cxn>
              </a:cxnLst>
              <a:rect l="0" t="0" r="r" b="b"/>
              <a:pathLst>
                <a:path w="200" h="18">
                  <a:moveTo>
                    <a:pt x="0" y="0"/>
                  </a:moveTo>
                  <a:lnTo>
                    <a:pt x="73" y="0"/>
                  </a:lnTo>
                  <a:lnTo>
                    <a:pt x="73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7" y="0"/>
                  </a:moveTo>
                  <a:lnTo>
                    <a:pt x="200" y="0"/>
                  </a:lnTo>
                  <a:lnTo>
                    <a:pt x="200" y="18"/>
                  </a:lnTo>
                  <a:lnTo>
                    <a:pt x="127" y="18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31"/>
            <p:cNvSpPr>
              <a:spLocks noEditPoints="1"/>
            </p:cNvSpPr>
            <p:nvPr/>
          </p:nvSpPr>
          <p:spPr bwMode="auto">
            <a:xfrm>
              <a:off x="1350" y="2991"/>
              <a:ext cx="135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35" y="0"/>
                </a:cxn>
                <a:cxn ang="0">
                  <a:pos x="135" y="18"/>
                </a:cxn>
                <a:cxn ang="0">
                  <a:pos x="128" y="18"/>
                </a:cxn>
                <a:cxn ang="0">
                  <a:pos x="128" y="0"/>
                </a:cxn>
              </a:cxnLst>
              <a:rect l="0" t="0" r="r" b="b"/>
              <a:pathLst>
                <a:path w="135" h="18">
                  <a:moveTo>
                    <a:pt x="0" y="0"/>
                  </a:moveTo>
                  <a:lnTo>
                    <a:pt x="73" y="0"/>
                  </a:lnTo>
                  <a:lnTo>
                    <a:pt x="73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8" y="0"/>
                  </a:moveTo>
                  <a:lnTo>
                    <a:pt x="135" y="0"/>
                  </a:lnTo>
                  <a:lnTo>
                    <a:pt x="135" y="18"/>
                  </a:lnTo>
                  <a:lnTo>
                    <a:pt x="128" y="18"/>
                  </a:lnTo>
                  <a:lnTo>
                    <a:pt x="128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32"/>
            <p:cNvSpPr>
              <a:spLocks noEditPoints="1"/>
            </p:cNvSpPr>
            <p:nvPr/>
          </p:nvSpPr>
          <p:spPr bwMode="auto">
            <a:xfrm>
              <a:off x="1679" y="2992"/>
              <a:ext cx="136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36" y="0"/>
                </a:cxn>
                <a:cxn ang="0">
                  <a:pos x="136" y="18"/>
                </a:cxn>
                <a:cxn ang="0">
                  <a:pos x="128" y="18"/>
                </a:cxn>
                <a:cxn ang="0">
                  <a:pos x="128" y="0"/>
                </a:cxn>
              </a:cxnLst>
              <a:rect l="0" t="0" r="r" b="b"/>
              <a:pathLst>
                <a:path w="136" h="18">
                  <a:moveTo>
                    <a:pt x="0" y="0"/>
                  </a:moveTo>
                  <a:lnTo>
                    <a:pt x="73" y="0"/>
                  </a:lnTo>
                  <a:lnTo>
                    <a:pt x="73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8" y="0"/>
                  </a:moveTo>
                  <a:lnTo>
                    <a:pt x="136" y="0"/>
                  </a:lnTo>
                  <a:lnTo>
                    <a:pt x="136" y="18"/>
                  </a:lnTo>
                  <a:lnTo>
                    <a:pt x="128" y="18"/>
                  </a:lnTo>
                  <a:lnTo>
                    <a:pt x="128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33"/>
            <p:cNvSpPr>
              <a:spLocks noEditPoints="1"/>
            </p:cNvSpPr>
            <p:nvPr/>
          </p:nvSpPr>
          <p:spPr bwMode="auto">
            <a:xfrm>
              <a:off x="1982" y="2991"/>
              <a:ext cx="136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7" y="0"/>
                </a:cxn>
                <a:cxn ang="0">
                  <a:pos x="136" y="0"/>
                </a:cxn>
                <a:cxn ang="0">
                  <a:pos x="136" y="18"/>
                </a:cxn>
                <a:cxn ang="0">
                  <a:pos x="127" y="18"/>
                </a:cxn>
                <a:cxn ang="0">
                  <a:pos x="127" y="0"/>
                </a:cxn>
              </a:cxnLst>
              <a:rect l="0" t="0" r="r" b="b"/>
              <a:pathLst>
                <a:path w="136" h="18">
                  <a:moveTo>
                    <a:pt x="0" y="0"/>
                  </a:moveTo>
                  <a:lnTo>
                    <a:pt x="73" y="0"/>
                  </a:lnTo>
                  <a:lnTo>
                    <a:pt x="73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7" y="0"/>
                  </a:moveTo>
                  <a:lnTo>
                    <a:pt x="136" y="0"/>
                  </a:lnTo>
                  <a:lnTo>
                    <a:pt x="136" y="18"/>
                  </a:lnTo>
                  <a:lnTo>
                    <a:pt x="127" y="18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34"/>
            <p:cNvSpPr>
              <a:spLocks noEditPoints="1"/>
            </p:cNvSpPr>
            <p:nvPr/>
          </p:nvSpPr>
          <p:spPr bwMode="auto">
            <a:xfrm>
              <a:off x="2272" y="2990"/>
              <a:ext cx="136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7" y="0"/>
                </a:cxn>
                <a:cxn ang="0">
                  <a:pos x="136" y="0"/>
                </a:cxn>
                <a:cxn ang="0">
                  <a:pos x="136" y="18"/>
                </a:cxn>
                <a:cxn ang="0">
                  <a:pos x="127" y="18"/>
                </a:cxn>
                <a:cxn ang="0">
                  <a:pos x="127" y="0"/>
                </a:cxn>
              </a:cxnLst>
              <a:rect l="0" t="0" r="r" b="b"/>
              <a:pathLst>
                <a:path w="136" h="18">
                  <a:moveTo>
                    <a:pt x="0" y="0"/>
                  </a:moveTo>
                  <a:lnTo>
                    <a:pt x="73" y="0"/>
                  </a:lnTo>
                  <a:lnTo>
                    <a:pt x="73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7" y="0"/>
                  </a:moveTo>
                  <a:lnTo>
                    <a:pt x="136" y="0"/>
                  </a:lnTo>
                  <a:lnTo>
                    <a:pt x="136" y="18"/>
                  </a:lnTo>
                  <a:lnTo>
                    <a:pt x="127" y="18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35"/>
            <p:cNvSpPr>
              <a:spLocks noEditPoints="1"/>
            </p:cNvSpPr>
            <p:nvPr/>
          </p:nvSpPr>
          <p:spPr bwMode="auto">
            <a:xfrm>
              <a:off x="2575" y="2993"/>
              <a:ext cx="135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35" y="0"/>
                </a:cxn>
                <a:cxn ang="0">
                  <a:pos x="135" y="18"/>
                </a:cxn>
                <a:cxn ang="0">
                  <a:pos x="128" y="18"/>
                </a:cxn>
                <a:cxn ang="0">
                  <a:pos x="128" y="0"/>
                </a:cxn>
              </a:cxnLst>
              <a:rect l="0" t="0" r="r" b="b"/>
              <a:pathLst>
                <a:path w="135" h="18">
                  <a:moveTo>
                    <a:pt x="0" y="0"/>
                  </a:moveTo>
                  <a:lnTo>
                    <a:pt x="73" y="0"/>
                  </a:lnTo>
                  <a:lnTo>
                    <a:pt x="73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8" y="0"/>
                  </a:moveTo>
                  <a:lnTo>
                    <a:pt x="135" y="0"/>
                  </a:lnTo>
                  <a:lnTo>
                    <a:pt x="135" y="18"/>
                  </a:lnTo>
                  <a:lnTo>
                    <a:pt x="128" y="18"/>
                  </a:lnTo>
                  <a:lnTo>
                    <a:pt x="128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36"/>
            <p:cNvSpPr>
              <a:spLocks noEditPoints="1"/>
            </p:cNvSpPr>
            <p:nvPr/>
          </p:nvSpPr>
          <p:spPr bwMode="auto">
            <a:xfrm>
              <a:off x="2832" y="2992"/>
              <a:ext cx="136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36" y="0"/>
                </a:cxn>
                <a:cxn ang="0">
                  <a:pos x="136" y="18"/>
                </a:cxn>
                <a:cxn ang="0">
                  <a:pos x="128" y="18"/>
                </a:cxn>
                <a:cxn ang="0">
                  <a:pos x="128" y="0"/>
                </a:cxn>
              </a:cxnLst>
              <a:rect l="0" t="0" r="r" b="b"/>
              <a:pathLst>
                <a:path w="136" h="18">
                  <a:moveTo>
                    <a:pt x="0" y="0"/>
                  </a:moveTo>
                  <a:lnTo>
                    <a:pt x="73" y="0"/>
                  </a:lnTo>
                  <a:lnTo>
                    <a:pt x="73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8" y="0"/>
                  </a:moveTo>
                  <a:lnTo>
                    <a:pt x="136" y="0"/>
                  </a:lnTo>
                  <a:lnTo>
                    <a:pt x="136" y="18"/>
                  </a:lnTo>
                  <a:lnTo>
                    <a:pt x="128" y="18"/>
                  </a:lnTo>
                  <a:lnTo>
                    <a:pt x="128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37"/>
            <p:cNvSpPr>
              <a:spLocks noEditPoints="1"/>
            </p:cNvSpPr>
            <p:nvPr/>
          </p:nvSpPr>
          <p:spPr bwMode="auto">
            <a:xfrm>
              <a:off x="3116" y="2994"/>
              <a:ext cx="136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36" y="0"/>
                </a:cxn>
                <a:cxn ang="0">
                  <a:pos x="136" y="18"/>
                </a:cxn>
                <a:cxn ang="0">
                  <a:pos x="128" y="18"/>
                </a:cxn>
                <a:cxn ang="0">
                  <a:pos x="128" y="0"/>
                </a:cxn>
              </a:cxnLst>
              <a:rect l="0" t="0" r="r" b="b"/>
              <a:pathLst>
                <a:path w="136" h="18">
                  <a:moveTo>
                    <a:pt x="0" y="0"/>
                  </a:moveTo>
                  <a:lnTo>
                    <a:pt x="73" y="0"/>
                  </a:lnTo>
                  <a:lnTo>
                    <a:pt x="73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8" y="0"/>
                  </a:moveTo>
                  <a:lnTo>
                    <a:pt x="136" y="0"/>
                  </a:lnTo>
                  <a:lnTo>
                    <a:pt x="136" y="18"/>
                  </a:lnTo>
                  <a:lnTo>
                    <a:pt x="128" y="18"/>
                  </a:lnTo>
                  <a:lnTo>
                    <a:pt x="128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38"/>
            <p:cNvSpPr>
              <a:spLocks noEditPoints="1"/>
            </p:cNvSpPr>
            <p:nvPr/>
          </p:nvSpPr>
          <p:spPr bwMode="auto">
            <a:xfrm>
              <a:off x="3382" y="2993"/>
              <a:ext cx="136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36" y="0"/>
                </a:cxn>
                <a:cxn ang="0">
                  <a:pos x="136" y="18"/>
                </a:cxn>
                <a:cxn ang="0">
                  <a:pos x="128" y="18"/>
                </a:cxn>
                <a:cxn ang="0">
                  <a:pos x="128" y="0"/>
                </a:cxn>
              </a:cxnLst>
              <a:rect l="0" t="0" r="r" b="b"/>
              <a:pathLst>
                <a:path w="136" h="18">
                  <a:moveTo>
                    <a:pt x="0" y="0"/>
                  </a:moveTo>
                  <a:lnTo>
                    <a:pt x="73" y="0"/>
                  </a:lnTo>
                  <a:lnTo>
                    <a:pt x="73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8" y="0"/>
                  </a:moveTo>
                  <a:lnTo>
                    <a:pt x="136" y="0"/>
                  </a:lnTo>
                  <a:lnTo>
                    <a:pt x="136" y="18"/>
                  </a:lnTo>
                  <a:lnTo>
                    <a:pt x="128" y="18"/>
                  </a:lnTo>
                  <a:lnTo>
                    <a:pt x="128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39"/>
            <p:cNvSpPr>
              <a:spLocks noEditPoints="1"/>
            </p:cNvSpPr>
            <p:nvPr/>
          </p:nvSpPr>
          <p:spPr bwMode="auto">
            <a:xfrm>
              <a:off x="3619" y="2995"/>
              <a:ext cx="137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37" y="0"/>
                </a:cxn>
                <a:cxn ang="0">
                  <a:pos x="137" y="18"/>
                </a:cxn>
                <a:cxn ang="0">
                  <a:pos x="128" y="18"/>
                </a:cxn>
                <a:cxn ang="0">
                  <a:pos x="128" y="0"/>
                </a:cxn>
              </a:cxnLst>
              <a:rect l="0" t="0" r="r" b="b"/>
              <a:pathLst>
                <a:path w="137" h="18">
                  <a:moveTo>
                    <a:pt x="0" y="0"/>
                  </a:moveTo>
                  <a:lnTo>
                    <a:pt x="73" y="0"/>
                  </a:lnTo>
                  <a:lnTo>
                    <a:pt x="73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8" y="0"/>
                  </a:moveTo>
                  <a:lnTo>
                    <a:pt x="137" y="0"/>
                  </a:lnTo>
                  <a:lnTo>
                    <a:pt x="137" y="18"/>
                  </a:lnTo>
                  <a:lnTo>
                    <a:pt x="128" y="18"/>
                  </a:lnTo>
                  <a:lnTo>
                    <a:pt x="128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40"/>
            <p:cNvSpPr>
              <a:spLocks noEditPoints="1"/>
            </p:cNvSpPr>
            <p:nvPr/>
          </p:nvSpPr>
          <p:spPr bwMode="auto">
            <a:xfrm>
              <a:off x="3857" y="2995"/>
              <a:ext cx="136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1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36" y="0"/>
                </a:cxn>
                <a:cxn ang="0">
                  <a:pos x="136" y="18"/>
                </a:cxn>
                <a:cxn ang="0">
                  <a:pos x="128" y="18"/>
                </a:cxn>
                <a:cxn ang="0">
                  <a:pos x="128" y="0"/>
                </a:cxn>
              </a:cxnLst>
              <a:rect l="0" t="0" r="r" b="b"/>
              <a:pathLst>
                <a:path w="136" h="18">
                  <a:moveTo>
                    <a:pt x="0" y="0"/>
                  </a:moveTo>
                  <a:lnTo>
                    <a:pt x="73" y="0"/>
                  </a:lnTo>
                  <a:lnTo>
                    <a:pt x="73" y="18"/>
                  </a:lnTo>
                  <a:lnTo>
                    <a:pt x="0" y="18"/>
                  </a:lnTo>
                  <a:lnTo>
                    <a:pt x="0" y="0"/>
                  </a:lnTo>
                  <a:close/>
                  <a:moveTo>
                    <a:pt x="128" y="0"/>
                  </a:moveTo>
                  <a:lnTo>
                    <a:pt x="136" y="0"/>
                  </a:lnTo>
                  <a:lnTo>
                    <a:pt x="136" y="18"/>
                  </a:lnTo>
                  <a:lnTo>
                    <a:pt x="128" y="18"/>
                  </a:lnTo>
                  <a:lnTo>
                    <a:pt x="128" y="0"/>
                  </a:lnTo>
                  <a:close/>
                </a:path>
              </a:pathLst>
            </a:cu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Rectangle 141"/>
            <p:cNvSpPr>
              <a:spLocks noChangeArrowheads="1"/>
            </p:cNvSpPr>
            <p:nvPr/>
          </p:nvSpPr>
          <p:spPr bwMode="auto">
            <a:xfrm>
              <a:off x="3979" y="2225"/>
              <a:ext cx="18" cy="42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42"/>
            <p:cNvSpPr>
              <a:spLocks noChangeArrowheads="1"/>
            </p:cNvSpPr>
            <p:nvPr/>
          </p:nvSpPr>
          <p:spPr bwMode="auto">
            <a:xfrm>
              <a:off x="3982" y="2310"/>
              <a:ext cx="18" cy="43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ectangle 143"/>
            <p:cNvSpPr>
              <a:spLocks noChangeArrowheads="1"/>
            </p:cNvSpPr>
            <p:nvPr/>
          </p:nvSpPr>
          <p:spPr bwMode="auto">
            <a:xfrm>
              <a:off x="3979" y="2391"/>
              <a:ext cx="18" cy="42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Rectangle 144"/>
            <p:cNvSpPr>
              <a:spLocks noChangeArrowheads="1"/>
            </p:cNvSpPr>
            <p:nvPr/>
          </p:nvSpPr>
          <p:spPr bwMode="auto">
            <a:xfrm>
              <a:off x="3982" y="2470"/>
              <a:ext cx="18" cy="43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45"/>
            <p:cNvSpPr>
              <a:spLocks noChangeArrowheads="1"/>
            </p:cNvSpPr>
            <p:nvPr/>
          </p:nvSpPr>
          <p:spPr bwMode="auto">
            <a:xfrm>
              <a:off x="3985" y="2544"/>
              <a:ext cx="18" cy="43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146"/>
            <p:cNvSpPr>
              <a:spLocks noChangeArrowheads="1"/>
            </p:cNvSpPr>
            <p:nvPr/>
          </p:nvSpPr>
          <p:spPr bwMode="auto">
            <a:xfrm>
              <a:off x="3988" y="2622"/>
              <a:ext cx="19" cy="42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>
              <a:off x="3991" y="2773"/>
              <a:ext cx="19" cy="43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48"/>
            <p:cNvSpPr>
              <a:spLocks noChangeArrowheads="1"/>
            </p:cNvSpPr>
            <p:nvPr/>
          </p:nvSpPr>
          <p:spPr bwMode="auto">
            <a:xfrm>
              <a:off x="3988" y="2693"/>
              <a:ext cx="19" cy="42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49"/>
            <p:cNvSpPr>
              <a:spLocks noChangeArrowheads="1"/>
            </p:cNvSpPr>
            <p:nvPr/>
          </p:nvSpPr>
          <p:spPr bwMode="auto">
            <a:xfrm>
              <a:off x="3991" y="2854"/>
              <a:ext cx="19" cy="43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Rectangle 150"/>
            <p:cNvSpPr>
              <a:spLocks noChangeArrowheads="1"/>
            </p:cNvSpPr>
            <p:nvPr/>
          </p:nvSpPr>
          <p:spPr bwMode="auto">
            <a:xfrm>
              <a:off x="3993" y="2945"/>
              <a:ext cx="19" cy="42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Rectangle 151"/>
            <p:cNvSpPr>
              <a:spLocks noChangeArrowheads="1"/>
            </p:cNvSpPr>
            <p:nvPr/>
          </p:nvSpPr>
          <p:spPr bwMode="auto">
            <a:xfrm>
              <a:off x="3981" y="2144"/>
              <a:ext cx="18" cy="42"/>
            </a:xfrm>
            <a:prstGeom prst="rect">
              <a:avLst/>
            </a:prstGeom>
            <a:grpFill/>
            <a:ln w="0" cap="flat">
              <a:solidFill>
                <a:srgbClr val="33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Rectangle 152"/>
            <p:cNvSpPr>
              <a:spLocks noChangeArrowheads="1"/>
            </p:cNvSpPr>
            <p:nvPr/>
          </p:nvSpPr>
          <p:spPr bwMode="auto">
            <a:xfrm>
              <a:off x="1849" y="3131"/>
              <a:ext cx="404" cy="1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Spatio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" name="Rectangle 153"/>
            <p:cNvSpPr>
              <a:spLocks noChangeArrowheads="1"/>
            </p:cNvSpPr>
            <p:nvPr/>
          </p:nvSpPr>
          <p:spPr bwMode="auto">
            <a:xfrm>
              <a:off x="2197" y="3131"/>
              <a:ext cx="98" cy="1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-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2239" y="3131"/>
              <a:ext cx="1162" cy="1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temporal processing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6" name="Oval 155"/>
          <p:cNvSpPr/>
          <p:nvPr/>
        </p:nvSpPr>
        <p:spPr>
          <a:xfrm>
            <a:off x="1547664" y="1916832"/>
            <a:ext cx="5328592" cy="1800200"/>
          </a:xfrm>
          <a:prstGeom prst="ellipse">
            <a:avLst/>
          </a:prstGeom>
          <a:solidFill>
            <a:schemeClr val="bg1">
              <a:lumMod val="65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Oval 156"/>
          <p:cNvSpPr/>
          <p:nvPr/>
        </p:nvSpPr>
        <p:spPr>
          <a:xfrm>
            <a:off x="6804248" y="1916832"/>
            <a:ext cx="2880320" cy="3528392"/>
          </a:xfrm>
          <a:prstGeom prst="ellipse">
            <a:avLst/>
          </a:prstGeom>
          <a:solidFill>
            <a:schemeClr val="bg1">
              <a:lumMod val="65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Rectangle 157"/>
          <p:cNvSpPr/>
          <p:nvPr/>
        </p:nvSpPr>
        <p:spPr>
          <a:xfrm>
            <a:off x="5508104" y="908720"/>
            <a:ext cx="2016224" cy="80021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solidFill>
                  <a:schemeClr val="bg1"/>
                </a:solidFill>
                <a:latin typeface="Trebuchet MS" pitchFamily="34" charset="0"/>
                <a:ea typeface="Calibri"/>
                <a:cs typeface="Times New Roman" panose="02020603050405020304" pitchFamily="18" charset="0"/>
              </a:rPr>
              <a:t>Inter </a:t>
            </a:r>
            <a:r>
              <a:rPr lang="en-US" sz="2000" dirty="0" err="1" smtClean="0">
                <a:solidFill>
                  <a:schemeClr val="bg1"/>
                </a:solidFill>
                <a:latin typeface="Trebuchet MS" pitchFamily="34" charset="0"/>
                <a:ea typeface="Calibri"/>
                <a:cs typeface="Times New Roman" panose="02020603050405020304" pitchFamily="18" charset="0"/>
              </a:rPr>
              <a:t>subband</a:t>
            </a:r>
            <a:r>
              <a:rPr lang="en-US" sz="2000" dirty="0" smtClean="0">
                <a:solidFill>
                  <a:schemeClr val="bg1"/>
                </a:solidFill>
                <a:latin typeface="Trebuchet MS" pitchFamily="34" charset="0"/>
                <a:ea typeface="Calibri"/>
                <a:cs typeface="Times New Roman" panose="02020603050405020304" pitchFamily="18" charset="0"/>
              </a:rPr>
              <a:t> masking @supra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7739336" y="908720"/>
            <a:ext cx="1404664" cy="80021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solidFill>
                  <a:schemeClr val="bg1"/>
                </a:solidFill>
                <a:latin typeface="Trebuchet MS" pitchFamily="34" charset="0"/>
                <a:ea typeface="Calibri"/>
                <a:cs typeface="Times New Roman" panose="02020603050405020304" pitchFamily="18" charset="0"/>
              </a:rPr>
              <a:t>ST Local analysis</a:t>
            </a:r>
          </a:p>
        </p:txBody>
      </p:sp>
      <p:sp>
        <p:nvSpPr>
          <p:cNvPr id="160" name="Oval 159"/>
          <p:cNvSpPr/>
          <p:nvPr/>
        </p:nvSpPr>
        <p:spPr>
          <a:xfrm>
            <a:off x="1115616" y="3717032"/>
            <a:ext cx="5904656" cy="1872208"/>
          </a:xfrm>
          <a:prstGeom prst="ellipse">
            <a:avLst/>
          </a:prstGeom>
          <a:solidFill>
            <a:schemeClr val="bg1">
              <a:lumMod val="65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Rectangle 160"/>
          <p:cNvSpPr/>
          <p:nvPr/>
        </p:nvSpPr>
        <p:spPr>
          <a:xfrm>
            <a:off x="2843808" y="5661248"/>
            <a:ext cx="3312368" cy="416717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solidFill>
                  <a:schemeClr val="bg1"/>
                </a:solidFill>
                <a:latin typeface="Trebuchet MS" pitchFamily="34" charset="0"/>
                <a:ea typeface="Calibri"/>
                <a:cs typeface="Times New Roman" panose="02020603050405020304" pitchFamily="18" charset="0"/>
              </a:rPr>
              <a:t>@Scale of Visual fixation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  <a:ln/>
        </p:spPr>
        <p:txBody>
          <a:bodyPr/>
          <a:lstStyle/>
          <a:p>
            <a:pPr algn="l"/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HDR-VQM: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perceptual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error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spatio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temporal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pooling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endParaRPr lang="fr-FR" sz="3600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4" name="ZoneTexte 7"/>
          <p:cNvSpPr txBox="1"/>
          <p:nvPr/>
        </p:nvSpPr>
        <p:spPr>
          <a:xfrm>
            <a:off x="0" y="6280864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Narwaria</a:t>
            </a:r>
            <a:r>
              <a:rPr lang="en-US" sz="1600" dirty="0" smtClean="0">
                <a:solidFill>
                  <a:schemeClr val="bg1"/>
                </a:solidFill>
              </a:rPr>
              <a:t> et al. “HDR-VQM: An Objective Quality Measure for High Dynamic Range Video”, </a:t>
            </a:r>
            <a:r>
              <a:rPr lang="en-US" sz="1600" i="1" dirty="0" smtClean="0">
                <a:solidFill>
                  <a:schemeClr val="bg1"/>
                </a:solidFill>
              </a:rPr>
              <a:t>Signal Processing: Image Communication, </a:t>
            </a:r>
            <a:r>
              <a:rPr lang="en-US" sz="1600" dirty="0" smtClean="0">
                <a:solidFill>
                  <a:schemeClr val="bg1"/>
                </a:solidFill>
              </a:rPr>
              <a:t>2015</a:t>
            </a:r>
            <a:r>
              <a:rPr lang="en-US" sz="1600" i="1" dirty="0" smtClean="0">
                <a:solidFill>
                  <a:schemeClr val="bg1"/>
                </a:solidFill>
              </a:rPr>
              <a:t>. </a:t>
            </a:r>
          </a:p>
          <a:p>
            <a:endParaRPr lang="en-US" sz="20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06834"/>
            <a:ext cx="9180512" cy="30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3" name="Rectangle 5"/>
          <p:cNvSpPr/>
          <p:nvPr/>
        </p:nvSpPr>
        <p:spPr>
          <a:xfrm>
            <a:off x="1547664" y="4941168"/>
            <a:ext cx="8872200" cy="4632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  <a:tabLst/>
            </a:pPr>
            <a:endParaRPr lang="fr-FR" sz="2800" b="0" i="0" u="none" strike="noStrike" kern="1200" spc="0" dirty="0">
              <a:ln>
                <a:noFill/>
              </a:ln>
              <a:solidFill>
                <a:schemeClr val="bg1"/>
              </a:solidFill>
              <a:latin typeface="Times New Roman" pitchFamily="18"/>
              <a:ea typeface="Microsoft YaHei" pitchFamily="2"/>
              <a:cs typeface="Arial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  <a:tabLst/>
            </a:pPr>
            <a:endParaRPr lang="fr-FR" sz="2800" b="0" i="0" u="none" strike="noStrike" kern="1200" spc="0" dirty="0">
              <a:ln>
                <a:noFill/>
              </a:ln>
              <a:solidFill>
                <a:schemeClr val="bg1"/>
              </a:solidFill>
              <a:latin typeface="Times New Roman" pitchFamily="18"/>
              <a:ea typeface="Microsoft YaHei" pitchFamily="2"/>
              <a:cs typeface="Arial" pitchFamily="2"/>
            </a:endParaRPr>
          </a:p>
        </p:txBody>
      </p:sp>
      <p:sp>
        <p:nvSpPr>
          <p:cNvPr id="474" name="Rectangle 5"/>
          <p:cNvSpPr/>
          <p:nvPr/>
        </p:nvSpPr>
        <p:spPr>
          <a:xfrm>
            <a:off x="82440" y="4308032"/>
            <a:ext cx="8872200" cy="4809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 dirty="0">
              <a:ln>
                <a:noFill/>
              </a:ln>
              <a:solidFill>
                <a:schemeClr val="bg1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graphicFrame>
        <p:nvGraphicFramePr>
          <p:cNvPr id="475" name="Object 47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81172047"/>
              </p:ext>
            </p:extLst>
          </p:nvPr>
        </p:nvGraphicFramePr>
        <p:xfrm>
          <a:off x="1600672" y="4754488"/>
          <a:ext cx="4010638" cy="1090612"/>
        </p:xfrm>
        <a:graphic>
          <a:graphicData uri="http://schemas.openxmlformats.org/presentationml/2006/ole">
            <p:oleObj spid="_x0000_s244739" name="Equation" r:id="rId5" imgW="1587240" imgH="431640" progId="Equation.3">
              <p:embed/>
            </p:oleObj>
          </a:graphicData>
        </a:graphic>
      </p:graphicFrame>
      <p:cxnSp>
        <p:nvCxnSpPr>
          <p:cNvPr id="476" name="Straight Arrow Connector 475"/>
          <p:cNvCxnSpPr/>
          <p:nvPr/>
        </p:nvCxnSpPr>
        <p:spPr>
          <a:xfrm flipV="1">
            <a:off x="1835696" y="5373216"/>
            <a:ext cx="576064" cy="288032"/>
          </a:xfrm>
          <a:prstGeom prst="straightConnector1">
            <a:avLst/>
          </a:prstGeom>
          <a:ln w="2857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Arrow Connector 476"/>
          <p:cNvCxnSpPr/>
          <p:nvPr/>
        </p:nvCxnSpPr>
        <p:spPr>
          <a:xfrm flipH="1">
            <a:off x="5436096" y="5013176"/>
            <a:ext cx="961499" cy="1524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Straight Arrow Connector 477"/>
          <p:cNvCxnSpPr/>
          <p:nvPr/>
        </p:nvCxnSpPr>
        <p:spPr>
          <a:xfrm flipV="1">
            <a:off x="3059832" y="5445224"/>
            <a:ext cx="0" cy="3810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9" name="Straight Arrow Connector 478"/>
          <p:cNvCxnSpPr/>
          <p:nvPr/>
        </p:nvCxnSpPr>
        <p:spPr>
          <a:xfrm flipH="1">
            <a:off x="4427984" y="4725144"/>
            <a:ext cx="878404" cy="243349"/>
          </a:xfrm>
          <a:prstGeom prst="straightConnector1">
            <a:avLst/>
          </a:prstGeom>
          <a:ln w="2857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0" name="Straight Arrow Connector 479"/>
          <p:cNvCxnSpPr/>
          <p:nvPr/>
        </p:nvCxnSpPr>
        <p:spPr>
          <a:xfrm flipH="1" flipV="1">
            <a:off x="4230688" y="5582742"/>
            <a:ext cx="838200" cy="446140"/>
          </a:xfrm>
          <a:prstGeom prst="straightConnector1">
            <a:avLst/>
          </a:prstGeom>
          <a:ln w="2857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" name="Rectangle 480"/>
          <p:cNvSpPr/>
          <p:nvPr/>
        </p:nvSpPr>
        <p:spPr>
          <a:xfrm>
            <a:off x="0" y="5517232"/>
            <a:ext cx="1752600" cy="416717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 err="1">
                <a:solidFill>
                  <a:schemeClr val="bg1"/>
                </a:solidFill>
                <a:latin typeface="Trebuchet MS" pitchFamily="34" charset="0"/>
                <a:ea typeface="Calibri"/>
                <a:cs typeface="Times New Roman" panose="02020603050405020304" pitchFamily="18" charset="0"/>
              </a:rPr>
              <a:t>foveal</a:t>
            </a: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rebuchet MS" pitchFamily="34" charset="0"/>
                <a:ea typeface="Calibri"/>
                <a:cs typeface="Times New Roman" panose="02020603050405020304" pitchFamily="18" charset="0"/>
              </a:rPr>
              <a:t>vision</a:t>
            </a:r>
          </a:p>
        </p:txBody>
      </p:sp>
      <p:sp>
        <p:nvSpPr>
          <p:cNvPr id="482" name="Rectangle 481"/>
          <p:cNvSpPr/>
          <p:nvPr/>
        </p:nvSpPr>
        <p:spPr>
          <a:xfrm>
            <a:off x="1792288" y="5748587"/>
            <a:ext cx="2286000" cy="416717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Calibri"/>
                <a:cs typeface="Times New Roman" panose="02020603050405020304" pitchFamily="18" charset="0"/>
              </a:rPr>
              <a:t>v</a:t>
            </a:r>
            <a:r>
              <a:rPr lang="en-US" sz="2000" dirty="0" smtClean="0">
                <a:solidFill>
                  <a:schemeClr val="bg1"/>
                </a:solidFill>
                <a:latin typeface="Trebuchet MS" pitchFamily="34" charset="0"/>
                <a:ea typeface="Calibri"/>
                <a:cs typeface="Times New Roman" panose="02020603050405020304" pitchFamily="18" charset="0"/>
              </a:rPr>
              <a:t>iewing distance</a:t>
            </a:r>
          </a:p>
        </p:txBody>
      </p:sp>
      <p:sp>
        <p:nvSpPr>
          <p:cNvPr id="483" name="Rectangle 482"/>
          <p:cNvSpPr/>
          <p:nvPr/>
        </p:nvSpPr>
        <p:spPr>
          <a:xfrm>
            <a:off x="6372200" y="5013176"/>
            <a:ext cx="2286000" cy="416717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Calibri"/>
                <a:cs typeface="Times New Roman" panose="02020603050405020304" pitchFamily="18" charset="0"/>
              </a:rPr>
              <a:t>f</a:t>
            </a:r>
            <a:r>
              <a:rPr lang="en-US" sz="2000" dirty="0" smtClean="0">
                <a:solidFill>
                  <a:schemeClr val="bg1"/>
                </a:solidFill>
                <a:latin typeface="Trebuchet MS" pitchFamily="34" charset="0"/>
                <a:ea typeface="Calibri"/>
                <a:cs typeface="Times New Roman" panose="02020603050405020304" pitchFamily="18" charset="0"/>
              </a:rPr>
              <a:t>ixation duration</a:t>
            </a:r>
          </a:p>
        </p:txBody>
      </p:sp>
      <p:sp>
        <p:nvSpPr>
          <p:cNvPr id="484" name="Rectangle 483"/>
          <p:cNvSpPr/>
          <p:nvPr/>
        </p:nvSpPr>
        <p:spPr>
          <a:xfrm>
            <a:off x="5004048" y="5805264"/>
            <a:ext cx="2209800" cy="416717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Calibri"/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solidFill>
                  <a:schemeClr val="bg1"/>
                </a:solidFill>
                <a:latin typeface="Trebuchet MS" pitchFamily="34" charset="0"/>
                <a:ea typeface="Calibri"/>
                <a:cs typeface="Times New Roman" panose="02020603050405020304" pitchFamily="18" charset="0"/>
              </a:rPr>
              <a:t>rea of display</a:t>
            </a:r>
          </a:p>
        </p:txBody>
      </p:sp>
      <p:sp>
        <p:nvSpPr>
          <p:cNvPr id="485" name="Rectangle 484"/>
          <p:cNvSpPr/>
          <p:nvPr/>
        </p:nvSpPr>
        <p:spPr>
          <a:xfrm>
            <a:off x="4932040" y="4365104"/>
            <a:ext cx="2476500" cy="416717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solidFill>
                  <a:schemeClr val="bg1"/>
                </a:solidFill>
                <a:latin typeface="Trebuchet MS" pitchFamily="34" charset="0"/>
                <a:ea typeface="Calibri"/>
                <a:cs typeface="Times New Roman" panose="02020603050405020304" pitchFamily="18" charset="0"/>
              </a:rPr>
              <a:t>d</a:t>
            </a:r>
            <a:r>
              <a:rPr lang="en-US" sz="2000" dirty="0" smtClean="0">
                <a:solidFill>
                  <a:schemeClr val="bg1"/>
                </a:solidFill>
                <a:latin typeface="Trebuchet MS" pitchFamily="34" charset="0"/>
                <a:ea typeface="Calibri"/>
                <a:cs typeface="Times New Roman" panose="02020603050405020304" pitchFamily="18" charset="0"/>
              </a:rPr>
              <a:t>isplay resolution</a:t>
            </a:r>
          </a:p>
        </p:txBody>
      </p:sp>
      <p:sp>
        <p:nvSpPr>
          <p:cNvPr id="486" name="Rectangle 485"/>
          <p:cNvSpPr/>
          <p:nvPr/>
        </p:nvSpPr>
        <p:spPr>
          <a:xfrm>
            <a:off x="179512" y="4581128"/>
            <a:ext cx="2592288" cy="41671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rebuchet MS" pitchFamily="34" charset="0"/>
                <a:ea typeface="Calibri"/>
                <a:cs typeface="Times New Roman" panose="02020603050405020304" pitchFamily="18" charset="0"/>
              </a:rPr>
              <a:t>ST tube volume: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2008"/>
            <a:ext cx="9144000" cy="764704"/>
          </a:xfrm>
          <a:noFill/>
          <a:ln/>
        </p:spPr>
        <p:txBody>
          <a:bodyPr/>
          <a:lstStyle/>
          <a:p>
            <a:pPr algn="l"/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A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HyperSpace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of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possibilities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: extension of the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hyperspace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a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third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meta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dimension</a:t>
            </a:r>
            <a:endParaRPr lang="fr-FR" sz="36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72008" y="1301859"/>
            <a:ext cx="77724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	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051720" y="1484784"/>
            <a:ext cx="0" cy="374441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547664" y="4581128"/>
            <a:ext cx="5472608" cy="838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44208" y="4653136"/>
            <a:ext cx="1431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Distortion</a:t>
            </a:r>
            <a:endParaRPr lang="fr-FR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level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2" y="980728"/>
            <a:ext cx="1810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Content type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547664" y="2196480"/>
            <a:ext cx="4032448" cy="27446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14975" y="1268760"/>
            <a:ext cx="3229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New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viewing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Experience</a:t>
            </a:r>
            <a:endParaRPr lang="fr-FR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technology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push)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619672" y="2852936"/>
            <a:ext cx="4320480" cy="194421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835696" y="3356992"/>
            <a:ext cx="4392488" cy="1368152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40152" y="2420888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S-3D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04048" y="1700808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HDR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16216" y="3068960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FTV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" name="Arc 30"/>
          <p:cNvSpPr/>
          <p:nvPr/>
        </p:nvSpPr>
        <p:spPr>
          <a:xfrm rot="20289203">
            <a:off x="4738925" y="1405623"/>
            <a:ext cx="1656184" cy="2764825"/>
          </a:xfrm>
          <a:prstGeom prst="arc">
            <a:avLst>
              <a:gd name="adj1" fmla="val 16200000"/>
              <a:gd name="adj2" fmla="val 4760507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  <p:bldP spid="29" grpId="0"/>
      <p:bldP spid="30" grpId="0"/>
      <p:bldP spid="3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  <a:ln/>
        </p:spPr>
        <p:txBody>
          <a:bodyPr/>
          <a:lstStyle/>
          <a:p>
            <a:pPr algn="l"/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HDR-VQM: performance </a:t>
            </a:r>
            <a:endParaRPr lang="fr-FR" sz="3600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4" name="ZoneTexte 7"/>
          <p:cNvSpPr txBox="1"/>
          <p:nvPr/>
        </p:nvSpPr>
        <p:spPr>
          <a:xfrm>
            <a:off x="0" y="6280864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Narwaria</a:t>
            </a:r>
            <a:r>
              <a:rPr lang="en-US" sz="1600" dirty="0" smtClean="0">
                <a:solidFill>
                  <a:schemeClr val="bg1"/>
                </a:solidFill>
              </a:rPr>
              <a:t> et al. “HDR-VQM: An Objective Quality Measure for High Dynamic Range Video”, </a:t>
            </a:r>
            <a:r>
              <a:rPr lang="en-US" sz="1600" i="1" dirty="0" smtClean="0">
                <a:solidFill>
                  <a:schemeClr val="bg1"/>
                </a:solidFill>
              </a:rPr>
              <a:t>Signal Processing: Image Communication, </a:t>
            </a:r>
            <a:r>
              <a:rPr lang="en-US" sz="1600" dirty="0" smtClean="0">
                <a:solidFill>
                  <a:schemeClr val="bg1"/>
                </a:solidFill>
              </a:rPr>
              <a:t>2015</a:t>
            </a:r>
            <a:r>
              <a:rPr lang="en-US" sz="1600" i="1" dirty="0" smtClean="0">
                <a:solidFill>
                  <a:schemeClr val="bg1"/>
                </a:solidFill>
              </a:rPr>
              <a:t>. </a:t>
            </a:r>
          </a:p>
          <a:p>
            <a:endParaRPr lang="en-US" sz="20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473" name="Rectangle 5"/>
          <p:cNvSpPr/>
          <p:nvPr/>
        </p:nvSpPr>
        <p:spPr>
          <a:xfrm>
            <a:off x="1547664" y="4941168"/>
            <a:ext cx="8872200" cy="4632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  <a:tabLst/>
            </a:pPr>
            <a:endParaRPr lang="fr-FR" sz="2800" b="0" i="0" u="none" strike="noStrike" kern="1200" spc="0" dirty="0">
              <a:ln>
                <a:noFill/>
              </a:ln>
              <a:solidFill>
                <a:schemeClr val="bg1"/>
              </a:solidFill>
              <a:latin typeface="Times New Roman" pitchFamily="18"/>
              <a:ea typeface="Microsoft YaHei" pitchFamily="2"/>
              <a:cs typeface="Arial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  <a:tabLst/>
            </a:pPr>
            <a:endParaRPr lang="fr-FR" sz="2800" b="0" i="0" u="none" strike="noStrike" kern="1200" spc="0" dirty="0">
              <a:ln>
                <a:noFill/>
              </a:ln>
              <a:solidFill>
                <a:schemeClr val="bg1"/>
              </a:solidFill>
              <a:latin typeface="Times New Roman" pitchFamily="18"/>
              <a:ea typeface="Microsoft YaHei" pitchFamily="2"/>
              <a:cs typeface="Arial" pitchFamily="2"/>
            </a:endParaRPr>
          </a:p>
        </p:txBody>
      </p:sp>
      <p:sp>
        <p:nvSpPr>
          <p:cNvPr id="474" name="Rectangle 5"/>
          <p:cNvSpPr/>
          <p:nvPr/>
        </p:nvSpPr>
        <p:spPr>
          <a:xfrm>
            <a:off x="82440" y="4308032"/>
            <a:ext cx="8872200" cy="4809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 dirty="0">
              <a:ln>
                <a:noFill/>
              </a:ln>
              <a:solidFill>
                <a:schemeClr val="bg1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 bwMode="auto">
          <a:xfrm>
            <a:off x="0" y="5013176"/>
            <a:ext cx="889248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z="20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Results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on </a:t>
            </a:r>
            <a:r>
              <a:rPr lang="en-US" sz="20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backward-compatible HDR video compression method</a:t>
            </a:r>
            <a:r>
              <a:rPr lang="fr-FR" sz="20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 </a:t>
            </a:r>
          </a:p>
          <a:p>
            <a:pPr lvl="0"/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A. </a:t>
            </a:r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Koz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&amp; F. </a:t>
            </a:r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dufaux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« </a:t>
            </a:r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Optimized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tone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mapping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with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perceptually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uni-</a:t>
            </a:r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form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luminance values for </a:t>
            </a:r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backward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-compatible </a:t>
            </a:r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high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dynamic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range </a:t>
            </a:r>
            <a:r>
              <a:rPr lang="fr-FR" sz="14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video</a:t>
            </a:r>
            <a:r>
              <a:rPr lang="fr-FR" sz="14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compression</a:t>
            </a:r>
          </a:p>
        </p:txBody>
      </p:sp>
      <p:grpSp>
        <p:nvGrpSpPr>
          <p:cNvPr id="20" name="Group 7"/>
          <p:cNvGrpSpPr/>
          <p:nvPr/>
        </p:nvGrpSpPr>
        <p:grpSpPr>
          <a:xfrm>
            <a:off x="822044" y="908720"/>
            <a:ext cx="5838188" cy="4464496"/>
            <a:chOff x="1447800" y="1134042"/>
            <a:chExt cx="6172200" cy="4645683"/>
          </a:xfrm>
        </p:grpSpPr>
        <p:pic>
          <p:nvPicPr>
            <p:cNvPr id="21" name="Picture 3" descr="C:\Users\manish\Downloads\csvt_performance_spic_final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134042"/>
              <a:ext cx="6172200" cy="464568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 9" descr=" 7"/>
            <p:cNvSpPr/>
            <p:nvPr/>
          </p:nvSpPr>
          <p:spPr>
            <a:xfrm>
              <a:off x="3810000" y="1371600"/>
              <a:ext cx="723900" cy="57912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9" descr=" 7"/>
            <p:cNvSpPr/>
            <p:nvPr/>
          </p:nvSpPr>
          <p:spPr>
            <a:xfrm>
              <a:off x="6210300" y="1600200"/>
              <a:ext cx="723900" cy="57912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  <a:ln/>
        </p:spPr>
        <p:txBody>
          <a:bodyPr/>
          <a:lstStyle/>
          <a:p>
            <a:pPr algn="l"/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HDR-VQM: performance </a:t>
            </a:r>
            <a:endParaRPr lang="fr-FR" sz="3600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4" name="ZoneTexte 7"/>
          <p:cNvSpPr txBox="1"/>
          <p:nvPr/>
        </p:nvSpPr>
        <p:spPr>
          <a:xfrm>
            <a:off x="0" y="6280864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Narwaria</a:t>
            </a:r>
            <a:r>
              <a:rPr lang="en-US" sz="1600" dirty="0" smtClean="0">
                <a:solidFill>
                  <a:schemeClr val="bg1"/>
                </a:solidFill>
              </a:rPr>
              <a:t> et al. “HDR-VQM: An Objective Quality Measure for High Dynamic Range Video”, </a:t>
            </a:r>
            <a:r>
              <a:rPr lang="en-US" sz="1600" i="1" dirty="0" smtClean="0">
                <a:solidFill>
                  <a:schemeClr val="bg1"/>
                </a:solidFill>
              </a:rPr>
              <a:t>Signal Processing: Image Communication, </a:t>
            </a:r>
            <a:r>
              <a:rPr lang="en-US" sz="1600" dirty="0" smtClean="0">
                <a:solidFill>
                  <a:schemeClr val="bg1"/>
                </a:solidFill>
              </a:rPr>
              <a:t>2015</a:t>
            </a:r>
            <a:r>
              <a:rPr lang="en-US" sz="1600" i="1" dirty="0" smtClean="0">
                <a:solidFill>
                  <a:schemeClr val="bg1"/>
                </a:solidFill>
              </a:rPr>
              <a:t>. </a:t>
            </a:r>
          </a:p>
          <a:p>
            <a:endParaRPr lang="en-US" sz="20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473" name="Rectangle 5"/>
          <p:cNvSpPr/>
          <p:nvPr/>
        </p:nvSpPr>
        <p:spPr>
          <a:xfrm>
            <a:off x="1547664" y="4941168"/>
            <a:ext cx="8872200" cy="4632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  <a:tabLst/>
            </a:pPr>
            <a:endParaRPr lang="fr-FR" sz="2800" b="0" i="0" u="none" strike="noStrike" kern="1200" spc="0" dirty="0">
              <a:ln>
                <a:noFill/>
              </a:ln>
              <a:solidFill>
                <a:schemeClr val="bg1"/>
              </a:solidFill>
              <a:latin typeface="Times New Roman" pitchFamily="18"/>
              <a:ea typeface="Microsoft YaHei" pitchFamily="2"/>
              <a:cs typeface="Arial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  <a:tabLst/>
            </a:pPr>
            <a:endParaRPr lang="fr-FR" sz="2800" b="0" i="0" u="none" strike="noStrike" kern="1200" spc="0" dirty="0">
              <a:ln>
                <a:noFill/>
              </a:ln>
              <a:solidFill>
                <a:schemeClr val="bg1"/>
              </a:solidFill>
              <a:latin typeface="Times New Roman" pitchFamily="18"/>
              <a:ea typeface="Microsoft YaHei" pitchFamily="2"/>
              <a:cs typeface="Arial" pitchFamily="2"/>
            </a:endParaRPr>
          </a:p>
        </p:txBody>
      </p:sp>
      <p:sp>
        <p:nvSpPr>
          <p:cNvPr id="474" name="Rectangle 5"/>
          <p:cNvSpPr/>
          <p:nvPr/>
        </p:nvSpPr>
        <p:spPr>
          <a:xfrm>
            <a:off x="82440" y="4308032"/>
            <a:ext cx="8872200" cy="4809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 dirty="0">
              <a:ln>
                <a:noFill/>
              </a:ln>
              <a:solidFill>
                <a:schemeClr val="bg1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85850"/>
            <a:ext cx="616267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2780928"/>
            <a:ext cx="8964488" cy="1143000"/>
          </a:xfrm>
          <a:noFill/>
          <a:ln/>
        </p:spPr>
        <p:txBody>
          <a:bodyPr/>
          <a:lstStyle/>
          <a:p>
            <a:r>
              <a:rPr lang="fr-FR" sz="4000" dirty="0" smtClean="0">
                <a:solidFill>
                  <a:srgbClr val="00B0F0"/>
                </a:solidFill>
                <a:latin typeface="Calibri" pitchFamily="34" charset="0"/>
              </a:rPr>
              <a:t>On </a:t>
            </a:r>
            <a:r>
              <a:rPr lang="fr-FR" sz="4000" dirty="0" err="1" smtClean="0">
                <a:solidFill>
                  <a:srgbClr val="00B0F0"/>
                </a:solidFill>
                <a:latin typeface="Calibri" pitchFamily="34" charset="0"/>
              </a:rPr>
              <a:t>going</a:t>
            </a:r>
            <a:r>
              <a:rPr lang="fr-FR" sz="4000" dirty="0" smtClean="0">
                <a:solidFill>
                  <a:srgbClr val="00B0F0"/>
                </a:solidFill>
                <a:latin typeface="Calibri" pitchFamily="34" charset="0"/>
              </a:rPr>
              <a:t> …</a:t>
            </a:r>
            <a:endParaRPr lang="fr-FR" sz="4000" dirty="0">
              <a:solidFill>
                <a:srgbClr val="00B0F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200800" cy="1143000"/>
          </a:xfrm>
          <a:noFill/>
          <a:ln/>
        </p:spPr>
        <p:txBody>
          <a:bodyPr/>
          <a:lstStyle/>
          <a:p>
            <a:pPr algn="l"/>
            <a:r>
              <a:rPr lang="fr-FR" sz="4000" dirty="0" smtClean="0">
                <a:solidFill>
                  <a:srgbClr val="00B0F0"/>
                </a:solidFill>
                <a:latin typeface="Calibri" pitchFamily="34" charset="0"/>
              </a:rPr>
              <a:t>HDR/WCG</a:t>
            </a:r>
            <a:endParaRPr lang="fr-FR" sz="4000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251520" y="1628800"/>
            <a:ext cx="889248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Rec. 2020 vs Rec.709: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tone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and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color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reproduction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2800" kern="0" dirty="0" smtClean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Meta data: 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mastering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Display info,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maxFall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, max CLL,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color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Remapping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Info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2800" kern="0" dirty="0" smtClean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err="1" smtClean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Color</a:t>
            </a:r>
            <a:r>
              <a:rPr lang="fr-FR" sz="2800" kern="0" dirty="0" smtClean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 volume conversion 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=&gt; New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form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of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processing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and …use case for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quality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assessment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181551" y="0"/>
            <a:ext cx="2962449" cy="2564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  <a:ln/>
        </p:spPr>
        <p:txBody>
          <a:bodyPr/>
          <a:lstStyle/>
          <a:p>
            <a:pPr algn="l"/>
            <a:r>
              <a:rPr lang="fr-FR" sz="4000" dirty="0" err="1" smtClean="0">
                <a:solidFill>
                  <a:srgbClr val="00B0F0"/>
                </a:solidFill>
                <a:latin typeface="Calibri" pitchFamily="34" charset="0"/>
              </a:rPr>
              <a:t>Color</a:t>
            </a:r>
            <a:r>
              <a:rPr lang="fr-FR" sz="4000" dirty="0" smtClean="0">
                <a:solidFill>
                  <a:srgbClr val="00B0F0"/>
                </a:solidFill>
                <a:latin typeface="Calibri" pitchFamily="34" charset="0"/>
              </a:rPr>
              <a:t> Volume conversion and </a:t>
            </a:r>
            <a:r>
              <a:rPr lang="fr-FR" sz="4000" dirty="0" err="1" smtClean="0">
                <a:solidFill>
                  <a:srgbClr val="00B0F0"/>
                </a:solidFill>
                <a:latin typeface="Calibri" pitchFamily="34" charset="0"/>
              </a:rPr>
              <a:t>quality</a:t>
            </a:r>
            <a:r>
              <a:rPr lang="fr-FR" sz="40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4000" dirty="0" err="1" smtClean="0">
                <a:solidFill>
                  <a:srgbClr val="00B0F0"/>
                </a:solidFill>
                <a:latin typeface="Calibri" pitchFamily="34" charset="0"/>
              </a:rPr>
              <a:t>assessment</a:t>
            </a:r>
            <a:endParaRPr lang="fr-FR" sz="4000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0" y="2420888"/>
            <a:ext cx="889248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Can </a:t>
            </a:r>
            <a:r>
              <a:rPr lang="fr-FR" sz="2800" kern="0" dirty="0" err="1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we</a:t>
            </a:r>
            <a:r>
              <a:rPr lang="fr-FR" sz="2800" kern="0" dirty="0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2800" kern="0" dirty="0" err="1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reconciliate</a:t>
            </a:r>
            <a:r>
              <a:rPr lang="fr-FR" sz="2800" kern="0" dirty="0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  image </a:t>
            </a:r>
            <a:r>
              <a:rPr lang="fr-FR" sz="2800" kern="0" dirty="0" err="1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Quality</a:t>
            </a:r>
            <a:r>
              <a:rPr lang="fr-FR" sz="2800" kern="0" dirty="0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2800" kern="0" dirty="0" err="1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assessment</a:t>
            </a:r>
            <a:r>
              <a:rPr lang="fr-FR" sz="2800" kern="0" dirty="0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2800" kern="0" dirty="0" err="1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with</a:t>
            </a:r>
            <a:r>
              <a:rPr lang="fr-FR" sz="2800" kern="0" dirty="0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2800" kern="0" dirty="0" err="1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color</a:t>
            </a:r>
            <a:r>
              <a:rPr lang="fr-FR" sz="2800" kern="0" dirty="0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 vision science (</a:t>
            </a:r>
            <a:r>
              <a:rPr lang="fr-FR" sz="2800" kern="0" dirty="0" err="1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Delta_E</a:t>
            </a:r>
            <a:r>
              <a:rPr lang="fr-FR" sz="2800" kern="0" dirty="0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, CIECAM, …)?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small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patch vs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huge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patch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new displays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stressing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standard observer model =&gt;observer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metamerism</a:t>
            </a:r>
            <a:endParaRPr lang="fr-FR" kern="0" dirty="0" smtClean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2800" kern="0" dirty="0" smtClean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Can </a:t>
            </a:r>
            <a:r>
              <a:rPr lang="fr-FR" sz="2800" kern="0" dirty="0" err="1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we</a:t>
            </a:r>
            <a:r>
              <a:rPr lang="fr-FR" sz="2800" kern="0" dirty="0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sz="2800" kern="0" dirty="0" err="1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predict</a:t>
            </a:r>
            <a:r>
              <a:rPr lang="fr-FR" sz="2800" kern="0" dirty="0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  image </a:t>
            </a:r>
            <a:r>
              <a:rPr lang="fr-FR" sz="2800" kern="0" dirty="0" err="1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naturalness</a:t>
            </a:r>
            <a:r>
              <a:rPr lang="fr-FR" sz="2800" kern="0" dirty="0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 (</a:t>
            </a:r>
            <a:r>
              <a:rPr lang="fr-FR" sz="2800" kern="0" dirty="0" err="1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QoE</a:t>
            </a:r>
            <a:r>
              <a:rPr lang="fr-FR" sz="2800" kern="0" dirty="0" smtClean="0">
                <a:solidFill>
                  <a:srgbClr val="0099FF"/>
                </a:solidFill>
                <a:latin typeface="Calibri" pitchFamily="34" charset="0"/>
                <a:ea typeface="+mj-ea"/>
                <a:cs typeface="+mj-cs"/>
              </a:rPr>
              <a:t> formation)?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Subjective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quality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experiment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: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colorfulness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,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contrast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,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naturalness</a:t>
            </a:r>
            <a:endParaRPr lang="fr-FR" kern="0" dirty="0" smtClean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objective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measurement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of </a:t>
            </a:r>
            <a:r>
              <a:rPr lang="fr-FR" kern="0" dirty="0" err="1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Naturalness</a:t>
            </a:r>
            <a:r>
              <a:rPr lang="fr-FR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2800" kern="0" dirty="0" smtClean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2800" kern="0" dirty="0" smtClean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2800" kern="0" dirty="0" smtClean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2800" kern="0" dirty="0" smtClean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" name="ZoneTexte 7"/>
          <p:cNvSpPr txBox="1"/>
          <p:nvPr/>
        </p:nvSpPr>
        <p:spPr>
          <a:xfrm>
            <a:off x="0" y="6456238"/>
            <a:ext cx="9144000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400" dirty="0" smtClean="0">
                <a:solidFill>
                  <a:schemeClr val="bg1"/>
                </a:solidFill>
              </a:rPr>
              <a:t>L. </a:t>
            </a:r>
            <a:r>
              <a:rPr lang="en-US" sz="1400" dirty="0" err="1" smtClean="0">
                <a:solidFill>
                  <a:schemeClr val="bg1"/>
                </a:solidFill>
              </a:rPr>
              <a:t>Krasula</a:t>
            </a:r>
            <a:r>
              <a:rPr lang="en-US" sz="1400" dirty="0" smtClean="0">
                <a:solidFill>
                  <a:schemeClr val="bg1"/>
                </a:solidFill>
              </a:rPr>
              <a:t>, K. </a:t>
            </a:r>
            <a:r>
              <a:rPr lang="en-US" sz="1400" dirty="0" err="1" smtClean="0">
                <a:solidFill>
                  <a:schemeClr val="bg1"/>
                </a:solidFill>
              </a:rPr>
              <a:t>Fliegel</a:t>
            </a:r>
            <a:r>
              <a:rPr lang="en-US" sz="1400" dirty="0" smtClean="0">
                <a:solidFill>
                  <a:schemeClr val="bg1"/>
                </a:solidFill>
              </a:rPr>
              <a:t>, P. Le </a:t>
            </a:r>
            <a:r>
              <a:rPr lang="en-US" sz="1400" dirty="0" err="1" smtClean="0">
                <a:solidFill>
                  <a:schemeClr val="bg1"/>
                </a:solidFill>
              </a:rPr>
              <a:t>Callet</a:t>
            </a:r>
            <a:r>
              <a:rPr lang="en-US" sz="1400" dirty="0" smtClean="0">
                <a:solidFill>
                  <a:schemeClr val="bg1"/>
                </a:solidFill>
              </a:rPr>
              <a:t> et M. </a:t>
            </a:r>
            <a:r>
              <a:rPr lang="en-US" sz="1400" dirty="0" err="1" smtClean="0">
                <a:solidFill>
                  <a:schemeClr val="bg1"/>
                </a:solidFill>
              </a:rPr>
              <a:t>Klima</a:t>
            </a:r>
            <a:r>
              <a:rPr lang="en-US" sz="1400" dirty="0" smtClean="0">
                <a:solidFill>
                  <a:schemeClr val="bg1"/>
                </a:solidFill>
              </a:rPr>
              <a:t>. </a:t>
            </a:r>
            <a:r>
              <a:rPr lang="en-US" sz="1400" b="1" dirty="0" smtClean="0">
                <a:solidFill>
                  <a:schemeClr val="bg1"/>
                </a:solidFill>
              </a:rPr>
              <a:t>“Objective evaluation of naturalness, contrast, and colorfulness of tone-mapped images” </a:t>
            </a:r>
            <a:r>
              <a:rPr lang="en-US" sz="1400" dirty="0" smtClean="0">
                <a:solidFill>
                  <a:schemeClr val="bg1"/>
                </a:solidFill>
              </a:rPr>
              <a:t>In Applications of Digital Image Processing XXXVII, </a:t>
            </a:r>
            <a:r>
              <a:rPr lang="en-US" sz="1400" dirty="0" err="1" smtClean="0">
                <a:solidFill>
                  <a:schemeClr val="bg1"/>
                </a:solidFill>
              </a:rPr>
              <a:t>Août</a:t>
            </a:r>
            <a:r>
              <a:rPr lang="en-US" sz="1400" dirty="0" smtClean="0">
                <a:solidFill>
                  <a:schemeClr val="bg1"/>
                </a:solidFill>
              </a:rPr>
              <a:t>, 2014</a:t>
            </a:r>
          </a:p>
          <a:p>
            <a:endParaRPr lang="en-US" sz="1100" i="1" dirty="0" smtClean="0">
              <a:solidFill>
                <a:schemeClr val="bg1"/>
              </a:solidFill>
            </a:endParaRPr>
          </a:p>
          <a:p>
            <a:endParaRPr lang="en-US" sz="1100" i="1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3DA3-94CF-45E2-8759-63CCE392004D}" type="slidenum">
              <a:rPr lang="fr-FR" smtClean="0"/>
              <a:pPr/>
              <a:t>45</a:t>
            </a:fld>
            <a:endParaRPr lang="fr-FR"/>
          </a:p>
        </p:txBody>
      </p:sp>
      <p:pic>
        <p:nvPicPr>
          <p:cNvPr id="9" name="Picture 14" descr="http://assises2008.irccyn.ec-nantes.fr/images/logos/irccyn_transpar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35722"/>
            <a:ext cx="1923753" cy="505646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4016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0099FF"/>
                </a:solidFill>
                <a:latin typeface="Calibri" pitchFamily="34" charset="0"/>
              </a:rPr>
              <a:t>Video quality assessment of HDR content</a:t>
            </a:r>
            <a:br>
              <a:rPr lang="en-US" sz="3600" dirty="0" smtClean="0">
                <a:solidFill>
                  <a:srgbClr val="0099FF"/>
                </a:solidFill>
                <a:latin typeface="Calibri" pitchFamily="34" charset="0"/>
              </a:rPr>
            </a:br>
            <a:r>
              <a:rPr lang="en-US" sz="3600" dirty="0" smtClean="0">
                <a:solidFill>
                  <a:srgbClr val="0099FF"/>
                </a:solidFill>
                <a:latin typeface="Calibri" pitchFamily="34" charset="0"/>
              </a:rPr>
              <a:t>(and beyond) </a:t>
            </a:r>
            <a:endParaRPr lang="fr-FR" sz="3600" dirty="0">
              <a:solidFill>
                <a:srgbClr val="0099FF"/>
              </a:solidFill>
              <a:latin typeface="Calibri" pitchFamily="34" charset="0"/>
            </a:endParaRP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556792"/>
            <a:ext cx="360067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3501008"/>
            <a:ext cx="5004048" cy="1080120"/>
          </a:xfrm>
          <a:solidFill>
            <a:schemeClr val="tx2">
              <a:alpha val="50000"/>
            </a:schemeClr>
          </a:solidFill>
        </p:spPr>
        <p:txBody>
          <a:bodyPr/>
          <a:lstStyle/>
          <a:p>
            <a:pPr algn="l"/>
            <a:r>
              <a:rPr lang="fr-FR" sz="2400" dirty="0" smtClean="0">
                <a:solidFill>
                  <a:srgbClr val="0099FF"/>
                </a:solidFill>
                <a:latin typeface="Calibri" pitchFamily="34" charset="0"/>
              </a:rPr>
              <a:t>Pr. Patrick </a:t>
            </a:r>
            <a:r>
              <a:rPr lang="fr-FR" sz="2400" dirty="0">
                <a:solidFill>
                  <a:srgbClr val="0099FF"/>
                </a:solidFill>
                <a:latin typeface="Calibri" pitchFamily="34" charset="0"/>
              </a:rPr>
              <a:t>Le </a:t>
            </a:r>
            <a:r>
              <a:rPr lang="fr-FR" sz="2400" dirty="0" err="1" smtClean="0">
                <a:solidFill>
                  <a:srgbClr val="0099FF"/>
                </a:solidFill>
                <a:latin typeface="Calibri" pitchFamily="34" charset="0"/>
              </a:rPr>
              <a:t>Callet</a:t>
            </a:r>
            <a:endParaRPr lang="fr-FR" sz="2400" dirty="0" smtClean="0">
              <a:solidFill>
                <a:srgbClr val="0099FF"/>
              </a:solidFill>
              <a:latin typeface="Calibri" pitchFamily="34" charset="0"/>
            </a:endParaRPr>
          </a:p>
          <a:p>
            <a:pPr algn="l"/>
            <a:r>
              <a:rPr lang="fr-FR" sz="2400" dirty="0" smtClean="0">
                <a:solidFill>
                  <a:srgbClr val="0099FF"/>
                </a:solidFill>
                <a:latin typeface="Calibri" pitchFamily="34" charset="0"/>
              </a:rPr>
              <a:t>www.irccyn.ec-nantes.fr\~lecallet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ube 27"/>
          <p:cNvSpPr/>
          <p:nvPr/>
        </p:nvSpPr>
        <p:spPr>
          <a:xfrm>
            <a:off x="3563888" y="1404392"/>
            <a:ext cx="2736304" cy="2024608"/>
          </a:xfrm>
          <a:prstGeom prst="cube">
            <a:avLst/>
          </a:prstGeom>
          <a:solidFill>
            <a:srgbClr val="92D050"/>
          </a:solidFill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noFill/>
          <a:ln/>
        </p:spPr>
        <p:txBody>
          <a:bodyPr/>
          <a:lstStyle/>
          <a:p>
            <a:pPr algn="l"/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Exploring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the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HyperSpace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: a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methodology</a:t>
            </a:r>
            <a:endParaRPr lang="fr-FR" sz="36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1520" y="1412776"/>
            <a:ext cx="77724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	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051720" y="1484784"/>
            <a:ext cx="0" cy="374441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547664" y="4581128"/>
            <a:ext cx="5472608" cy="838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835696" y="3501008"/>
            <a:ext cx="5112568" cy="115212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844080" y="2852936"/>
            <a:ext cx="4888160" cy="180858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164288" y="2852936"/>
            <a:ext cx="1426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Type of</a:t>
            </a:r>
          </a:p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Distortion</a:t>
            </a:r>
            <a:endParaRPr lang="fr-FR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1259632" y="1628800"/>
            <a:ext cx="936104" cy="3528392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55576" y="1556792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SI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95736" y="1484784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TI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2" name="Cube 31"/>
          <p:cNvSpPr/>
          <p:nvPr/>
        </p:nvSpPr>
        <p:spPr>
          <a:xfrm>
            <a:off x="4283968" y="2204864"/>
            <a:ext cx="1008112" cy="792088"/>
          </a:xfrm>
          <a:prstGeom prst="cube">
            <a:avLst/>
          </a:prstGeom>
          <a:solidFill>
            <a:srgbClr val="FF0000"/>
          </a:solidFill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extBox 29"/>
          <p:cNvSpPr txBox="1"/>
          <p:nvPr/>
        </p:nvSpPr>
        <p:spPr>
          <a:xfrm>
            <a:off x="179512" y="5085184"/>
            <a:ext cx="84604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FFC000"/>
                </a:solidFill>
                <a:latin typeface="Calibri" pitchFamily="34" charset="0"/>
              </a:rPr>
              <a:t>Find</a:t>
            </a:r>
            <a:r>
              <a:rPr lang="fr-FR" sz="2800" dirty="0" smtClean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fr-FR" sz="2800" dirty="0" err="1" smtClean="0">
                <a:solidFill>
                  <a:srgbClr val="FFC000"/>
                </a:solidFill>
                <a:latin typeface="Calibri" pitchFamily="34" charset="0"/>
              </a:rPr>
              <a:t>weakness</a:t>
            </a:r>
            <a:r>
              <a:rPr lang="fr-FR" sz="2800" dirty="0" smtClean="0">
                <a:solidFill>
                  <a:srgbClr val="FFC000"/>
                </a:solidFill>
                <a:latin typeface="Calibri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Identified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systematic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weakness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can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be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eliminated</a:t>
            </a:r>
            <a:endParaRPr lang="fr-FR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Understand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how a QE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performs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in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variety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of situation</a:t>
            </a:r>
          </a:p>
          <a:p>
            <a:pPr>
              <a:buFontTx/>
              <a:buChar char="-"/>
            </a:pP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extending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or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limiting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scope of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validity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: QE Profile,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scalable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QE …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907704" y="1556792"/>
            <a:ext cx="1008112" cy="36004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987824" y="1412776"/>
            <a:ext cx="450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DI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835696" y="1628800"/>
            <a:ext cx="1872208" cy="338437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779912" y="1412776"/>
            <a:ext cx="1405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Color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Info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1043608" y="2564904"/>
            <a:ext cx="7560840" cy="1143000"/>
          </a:xfrm>
          <a:noFill/>
          <a:ln/>
        </p:spPr>
        <p:txBody>
          <a:bodyPr/>
          <a:lstStyle/>
          <a:p>
            <a:pPr algn="l"/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Quality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 of </a:t>
            </a:r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Experience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 vs </a:t>
            </a:r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Video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r-FR" sz="3200" dirty="0" err="1" smtClean="0">
                <a:solidFill>
                  <a:srgbClr val="00B0F0"/>
                </a:solidFill>
                <a:latin typeface="Calibri" pitchFamily="34" charset="0"/>
              </a:rPr>
              <a:t>Quality</a:t>
            </a:r>
            <a:r>
              <a:rPr lang="fr-FR" sz="3200" dirty="0" smtClean="0">
                <a:solidFill>
                  <a:srgbClr val="00B0F0"/>
                </a:solidFill>
                <a:latin typeface="Calibri" pitchFamily="34" charset="0"/>
              </a:rPr>
              <a:t>?</a:t>
            </a:r>
            <a:endParaRPr lang="fr-FR" sz="3200" dirty="0">
              <a:solidFill>
                <a:srgbClr val="00B0F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1426.jpg"/>
          <p:cNvPicPr>
            <a:picLocks noChangeAspect="1"/>
          </p:cNvPicPr>
          <p:nvPr/>
        </p:nvPicPr>
        <p:blipFill>
          <a:blip r:embed="rId3" cstate="print">
            <a:lum bright="-15000" contrast="20000"/>
          </a:blip>
          <a:stretch>
            <a:fillRect/>
          </a:stretch>
        </p:blipFill>
        <p:spPr>
          <a:xfrm>
            <a:off x="0" y="620688"/>
            <a:ext cx="9144000" cy="6165304"/>
          </a:xfrm>
          <a:prstGeom prst="rect">
            <a:avLst/>
          </a:prstGeom>
        </p:spPr>
      </p:pic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99392"/>
            <a:ext cx="8964488" cy="990600"/>
          </a:xfrm>
          <a:noFill/>
          <a:ln/>
        </p:spPr>
        <p:txBody>
          <a:bodyPr/>
          <a:lstStyle/>
          <a:p>
            <a:pPr algn="l"/>
            <a:r>
              <a:rPr lang="fr-FR" sz="4000" dirty="0" err="1" smtClean="0">
                <a:solidFill>
                  <a:srgbClr val="00B0F0"/>
                </a:solidFill>
                <a:latin typeface="Calibri" pitchFamily="34" charset="0"/>
              </a:rPr>
              <a:t>Definition</a:t>
            </a:r>
            <a:r>
              <a:rPr lang="fr-FR" sz="4000" dirty="0" smtClean="0">
                <a:solidFill>
                  <a:srgbClr val="00B0F0"/>
                </a:solidFill>
                <a:latin typeface="Calibri" pitchFamily="34" charset="0"/>
              </a:rPr>
              <a:t> of </a:t>
            </a:r>
            <a:r>
              <a:rPr lang="fr-FR" sz="4000" dirty="0" err="1" smtClean="0">
                <a:solidFill>
                  <a:srgbClr val="00B0F0"/>
                </a:solidFill>
                <a:latin typeface="Calibri" pitchFamily="34" charset="0"/>
              </a:rPr>
              <a:t>Quality</a:t>
            </a:r>
            <a:r>
              <a:rPr lang="fr-FR" sz="4000" dirty="0" smtClean="0">
                <a:solidFill>
                  <a:srgbClr val="00B0F0"/>
                </a:solidFill>
                <a:latin typeface="Calibri" pitchFamily="34" charset="0"/>
              </a:rPr>
              <a:t> of </a:t>
            </a:r>
            <a:r>
              <a:rPr lang="fr-FR" sz="4000" dirty="0" err="1" smtClean="0">
                <a:solidFill>
                  <a:srgbClr val="00B0F0"/>
                </a:solidFill>
                <a:latin typeface="Calibri" pitchFamily="34" charset="0"/>
              </a:rPr>
              <a:t>Experience</a:t>
            </a:r>
            <a:endParaRPr lang="fr-FR" sz="4000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980728"/>
            <a:ext cx="903649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b="1" dirty="0" err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Qualinet</a:t>
            </a:r>
            <a:r>
              <a:rPr lang="fr-FR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White </a:t>
            </a:r>
            <a:r>
              <a:rPr lang="fr-FR" b="1" dirty="0" err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Paper</a:t>
            </a:r>
            <a:r>
              <a:rPr lang="fr-FR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on </a:t>
            </a:r>
            <a:r>
              <a:rPr lang="fr-FR" b="1" dirty="0" err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Definitions</a:t>
            </a:r>
            <a:r>
              <a:rPr lang="fr-FR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of </a:t>
            </a:r>
            <a:r>
              <a:rPr lang="fr-FR" b="1" dirty="0" err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Quality</a:t>
            </a:r>
            <a:r>
              <a:rPr lang="fr-FR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of </a:t>
            </a:r>
            <a:r>
              <a:rPr lang="fr-FR" b="1" dirty="0" err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Experience</a:t>
            </a:r>
            <a:r>
              <a:rPr lang="fr-FR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(2012)</a:t>
            </a:r>
            <a:endParaRPr lang="fr-FR" sz="1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fr-FR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Available</a:t>
            </a:r>
            <a:r>
              <a:rPr lang="fr-FR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at</a:t>
            </a:r>
            <a:r>
              <a:rPr lang="fr-FR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http://www.qualinet.eu</a:t>
            </a:r>
          </a:p>
          <a:p>
            <a:pPr>
              <a:buFont typeface="Symbol" pitchFamily="18" charset="2"/>
              <a:buChar char="Þ"/>
            </a:pPr>
            <a:r>
              <a:rPr lang="en-US" sz="2000" kern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 collective effort of more than 40  authors/contributors </a:t>
            </a: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(COST Action IC 1003)</a:t>
            </a:r>
            <a:endParaRPr lang="en-US" sz="2000" kern="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European</a:t>
            </a: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Network on </a:t>
            </a:r>
            <a:r>
              <a:rPr lang="fr-FR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Quality</a:t>
            </a: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of </a:t>
            </a:r>
            <a:r>
              <a:rPr lang="fr-FR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Experience</a:t>
            </a: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in </a:t>
            </a:r>
            <a:r>
              <a:rPr lang="fr-FR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Multimedia</a:t>
            </a: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Systems and Services</a:t>
            </a:r>
            <a:endParaRPr lang="en-US" sz="2000" kern="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2661-4EA8-4395-A96B-8EFF083BC7F3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6" name="Picture 5" descr="Qualinetlogo1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614" y="2636912"/>
            <a:ext cx="1175010" cy="1055739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995936" y="4149080"/>
            <a:ext cx="504056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Quality of Experience (</a:t>
            </a:r>
            <a:r>
              <a:rPr lang="en-US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QoE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 is the degree of </a:t>
            </a:r>
            <a:r>
              <a:rPr lang="en-US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delight or annoyance of the user of an application or service.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5496" y="5589240"/>
            <a:ext cx="899998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It results from the </a:t>
            </a:r>
            <a:r>
              <a:rPr lang="en-US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fulfillment of his or her expectations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with respect to the utility and / or enjoyment of the application or service in the light of the user’s personality 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and 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current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state.</a:t>
            </a:r>
            <a:endParaRPr lang="fr-FR" sz="2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kern="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347864" cy="764704"/>
          </a:xfrm>
          <a:noFill/>
          <a:ln/>
        </p:spPr>
        <p:txBody>
          <a:bodyPr/>
          <a:lstStyle/>
          <a:p>
            <a:pPr algn="l"/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QoE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or not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QoE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? </a:t>
            </a:r>
            <a:endParaRPr lang="fr-FR" sz="36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1196752"/>
            <a:ext cx="77724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Image/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Video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quality</a:t>
            </a:r>
            <a:r>
              <a:rPr lang="fr-FR" sz="2800" kern="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fr-FR" sz="2800" kern="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assessment</a:t>
            </a: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568" y="5517232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 smtClean="0">
                <a:solidFill>
                  <a:srgbClr val="FFC000"/>
                </a:solidFill>
                <a:latin typeface="Calibri" pitchFamily="34" charset="0"/>
              </a:rPr>
              <a:t>Perceived</a:t>
            </a:r>
            <a:r>
              <a:rPr lang="fr-FR" sz="3600" dirty="0" smtClean="0">
                <a:solidFill>
                  <a:srgbClr val="FFC000"/>
                </a:solidFill>
                <a:latin typeface="Calibri" pitchFamily="34" charset="0"/>
              </a:rPr>
              <a:t> (or </a:t>
            </a:r>
            <a:r>
              <a:rPr lang="fr-FR" sz="3600" dirty="0" err="1" smtClean="0">
                <a:solidFill>
                  <a:srgbClr val="FFC000"/>
                </a:solidFill>
                <a:latin typeface="Calibri" pitchFamily="34" charset="0"/>
              </a:rPr>
              <a:t>perceptual</a:t>
            </a:r>
            <a:r>
              <a:rPr lang="fr-FR" sz="3600" dirty="0" smtClean="0">
                <a:solidFill>
                  <a:srgbClr val="FFC000"/>
                </a:solidFill>
                <a:latin typeface="Calibri" pitchFamily="34" charset="0"/>
              </a:rPr>
              <a:t>) image </a:t>
            </a:r>
            <a:r>
              <a:rPr lang="fr-FR" sz="3600" dirty="0" err="1" smtClean="0">
                <a:solidFill>
                  <a:srgbClr val="FFC000"/>
                </a:solidFill>
                <a:latin typeface="Calibri" pitchFamily="34" charset="0"/>
              </a:rPr>
              <a:t>quality</a:t>
            </a:r>
            <a:endParaRPr lang="fr-FR" sz="3600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2988840" y="-27384"/>
            <a:ext cx="611966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r>
              <a:rPr kumimoji="0" lang="fr-FR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common</a:t>
            </a:r>
            <a:r>
              <a:rPr kumimoji="0" lang="fr-FR" sz="36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r>
              <a:rPr kumimoji="0" 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over restriction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2771800" y="2996952"/>
            <a:ext cx="648072" cy="504056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Cloud 16"/>
          <p:cNvSpPr/>
          <p:nvPr/>
        </p:nvSpPr>
        <p:spPr>
          <a:xfrm>
            <a:off x="3347864" y="2420888"/>
            <a:ext cx="2376264" cy="1584176"/>
          </a:xfrm>
          <a:prstGeom prst="cloud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latin typeface="Calibri" pitchFamily="34" charset="0"/>
              </a:rPr>
              <a:t>system</a:t>
            </a:r>
            <a:endParaRPr lang="fr-FR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652120" y="2996952"/>
            <a:ext cx="648072" cy="504056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Picture 18" descr="DSC_14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32856"/>
            <a:ext cx="2916324" cy="1944216"/>
          </a:xfrm>
          <a:prstGeom prst="rect">
            <a:avLst/>
          </a:prstGeom>
        </p:spPr>
      </p:pic>
      <p:pic>
        <p:nvPicPr>
          <p:cNvPr id="20" name="Picture 19" descr="QoEdistort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2132856"/>
            <a:ext cx="3024336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347864" cy="764704"/>
          </a:xfrm>
          <a:noFill/>
          <a:ln/>
        </p:spPr>
        <p:txBody>
          <a:bodyPr/>
          <a:lstStyle/>
          <a:p>
            <a:pPr algn="l"/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QoE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 or not </a:t>
            </a:r>
            <a:r>
              <a:rPr lang="fr-FR" sz="3600" dirty="0" err="1" smtClean="0">
                <a:solidFill>
                  <a:srgbClr val="00B0F0"/>
                </a:solidFill>
                <a:latin typeface="Calibri" pitchFamily="34" charset="0"/>
              </a:rPr>
              <a:t>QoE</a:t>
            </a:r>
            <a:r>
              <a:rPr lang="fr-FR" sz="3600" dirty="0" smtClean="0">
                <a:solidFill>
                  <a:srgbClr val="00B0F0"/>
                </a:solidFill>
                <a:latin typeface="Calibri" pitchFamily="34" charset="0"/>
              </a:rPr>
              <a:t>? </a:t>
            </a:r>
            <a:endParaRPr lang="fr-FR" sz="3600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2988840" y="-27384"/>
            <a:ext cx="611966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model</a:t>
            </a:r>
            <a:r>
              <a:rPr kumimoji="0" lang="fr-FR" sz="36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of </a:t>
            </a: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3D </a:t>
            </a:r>
            <a:r>
              <a:rPr kumimoji="0" lang="fr-FR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QoE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graphicFrame>
        <p:nvGraphicFramePr>
          <p:cNvPr id="13" name="Organization Chart 4"/>
          <p:cNvGraphicFramePr/>
          <p:nvPr/>
        </p:nvGraphicFramePr>
        <p:xfrm>
          <a:off x="1187624" y="2060848"/>
          <a:ext cx="6408712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ectangle 13"/>
          <p:cNvSpPr/>
          <p:nvPr/>
        </p:nvSpPr>
        <p:spPr>
          <a:xfrm>
            <a:off x="0" y="580526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i="1" dirty="0" smtClean="0">
                <a:solidFill>
                  <a:schemeClr val="bg1"/>
                </a:solidFill>
              </a:rPr>
              <a:t>[Chen, W., Fournier, J., </a:t>
            </a:r>
            <a:r>
              <a:rPr lang="fr-FR" sz="1400" i="1" dirty="0" err="1" smtClean="0">
                <a:solidFill>
                  <a:schemeClr val="bg1"/>
                </a:solidFill>
              </a:rPr>
              <a:t>Barkowsky</a:t>
            </a:r>
            <a:r>
              <a:rPr lang="fr-FR" sz="1400" i="1" dirty="0" smtClean="0">
                <a:solidFill>
                  <a:schemeClr val="bg1"/>
                </a:solidFill>
              </a:rPr>
              <a:t>, M., &amp; Le </a:t>
            </a:r>
            <a:r>
              <a:rPr lang="fr-FR" sz="1400" i="1" dirty="0" err="1" smtClean="0">
                <a:solidFill>
                  <a:schemeClr val="bg1"/>
                </a:solidFill>
              </a:rPr>
              <a:t>Callet</a:t>
            </a:r>
            <a:r>
              <a:rPr lang="fr-FR" sz="1400" i="1" dirty="0" smtClean="0">
                <a:solidFill>
                  <a:schemeClr val="bg1"/>
                </a:solidFill>
              </a:rPr>
              <a:t>, P. (2012). Exploration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of Quality of Experience of Stereoscopic Images: Binocular Depth. VPQM]</a:t>
            </a:r>
            <a:endParaRPr lang="fr-FR" sz="1400" i="1" dirty="0">
              <a:solidFill>
                <a:schemeClr val="bg1"/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52536" y="1124744"/>
            <a:ext cx="871195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3D </a:t>
            </a:r>
            <a:r>
              <a:rPr lang="fr-FR" sz="2800" kern="0" dirty="0" err="1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visual</a:t>
            </a:r>
            <a:r>
              <a:rPr lang="fr-FR" sz="2800" kern="0" dirty="0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 </a:t>
            </a:r>
            <a:r>
              <a:rPr lang="fr-FR" sz="2800" kern="0" dirty="0" err="1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experience</a:t>
            </a:r>
            <a:r>
              <a:rPr lang="fr-FR" sz="2800" kern="0" dirty="0" smtClean="0">
                <a:solidFill>
                  <a:srgbClr val="FFC000"/>
                </a:solidFill>
                <a:latin typeface="Calibri" pitchFamily="34" charset="0"/>
                <a:cs typeface="+mn-cs"/>
              </a:rPr>
              <a:t>: </a:t>
            </a:r>
            <a:r>
              <a:rPr kumimoji="0" lang="fr-FR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Mutiple</a:t>
            </a: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fr-FR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perceptual</a:t>
            </a: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dimensions</a:t>
            </a: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kern="0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60032" y="5445224"/>
            <a:ext cx="4860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FFC000"/>
                </a:solidFill>
                <a:latin typeface="Calibri" pitchFamily="34" charset="0"/>
              </a:rPr>
              <a:t>… </a:t>
            </a:r>
            <a:r>
              <a:rPr lang="fr-FR" sz="2800" dirty="0" err="1" smtClean="0">
                <a:solidFill>
                  <a:srgbClr val="FFC000"/>
                </a:solidFill>
                <a:latin typeface="Calibri" pitchFamily="34" charset="0"/>
              </a:rPr>
              <a:t>QoE</a:t>
            </a:r>
            <a:r>
              <a:rPr lang="fr-FR" sz="2800" dirty="0" smtClean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fr-FR" sz="2800" dirty="0" err="1" smtClean="0">
                <a:solidFill>
                  <a:srgbClr val="FFC000"/>
                </a:solidFill>
                <a:latin typeface="Calibri" pitchFamily="34" charset="0"/>
              </a:rPr>
              <a:t>should</a:t>
            </a:r>
            <a:r>
              <a:rPr lang="fr-FR" sz="2800" dirty="0" smtClean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fr-FR" sz="2800" dirty="0" err="1" smtClean="0">
                <a:solidFill>
                  <a:srgbClr val="FFC000"/>
                </a:solidFill>
                <a:latin typeface="Calibri" pitchFamily="34" charset="0"/>
              </a:rPr>
              <a:t>also</a:t>
            </a:r>
            <a:r>
              <a:rPr lang="fr-FR" sz="2800" dirty="0" smtClean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fr-FR" sz="2800" dirty="0" err="1" smtClean="0">
                <a:solidFill>
                  <a:srgbClr val="FFC000"/>
                </a:solidFill>
                <a:latin typeface="Calibri" pitchFamily="34" charset="0"/>
              </a:rPr>
              <a:t>include</a:t>
            </a:r>
            <a:r>
              <a:rPr lang="fr-FR" sz="2800" dirty="0" smtClean="0">
                <a:solidFill>
                  <a:srgbClr val="FFC000"/>
                </a:solidFill>
                <a:latin typeface="Calibri" pitchFamily="34" charset="0"/>
              </a:rPr>
              <a:t>:</a:t>
            </a:r>
          </a:p>
          <a:p>
            <a:r>
              <a:rPr lang="fr-FR" sz="2800" dirty="0" err="1" smtClean="0">
                <a:solidFill>
                  <a:srgbClr val="FFC000"/>
                </a:solidFill>
                <a:latin typeface="Calibri" pitchFamily="34" charset="0"/>
              </a:rPr>
              <a:t>Cost</a:t>
            </a:r>
            <a:r>
              <a:rPr lang="fr-FR" sz="2800" dirty="0" smtClean="0">
                <a:solidFill>
                  <a:srgbClr val="FFC000"/>
                </a:solidFill>
                <a:latin typeface="Calibri" pitchFamily="34" charset="0"/>
              </a:rPr>
              <a:t>, Expectations, </a:t>
            </a:r>
            <a:r>
              <a:rPr lang="fr-FR" sz="2800" dirty="0" err="1" smtClean="0">
                <a:solidFill>
                  <a:srgbClr val="FFC000"/>
                </a:solidFill>
                <a:latin typeface="Calibri" pitchFamily="34" charset="0"/>
              </a:rPr>
              <a:t>Context</a:t>
            </a:r>
            <a:r>
              <a:rPr lang="fr-FR" sz="2800" dirty="0" smtClean="0">
                <a:solidFill>
                  <a:srgbClr val="FFC000"/>
                </a:solidFill>
                <a:latin typeface="Calibri" pitchFamily="34" charset="0"/>
              </a:rPr>
              <a:t>…</a:t>
            </a:r>
            <a:endParaRPr lang="fr-FR" sz="2800" dirty="0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74254</TotalTime>
  <Words>2242</Words>
  <Application>Microsoft Office PowerPoint</Application>
  <PresentationFormat>On-screen Show (4:3)</PresentationFormat>
  <Paragraphs>620</Paragraphs>
  <Slides>45</Slides>
  <Notes>42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Modèle par défaut</vt:lpstr>
      <vt:lpstr>Custom Design</vt:lpstr>
      <vt:lpstr>Equation</vt:lpstr>
      <vt:lpstr>Image</vt:lpstr>
      <vt:lpstr>Document</vt:lpstr>
      <vt:lpstr> Video quality assessment of HDR content (and beyond) </vt:lpstr>
      <vt:lpstr>A HyperSpace of possibilities</vt:lpstr>
      <vt:lpstr>A HyperSpace of possibilities …and generalization?</vt:lpstr>
      <vt:lpstr>A HyperSpace of possibilities: extension of the hyperspace a third meta dimension</vt:lpstr>
      <vt:lpstr>Exploring the HyperSpace: a methodology</vt:lpstr>
      <vt:lpstr>Quality of Experience vs Video Quality?</vt:lpstr>
      <vt:lpstr>Definition of Quality of Experience</vt:lpstr>
      <vt:lpstr>QoE or not QoE? </vt:lpstr>
      <vt:lpstr>QoE or not QoE? </vt:lpstr>
      <vt:lpstr>A HyperSpace of possibilities: more (meta)dimensions</vt:lpstr>
      <vt:lpstr>A HyperSpace of possibilities: extension of the hyperspace a third meta dimension</vt:lpstr>
      <vt:lpstr>why do we need to revisit? The example of HDR video quality assessment</vt:lpstr>
      <vt:lpstr>HDR and subjective quality assessment ? </vt:lpstr>
      <vt:lpstr>HDR and subjective quality assessment ? </vt:lpstr>
      <vt:lpstr>HDR and subjective quality assessment ? </vt:lpstr>
      <vt:lpstr>HDR and subjective quality assessment ? </vt:lpstr>
      <vt:lpstr>HDR and subjective quality assessment ? </vt:lpstr>
      <vt:lpstr>HDR and subjective quality assessment ? </vt:lpstr>
      <vt:lpstr>Methodology cares</vt:lpstr>
      <vt:lpstr>HDR and subjective quality assessment ? </vt:lpstr>
      <vt:lpstr>QoE: an artistic intention?</vt:lpstr>
      <vt:lpstr>QoE &amp; Artistic intention</vt:lpstr>
      <vt:lpstr>Slide 23</vt:lpstr>
      <vt:lpstr>Slide 24</vt:lpstr>
      <vt:lpstr>Artist intention: can visual attention models be helpful?</vt:lpstr>
      <vt:lpstr>Artist intention: visual attention models can help!</vt:lpstr>
      <vt:lpstr>HDR video quality assessment …few questions &amp; studies </vt:lpstr>
      <vt:lpstr>Image Quality metrics (or measures): usual flow chart</vt:lpstr>
      <vt:lpstr>Image Quality metrics: PSNR</vt:lpstr>
      <vt:lpstr>Image Quality metrics:</vt:lpstr>
      <vt:lpstr>Perceptual based approach: Daly’s VDP</vt:lpstr>
      <vt:lpstr>Slide 32</vt:lpstr>
      <vt:lpstr>a third path: top down approaches</vt:lpstr>
      <vt:lpstr>Slide 34</vt:lpstr>
      <vt:lpstr>Extending existing objectives measures to cover HDR scenarios</vt:lpstr>
      <vt:lpstr>Slide 36</vt:lpstr>
      <vt:lpstr>HDR VDP 2.x: strenght and limits</vt:lpstr>
      <vt:lpstr>HDR-VQM (Video Qualty Model): a objective quality measure for video</vt:lpstr>
      <vt:lpstr>HDR-VQM: perceptual error spatio temporal pooling </vt:lpstr>
      <vt:lpstr>HDR-VQM: performance </vt:lpstr>
      <vt:lpstr>HDR-VQM: performance </vt:lpstr>
      <vt:lpstr>On going …</vt:lpstr>
      <vt:lpstr>HDR/WCG</vt:lpstr>
      <vt:lpstr>Color Volume conversion and quality assessment</vt:lpstr>
      <vt:lpstr>Video quality assessment of HDR content (and beyond) </vt:lpstr>
    </vt:vector>
  </TitlesOfParts>
  <Company>université de Nantes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plecalle</dc:creator>
  <cp:lastModifiedBy>plecalle</cp:lastModifiedBy>
  <cp:revision>874</cp:revision>
  <dcterms:created xsi:type="dcterms:W3CDTF">2010-05-31T09:43:52Z</dcterms:created>
  <dcterms:modified xsi:type="dcterms:W3CDTF">2016-03-01T23:41:56Z</dcterms:modified>
</cp:coreProperties>
</file>