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68" r:id="rId2"/>
    <p:sldId id="298" r:id="rId3"/>
    <p:sldId id="316" r:id="rId4"/>
    <p:sldId id="317" r:id="rId5"/>
    <p:sldId id="312" r:id="rId6"/>
    <p:sldId id="309" r:id="rId7"/>
    <p:sldId id="310" r:id="rId8"/>
    <p:sldId id="313" r:id="rId9"/>
    <p:sldId id="318" r:id="rId10"/>
    <p:sldId id="319" r:id="rId11"/>
    <p:sldId id="320" r:id="rId12"/>
    <p:sldId id="321" r:id="rId13"/>
    <p:sldId id="322" r:id="rId14"/>
    <p:sldId id="323" r:id="rId15"/>
    <p:sldId id="292" r:id="rId16"/>
    <p:sldId id="315" r:id="rId17"/>
    <p:sldId id="301" r:id="rId18"/>
    <p:sldId id="302" r:id="rId19"/>
    <p:sldId id="303" r:id="rId20"/>
    <p:sldId id="304" r:id="rId21"/>
    <p:sldId id="305" r:id="rId22"/>
    <p:sldId id="306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9E9EB-C0B2-461D-8900-6115C27B753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870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9E9EB-C0B2-461D-8900-6115C27B753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694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 qui est rayé est facultatif -&gt; on</a:t>
            </a:r>
            <a:r>
              <a:rPr lang="fr-FR" baseline="0" dirty="0"/>
              <a:t> peut tester CVC sans encodage</a:t>
            </a:r>
          </a:p>
          <a:p>
            <a:r>
              <a:rPr lang="fr-FR" baseline="0" dirty="0"/>
              <a:t>Mais aussi avec </a:t>
            </a:r>
            <a:r>
              <a:rPr lang="fr-FR" baseline="0" dirty="0" err="1"/>
              <a:t>metada</a:t>
            </a:r>
            <a:r>
              <a:rPr lang="fr-FR" baseline="0" dirty="0"/>
              <a:t> (donc garde SDR) ou sans -&gt; quid de l’</a:t>
            </a:r>
            <a:r>
              <a:rPr lang="fr-FR" baseline="0" dirty="0" err="1"/>
              <a:t>algo</a:t>
            </a:r>
            <a:r>
              <a:rPr lang="fr-FR" baseline="0" dirty="0"/>
              <a:t> de </a:t>
            </a:r>
            <a:r>
              <a:rPr lang="fr-FR" baseline="0" dirty="0" err="1"/>
              <a:t>gamut</a:t>
            </a:r>
            <a:r>
              <a:rPr lang="fr-FR" baseline="0" dirty="0"/>
              <a:t> </a:t>
            </a:r>
            <a:r>
              <a:rPr lang="fr-FR" baseline="0" dirty="0" err="1"/>
              <a:t>mapping</a:t>
            </a:r>
            <a:endParaRPr lang="fr-FR" baseline="0" dirty="0"/>
          </a:p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9E9EB-C0B2-461D-8900-6115C27B753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694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spiedigitallibrary.org/proceeding.aspx?articleid=1873753" TargetMode="External"/><Relationship Id="rId2" Type="http://schemas.openxmlformats.org/officeDocument/2006/relationships/hyperlink" Target="http://ieeexplore.ieee.org/xpl/articleDetails.jsp?arnumber=7148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ceedings.spiedigitallibrary.org/proceeding.aspx?articleid=1910413" TargetMode="External"/><Relationship Id="rId4" Type="http://schemas.openxmlformats.org/officeDocument/2006/relationships/hyperlink" Target="http://proceedings.spiedigitallibrary.org/proceeding.aspx?articleid=244423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c.univ-nantes.fr/test/en/databases/PairCompT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17/1.JEI.24.1.0105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(JEG) </a:t>
            </a:r>
            <a:r>
              <a:rPr lang="en-US" sz="3200" b="1" dirty="0" smtClean="0"/>
              <a:t>HDR-WCG </a:t>
            </a:r>
            <a:r>
              <a:rPr lang="en-US" sz="3200" b="1" dirty="0" smtClean="0"/>
              <a:t>Project: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March</a:t>
            </a:r>
            <a:r>
              <a:rPr lang="en-US" sz="3200" b="1" dirty="0" smtClean="0">
                <a:latin typeface="Times New Roman" pitchFamily="18" charset="0"/>
              </a:rPr>
              <a:t> 2016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Patrick 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"/>
            <a:ext cx="7886700" cy="980728"/>
          </a:xfrm>
        </p:spPr>
        <p:txBody>
          <a:bodyPr/>
          <a:lstStyle/>
          <a:p>
            <a:r>
              <a:rPr lang="fr-FR" sz="3600" dirty="0">
                <a:solidFill>
                  <a:srgbClr val="3333FF"/>
                </a:solidFill>
              </a:rPr>
              <a:t>Test </a:t>
            </a:r>
            <a:r>
              <a:rPr lang="fr-FR" sz="3600" dirty="0" smtClean="0">
                <a:solidFill>
                  <a:srgbClr val="3333FF"/>
                </a:solidFill>
              </a:rPr>
              <a:t>scenarios: on </a:t>
            </a:r>
            <a:r>
              <a:rPr lang="fr-FR" sz="3600" dirty="0" err="1" smtClean="0">
                <a:solidFill>
                  <a:srgbClr val="3333FF"/>
                </a:solidFill>
              </a:rPr>
              <a:t>going</a:t>
            </a:r>
            <a:r>
              <a:rPr lang="fr-FR" sz="3600" dirty="0" smtClean="0">
                <a:solidFill>
                  <a:srgbClr val="3333FF"/>
                </a:solidFill>
              </a:rPr>
              <a:t> VQEG effort</a:t>
            </a: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Scenario 1a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SRC content </a:t>
            </a:r>
            <a:r>
              <a:rPr lang="fr-FR" sz="1800" dirty="0" err="1" smtClean="0"/>
              <a:t>selection</a:t>
            </a:r>
            <a:endParaRPr lang="fr-F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Test </a:t>
            </a:r>
            <a:r>
              <a:rPr lang="fr-FR" sz="1800" dirty="0" err="1" smtClean="0"/>
              <a:t>methodology</a:t>
            </a:r>
            <a:r>
              <a:rPr lang="fr-FR" sz="1800" dirty="0" smtClean="0"/>
              <a:t> ACR (as for HDR-VQM)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Target: </a:t>
            </a:r>
            <a:r>
              <a:rPr lang="fr-FR" sz="1800" dirty="0" err="1" smtClean="0"/>
              <a:t>extended</a:t>
            </a:r>
            <a:r>
              <a:rPr lang="fr-FR" sz="1800" dirty="0" smtClean="0"/>
              <a:t>  profile for the </a:t>
            </a:r>
            <a:r>
              <a:rPr lang="fr-FR" sz="1800" dirty="0" err="1" smtClean="0"/>
              <a:t>metrics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new codec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FF0000"/>
                </a:solidFill>
              </a:rPr>
              <a:t>Schedule: </a:t>
            </a:r>
            <a:r>
              <a:rPr lang="fr-FR" sz="1800" dirty="0" err="1" smtClean="0">
                <a:solidFill>
                  <a:srgbClr val="FF0000"/>
                </a:solidFill>
              </a:rPr>
              <a:t>mid</a:t>
            </a:r>
            <a:r>
              <a:rPr lang="fr-FR" sz="1800" dirty="0" smtClean="0">
                <a:solidFill>
                  <a:srgbClr val="FF0000"/>
                </a:solidFill>
              </a:rPr>
              <a:t>-</a:t>
            </a:r>
            <a:r>
              <a:rPr lang="fr-FR" sz="1800" dirty="0" err="1" smtClean="0">
                <a:solidFill>
                  <a:srgbClr val="FF0000"/>
                </a:solidFill>
              </a:rPr>
              <a:t>april</a:t>
            </a:r>
            <a:r>
              <a:rPr lang="fr-FR" sz="1800" dirty="0" smtClean="0">
                <a:solidFill>
                  <a:srgbClr val="FF0000"/>
                </a:solidFill>
              </a:rPr>
              <a:t> , first round of subjective </a:t>
            </a:r>
            <a:r>
              <a:rPr lang="fr-FR" sz="1800" dirty="0" err="1" smtClean="0">
                <a:solidFill>
                  <a:srgbClr val="FF0000"/>
                </a:solidFill>
              </a:rPr>
              <a:t>evaluation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err="1" smtClean="0">
                <a:solidFill>
                  <a:srgbClr val="FF0000"/>
                </a:solidFill>
              </a:rPr>
              <a:t>completed</a:t>
            </a:r>
            <a:endParaRPr lang="fr-F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14" name="Rounded Rectangle 25"/>
          <p:cNvSpPr/>
          <p:nvPr/>
        </p:nvSpPr>
        <p:spPr>
          <a:xfrm>
            <a:off x="2606519" y="2534325"/>
            <a:ext cx="1371838" cy="1603740"/>
          </a:xfrm>
          <a:prstGeom prst="roundRect">
            <a:avLst>
              <a:gd name="adj" fmla="val 9048"/>
            </a:avLst>
          </a:prstGeom>
          <a:solidFill>
            <a:srgbClr val="C6D9F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HDR </a:t>
            </a:r>
            <a:r>
              <a:rPr lang="en-US" sz="1600" b="1" dirty="0">
                <a:solidFill>
                  <a:srgbClr val="000000"/>
                </a:solidFill>
              </a:rPr>
              <a:t>Encoders</a:t>
            </a:r>
          </a:p>
          <a:p>
            <a:pPr algn="ctr"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</a:rPr>
              <a:t>Decoders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Rounded Rectangle 26"/>
          <p:cNvSpPr/>
          <p:nvPr/>
        </p:nvSpPr>
        <p:spPr>
          <a:xfrm>
            <a:off x="5918887" y="2430125"/>
            <a:ext cx="1959768" cy="87467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Objective metrics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HDR-VQM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HDR-VDP2.2 …</a:t>
            </a:r>
          </a:p>
        </p:txBody>
      </p:sp>
      <p:sp>
        <p:nvSpPr>
          <p:cNvPr id="16" name="Rounded Rectangle 27"/>
          <p:cNvSpPr/>
          <p:nvPr/>
        </p:nvSpPr>
        <p:spPr>
          <a:xfrm>
            <a:off x="4982783" y="3542437"/>
            <a:ext cx="1459364" cy="841711"/>
          </a:xfrm>
          <a:prstGeom prst="roundRect">
            <a:avLst>
              <a:gd name="adj" fmla="val 904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HDR display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" name="Rounded Rectangle 28"/>
          <p:cNvSpPr/>
          <p:nvPr/>
        </p:nvSpPr>
        <p:spPr>
          <a:xfrm>
            <a:off x="7302591" y="3542437"/>
            <a:ext cx="1516598" cy="841711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Subjective evaluation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29"/>
          <p:cNvCxnSpPr>
            <a:endCxn id="14" idx="1"/>
          </p:cNvCxnSpPr>
          <p:nvPr/>
        </p:nvCxnSpPr>
        <p:spPr>
          <a:xfrm>
            <a:off x="2103961" y="3336195"/>
            <a:ext cx="502558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0"/>
          <p:cNvCxnSpPr>
            <a:endCxn id="15" idx="1"/>
          </p:cNvCxnSpPr>
          <p:nvPr/>
        </p:nvCxnSpPr>
        <p:spPr>
          <a:xfrm>
            <a:off x="3974671" y="2867460"/>
            <a:ext cx="194421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1"/>
          <p:cNvCxnSpPr>
            <a:stCxn id="16" idx="3"/>
            <a:endCxn id="17" idx="1"/>
          </p:cNvCxnSpPr>
          <p:nvPr/>
        </p:nvCxnSpPr>
        <p:spPr>
          <a:xfrm>
            <a:off x="6442147" y="3963293"/>
            <a:ext cx="86044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2"/>
          <p:cNvCxnSpPr>
            <a:endCxn id="16" idx="1"/>
          </p:cNvCxnSpPr>
          <p:nvPr/>
        </p:nvCxnSpPr>
        <p:spPr>
          <a:xfrm>
            <a:off x="3990223" y="3911737"/>
            <a:ext cx="992560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nip Single Corner Rectangle 34"/>
          <p:cNvSpPr/>
          <p:nvPr/>
        </p:nvSpPr>
        <p:spPr>
          <a:xfrm>
            <a:off x="469607" y="2667767"/>
            <a:ext cx="1634354" cy="1336856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HDR contents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2K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4000 nits</a:t>
            </a:r>
          </a:p>
          <a:p>
            <a:pPr algn="ctr"/>
            <a:r>
              <a:rPr lang="fr-FR" sz="1600" dirty="0" err="1">
                <a:solidFill>
                  <a:schemeClr val="tx1"/>
                </a:solidFill>
              </a:rPr>
              <a:t>Gamut</a:t>
            </a:r>
            <a:r>
              <a:rPr lang="fr-FR" sz="1600" dirty="0">
                <a:solidFill>
                  <a:schemeClr val="tx1"/>
                </a:solidFill>
              </a:rPr>
              <a:t> BT 709</a:t>
            </a:r>
          </a:p>
        </p:txBody>
      </p:sp>
    </p:spTree>
    <p:extLst>
      <p:ext uri="{BB962C8B-B14F-4D97-AF65-F5344CB8AC3E}">
        <p14:creationId xmlns:p14="http://schemas.microsoft.com/office/powerpoint/2010/main" xmlns="" val="201308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3333FF"/>
                </a:solidFill>
              </a:rPr>
              <a:t>Towards</a:t>
            </a:r>
            <a:r>
              <a:rPr lang="fr-FR" dirty="0" smtClean="0">
                <a:solidFill>
                  <a:srgbClr val="3333FF"/>
                </a:solidFill>
              </a:rPr>
              <a:t> a profile for HDR 4K </a:t>
            </a:r>
            <a:endParaRPr lang="fr-FR" dirty="0">
              <a:solidFill>
                <a:srgbClr val="3333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400" b="1" dirty="0"/>
              <a:t>Scenario 1b</a:t>
            </a:r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1600" dirty="0"/>
          </a:p>
          <a:p>
            <a:pP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 smtClean="0"/>
              <a:t>SRC content </a:t>
            </a:r>
            <a:r>
              <a:rPr lang="fr-FR" sz="2100" dirty="0" err="1" smtClean="0"/>
              <a:t>selection</a:t>
            </a:r>
            <a:r>
              <a:rPr lang="fr-FR" sz="2100" dirty="0" smtClean="0"/>
              <a:t> (more are </a:t>
            </a:r>
            <a:r>
              <a:rPr lang="fr-FR" sz="2100" dirty="0" err="1" smtClean="0"/>
              <a:t>always</a:t>
            </a:r>
            <a:r>
              <a:rPr lang="fr-FR" sz="2100" dirty="0" smtClean="0"/>
              <a:t> </a:t>
            </a:r>
            <a:r>
              <a:rPr lang="fr-FR" sz="2100" dirty="0" err="1" smtClean="0"/>
              <a:t>welcome</a:t>
            </a:r>
            <a:r>
              <a:rPr lang="fr-FR" sz="2100" dirty="0" smtClean="0"/>
              <a:t>)</a:t>
            </a:r>
            <a:endParaRPr lang="fr-FR" sz="2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 smtClean="0"/>
              <a:t>Test </a:t>
            </a:r>
            <a:r>
              <a:rPr lang="fr-FR" sz="2100" dirty="0" err="1" smtClean="0"/>
              <a:t>methodology</a:t>
            </a:r>
            <a:r>
              <a:rPr lang="fr-FR" sz="2100" dirty="0" smtClean="0"/>
              <a:t> ACR (as for HDR-VQM)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 smtClean="0"/>
              <a:t>Target: </a:t>
            </a:r>
            <a:r>
              <a:rPr lang="fr-FR" sz="2100" dirty="0" err="1" smtClean="0"/>
              <a:t>extended</a:t>
            </a:r>
            <a:r>
              <a:rPr lang="fr-FR" sz="2100" dirty="0" smtClean="0"/>
              <a:t>  profile for the </a:t>
            </a:r>
            <a:r>
              <a:rPr lang="fr-FR" sz="2100" dirty="0" err="1" smtClean="0"/>
              <a:t>metrics</a:t>
            </a:r>
            <a:r>
              <a:rPr lang="fr-FR" sz="2100" dirty="0" smtClean="0"/>
              <a:t> </a:t>
            </a:r>
            <a:r>
              <a:rPr lang="fr-FR" sz="2100" dirty="0" err="1" smtClean="0"/>
              <a:t>with</a:t>
            </a:r>
            <a:r>
              <a:rPr lang="fr-FR" sz="2100" dirty="0" smtClean="0"/>
              <a:t> new </a:t>
            </a:r>
            <a:r>
              <a:rPr lang="fr-FR" sz="2100" dirty="0" smtClean="0"/>
              <a:t>codec and </a:t>
            </a:r>
            <a:r>
              <a:rPr lang="fr-FR" sz="2100" dirty="0" err="1" smtClean="0"/>
              <a:t>Resolution</a:t>
            </a:r>
            <a:endParaRPr lang="fr-FR" sz="21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 smtClean="0">
                <a:solidFill>
                  <a:srgbClr val="FF0000"/>
                </a:solidFill>
              </a:rPr>
              <a:t>Issue: </a:t>
            </a:r>
            <a:r>
              <a:rPr lang="fr-FR" sz="2100" dirty="0" err="1" smtClean="0">
                <a:solidFill>
                  <a:srgbClr val="FF0000"/>
                </a:solidFill>
              </a:rPr>
              <a:t>needs</a:t>
            </a:r>
            <a:r>
              <a:rPr lang="fr-FR" sz="2100" dirty="0" smtClean="0">
                <a:solidFill>
                  <a:srgbClr val="FF0000"/>
                </a:solidFill>
              </a:rPr>
              <a:t> for </a:t>
            </a:r>
            <a:r>
              <a:rPr lang="fr-FR" sz="2100" dirty="0" err="1" smtClean="0">
                <a:solidFill>
                  <a:srgbClr val="FF0000"/>
                </a:solidFill>
              </a:rPr>
              <a:t>Consummer</a:t>
            </a:r>
            <a:r>
              <a:rPr lang="fr-FR" sz="2100" dirty="0" smtClean="0">
                <a:solidFill>
                  <a:srgbClr val="FF0000"/>
                </a:solidFill>
              </a:rPr>
              <a:t> grade display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1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 smtClean="0">
                <a:solidFill>
                  <a:srgbClr val="FF0000"/>
                </a:solidFill>
              </a:rPr>
              <a:t>Schedule: </a:t>
            </a:r>
            <a:r>
              <a:rPr lang="fr-FR" sz="2100" dirty="0" err="1" smtClean="0">
                <a:solidFill>
                  <a:srgbClr val="FF0000"/>
                </a:solidFill>
              </a:rPr>
              <a:t>mid</a:t>
            </a:r>
            <a:r>
              <a:rPr lang="fr-FR" sz="2100" dirty="0" smtClean="0">
                <a:solidFill>
                  <a:srgbClr val="FF0000"/>
                </a:solidFill>
              </a:rPr>
              <a:t>-</a:t>
            </a:r>
            <a:r>
              <a:rPr lang="fr-FR" sz="2100" dirty="0" err="1" smtClean="0">
                <a:solidFill>
                  <a:srgbClr val="FF0000"/>
                </a:solidFill>
              </a:rPr>
              <a:t>april</a:t>
            </a:r>
            <a:r>
              <a:rPr lang="fr-FR" sz="2100" dirty="0" smtClean="0">
                <a:solidFill>
                  <a:srgbClr val="FF0000"/>
                </a:solidFill>
              </a:rPr>
              <a:t> , </a:t>
            </a:r>
            <a:r>
              <a:rPr lang="fr-FR" sz="2100" dirty="0" smtClean="0">
                <a:solidFill>
                  <a:srgbClr val="FF0000"/>
                </a:solidFill>
              </a:rPr>
              <a:t>first </a:t>
            </a:r>
            <a:r>
              <a:rPr lang="fr-FR" sz="2100" dirty="0" smtClean="0">
                <a:solidFill>
                  <a:srgbClr val="FF0000"/>
                </a:solidFill>
              </a:rPr>
              <a:t>round of subjective </a:t>
            </a:r>
            <a:r>
              <a:rPr lang="fr-FR" sz="2100" dirty="0" err="1" smtClean="0">
                <a:solidFill>
                  <a:srgbClr val="FF0000"/>
                </a:solidFill>
              </a:rPr>
              <a:t>evaluation</a:t>
            </a:r>
            <a:r>
              <a:rPr lang="fr-FR" sz="2100" dirty="0" smtClean="0">
                <a:solidFill>
                  <a:srgbClr val="FF0000"/>
                </a:solidFill>
              </a:rPr>
              <a:t> </a:t>
            </a:r>
            <a:r>
              <a:rPr lang="fr-FR" sz="2100" dirty="0" err="1" smtClean="0">
                <a:solidFill>
                  <a:srgbClr val="FF0000"/>
                </a:solidFill>
              </a:rPr>
              <a:t>completed</a:t>
            </a:r>
            <a:r>
              <a:rPr lang="fr-FR" sz="2100" dirty="0" smtClean="0">
                <a:solidFill>
                  <a:srgbClr val="FF0000"/>
                </a:solidFill>
              </a:rPr>
              <a:t> (</a:t>
            </a:r>
            <a:r>
              <a:rPr lang="fr-FR" sz="2100" dirty="0" err="1" smtClean="0">
                <a:solidFill>
                  <a:srgbClr val="FF0000"/>
                </a:solidFill>
              </a:rPr>
              <a:t>pending</a:t>
            </a:r>
            <a:r>
              <a:rPr lang="fr-FR" sz="2100" dirty="0" smtClean="0">
                <a:solidFill>
                  <a:srgbClr val="FF0000"/>
                </a:solidFill>
              </a:rPr>
              <a:t> to display </a:t>
            </a:r>
            <a:r>
              <a:rPr lang="fr-FR" sz="2100" dirty="0" err="1" smtClean="0">
                <a:solidFill>
                  <a:srgbClr val="FF0000"/>
                </a:solidFill>
              </a:rPr>
              <a:t>availability</a:t>
            </a:r>
            <a:r>
              <a:rPr lang="fr-FR" sz="2100" dirty="0" smtClean="0">
                <a:solidFill>
                  <a:srgbClr val="FF0000"/>
                </a:solidFill>
              </a:rPr>
              <a:t>)</a:t>
            </a:r>
            <a:endParaRPr lang="fr-FR" sz="2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31" name="Rounded Rectangle 35"/>
          <p:cNvSpPr/>
          <p:nvPr/>
        </p:nvSpPr>
        <p:spPr>
          <a:xfrm>
            <a:off x="2627784" y="1795201"/>
            <a:ext cx="1371838" cy="1603740"/>
          </a:xfrm>
          <a:prstGeom prst="roundRect">
            <a:avLst>
              <a:gd name="adj" fmla="val 9048"/>
            </a:avLst>
          </a:prstGeom>
          <a:solidFill>
            <a:srgbClr val="C6D9F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HDR </a:t>
            </a:r>
            <a:r>
              <a:rPr lang="en-US" sz="1600" b="1" dirty="0">
                <a:solidFill>
                  <a:srgbClr val="000000"/>
                </a:solidFill>
              </a:rPr>
              <a:t>Encoders</a:t>
            </a:r>
          </a:p>
          <a:p>
            <a:pPr algn="ctr"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</a:rPr>
              <a:t>Decoders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2" name="Rounded Rectangle 36"/>
          <p:cNvSpPr/>
          <p:nvPr/>
        </p:nvSpPr>
        <p:spPr>
          <a:xfrm>
            <a:off x="5940152" y="1691001"/>
            <a:ext cx="1959768" cy="87467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Objective metrics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HDR-VQM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HDR-VDP2.2 …</a:t>
            </a:r>
          </a:p>
        </p:txBody>
      </p:sp>
      <p:sp>
        <p:nvSpPr>
          <p:cNvPr id="33" name="Rounded Rectangle 37"/>
          <p:cNvSpPr/>
          <p:nvPr/>
        </p:nvSpPr>
        <p:spPr>
          <a:xfrm>
            <a:off x="5004048" y="2803313"/>
            <a:ext cx="1459364" cy="841711"/>
          </a:xfrm>
          <a:prstGeom prst="roundRect">
            <a:avLst>
              <a:gd name="adj" fmla="val 904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UHD </a:t>
            </a: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‘HDR’ </a:t>
            </a:r>
            <a:r>
              <a:rPr lang="en-US" sz="1600" b="1" dirty="0" smtClean="0">
                <a:solidFill>
                  <a:srgbClr val="000000"/>
                </a:solidFill>
              </a:rPr>
              <a:t>display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4" name="Rounded Rectangle 38"/>
          <p:cNvSpPr/>
          <p:nvPr/>
        </p:nvSpPr>
        <p:spPr>
          <a:xfrm>
            <a:off x="7323856" y="2803313"/>
            <a:ext cx="1516598" cy="841711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Subjective evaluation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9"/>
          <p:cNvCxnSpPr>
            <a:endCxn id="31" idx="1"/>
          </p:cNvCxnSpPr>
          <p:nvPr/>
        </p:nvCxnSpPr>
        <p:spPr>
          <a:xfrm>
            <a:off x="2125226" y="2597071"/>
            <a:ext cx="502558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40"/>
          <p:cNvCxnSpPr>
            <a:endCxn id="32" idx="1"/>
          </p:cNvCxnSpPr>
          <p:nvPr/>
        </p:nvCxnSpPr>
        <p:spPr>
          <a:xfrm>
            <a:off x="3995936" y="2128336"/>
            <a:ext cx="194421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41"/>
          <p:cNvCxnSpPr>
            <a:stCxn id="33" idx="3"/>
            <a:endCxn id="34" idx="1"/>
          </p:cNvCxnSpPr>
          <p:nvPr/>
        </p:nvCxnSpPr>
        <p:spPr>
          <a:xfrm>
            <a:off x="6463412" y="3224169"/>
            <a:ext cx="86044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2"/>
          <p:cNvCxnSpPr/>
          <p:nvPr/>
        </p:nvCxnSpPr>
        <p:spPr>
          <a:xfrm>
            <a:off x="4011488" y="3172613"/>
            <a:ext cx="992560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nip Single Corner Rectangle 43"/>
          <p:cNvSpPr/>
          <p:nvPr/>
        </p:nvSpPr>
        <p:spPr>
          <a:xfrm>
            <a:off x="490872" y="1928643"/>
            <a:ext cx="1634354" cy="1336856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HDR contents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4K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1000 nits</a:t>
            </a:r>
          </a:p>
          <a:p>
            <a:pPr algn="ctr"/>
            <a:r>
              <a:rPr lang="fr-FR" sz="1600" dirty="0" err="1">
                <a:solidFill>
                  <a:schemeClr val="tx1"/>
                </a:solidFill>
              </a:rPr>
              <a:t>Gamut</a:t>
            </a:r>
            <a:r>
              <a:rPr lang="fr-FR" sz="1600" dirty="0">
                <a:solidFill>
                  <a:schemeClr val="tx1"/>
                </a:solidFill>
              </a:rPr>
              <a:t> BT 709 or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1256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3333FF"/>
                </a:solidFill>
              </a:rPr>
              <a:t>Color</a:t>
            </a:r>
            <a:r>
              <a:rPr lang="fr-FR" dirty="0" smtClean="0">
                <a:solidFill>
                  <a:srgbClr val="3333FF"/>
                </a:solidFill>
              </a:rPr>
              <a:t> Volume Conversion (</a:t>
            </a:r>
            <a:r>
              <a:rPr lang="fr-FR" dirty="0" err="1" smtClean="0">
                <a:solidFill>
                  <a:srgbClr val="3333FF"/>
                </a:solidFill>
              </a:rPr>
              <a:t>with</a:t>
            </a:r>
            <a:r>
              <a:rPr lang="fr-FR" dirty="0" smtClean="0">
                <a:solidFill>
                  <a:srgbClr val="3333FF"/>
                </a:solidFill>
              </a:rPr>
              <a:t> &amp; </a:t>
            </a:r>
            <a:r>
              <a:rPr lang="fr-FR" dirty="0" err="1" smtClean="0">
                <a:solidFill>
                  <a:srgbClr val="3333FF"/>
                </a:solidFill>
              </a:rPr>
              <a:t>without</a:t>
            </a:r>
            <a:r>
              <a:rPr lang="fr-FR" dirty="0" smtClean="0">
                <a:solidFill>
                  <a:srgbClr val="3333FF"/>
                </a:solidFill>
              </a:rPr>
              <a:t> compression)</a:t>
            </a:r>
            <a:endParaRPr lang="fr-FR" dirty="0">
              <a:solidFill>
                <a:srgbClr val="3333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/>
              <a:t>Scenario 2 – </a:t>
            </a:r>
            <a:r>
              <a:rPr lang="en-US" sz="2000" dirty="0"/>
              <a:t> </a:t>
            </a:r>
            <a:r>
              <a:rPr lang="en-US" sz="2000" b="1" dirty="0"/>
              <a:t>Evaluation of Color Volume Conversion to display HDR/WCG sources in consumer-grade screen with lower capabilities (categories 2c &amp; 2d of MPEG </a:t>
            </a:r>
            <a:r>
              <a:rPr lang="en-US" sz="2000" b="1" dirty="0" err="1"/>
              <a:t>CfE</a:t>
            </a:r>
            <a:r>
              <a:rPr lang="en-US" sz="2000" b="1" dirty="0"/>
              <a:t> for HDR/WGC video coding)</a:t>
            </a: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4" name="Rounded Rectangle 16"/>
          <p:cNvSpPr/>
          <p:nvPr/>
        </p:nvSpPr>
        <p:spPr>
          <a:xfrm>
            <a:off x="4714638" y="3435918"/>
            <a:ext cx="1080120" cy="1512168"/>
          </a:xfrm>
          <a:prstGeom prst="roundRect">
            <a:avLst>
              <a:gd name="adj" fmla="val 9048"/>
            </a:avLst>
          </a:prstGeom>
          <a:pattFill prst="wdUpDiag">
            <a:fgClr>
              <a:srgbClr val="C6D9F1"/>
            </a:fgClr>
            <a:bgClr>
              <a:prstClr val="white"/>
            </a:bgClr>
          </a:patt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MPEG HDR Encoders</a:t>
            </a:r>
          </a:p>
          <a:p>
            <a:pPr algn="ctr"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</a:rPr>
              <a:t>Decoders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Rounded Rectangle 18"/>
          <p:cNvSpPr/>
          <p:nvPr/>
        </p:nvSpPr>
        <p:spPr>
          <a:xfrm>
            <a:off x="7747576" y="3435918"/>
            <a:ext cx="1169527" cy="1512168"/>
          </a:xfrm>
          <a:prstGeom prst="roundRect">
            <a:avLst>
              <a:gd name="adj" fmla="val 9048"/>
            </a:avLst>
          </a:prstGeom>
          <a:solidFill>
            <a:srgbClr val="C6D9F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Color Volume Converter</a:t>
            </a:r>
          </a:p>
        </p:txBody>
      </p:sp>
      <p:cxnSp>
        <p:nvCxnSpPr>
          <p:cNvPr id="16" name="Straight Arrow Connector 20"/>
          <p:cNvCxnSpPr/>
          <p:nvPr/>
        </p:nvCxnSpPr>
        <p:spPr>
          <a:xfrm>
            <a:off x="5794759" y="3642020"/>
            <a:ext cx="432055" cy="0"/>
          </a:xfrm>
          <a:prstGeom prst="straightConnector1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1"/>
          <p:cNvCxnSpPr/>
          <p:nvPr/>
        </p:nvCxnSpPr>
        <p:spPr>
          <a:xfrm>
            <a:off x="5794759" y="4588046"/>
            <a:ext cx="432055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23"/>
          <p:cNvCxnSpPr>
            <a:endCxn id="23" idx="0"/>
          </p:cNvCxnSpPr>
          <p:nvPr/>
        </p:nvCxnSpPr>
        <p:spPr>
          <a:xfrm>
            <a:off x="1289757" y="3278532"/>
            <a:ext cx="894272" cy="335382"/>
          </a:xfrm>
          <a:prstGeom prst="bentConnector2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5"/>
          <p:cNvCxnSpPr>
            <a:stCxn id="23" idx="3"/>
          </p:cNvCxnSpPr>
          <p:nvPr/>
        </p:nvCxnSpPr>
        <p:spPr>
          <a:xfrm flipV="1">
            <a:off x="2779927" y="3888956"/>
            <a:ext cx="429442" cy="1174"/>
          </a:xfrm>
          <a:prstGeom prst="straightConnector1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8"/>
          <p:cNvCxnSpPr/>
          <p:nvPr/>
        </p:nvCxnSpPr>
        <p:spPr>
          <a:xfrm>
            <a:off x="7352980" y="4566609"/>
            <a:ext cx="39459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9"/>
          <p:cNvCxnSpPr/>
          <p:nvPr/>
        </p:nvCxnSpPr>
        <p:spPr>
          <a:xfrm>
            <a:off x="7352980" y="3642020"/>
            <a:ext cx="394596" cy="0"/>
          </a:xfrm>
          <a:prstGeom prst="straightConnector1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1"/>
          <p:cNvCxnSpPr>
            <a:stCxn id="15" idx="2"/>
          </p:cNvCxnSpPr>
          <p:nvPr/>
        </p:nvCxnSpPr>
        <p:spPr>
          <a:xfrm>
            <a:off x="8332340" y="4948086"/>
            <a:ext cx="1615" cy="614414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33"/>
          <p:cNvSpPr/>
          <p:nvPr/>
        </p:nvSpPr>
        <p:spPr>
          <a:xfrm>
            <a:off x="1588130" y="3613914"/>
            <a:ext cx="1191797" cy="552431"/>
          </a:xfrm>
          <a:prstGeom prst="roundRect">
            <a:avLst>
              <a:gd name="adj" fmla="val 9048"/>
            </a:avLst>
          </a:prstGeom>
          <a:pattFill prst="wdUpDiag">
            <a:fgClr>
              <a:srgbClr val="C6D9F1"/>
            </a:fgClr>
            <a:bgClr>
              <a:prstClr val="white"/>
            </a:bgClr>
          </a:patt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Metadata Generator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24" name="Elbow Connector 40"/>
          <p:cNvCxnSpPr>
            <a:endCxn id="23" idx="2"/>
          </p:cNvCxnSpPr>
          <p:nvPr/>
        </p:nvCxnSpPr>
        <p:spPr>
          <a:xfrm flipV="1">
            <a:off x="1289757" y="4166345"/>
            <a:ext cx="894272" cy="213136"/>
          </a:xfrm>
          <a:prstGeom prst="bentConnector2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44"/>
          <p:cNvCxnSpPr/>
          <p:nvPr/>
        </p:nvCxnSpPr>
        <p:spPr>
          <a:xfrm>
            <a:off x="1289757" y="4714534"/>
            <a:ext cx="342488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48"/>
          <p:cNvCxnSpPr/>
          <p:nvPr/>
        </p:nvCxnSpPr>
        <p:spPr>
          <a:xfrm>
            <a:off x="4326932" y="3888956"/>
            <a:ext cx="387706" cy="1174"/>
          </a:xfrm>
          <a:prstGeom prst="straightConnector1">
            <a:avLst/>
          </a:prstGeom>
          <a:ln w="19050" cmpd="sng">
            <a:solidFill>
              <a:srgbClr val="000000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56"/>
          <p:cNvSpPr/>
          <p:nvPr/>
        </p:nvSpPr>
        <p:spPr>
          <a:xfrm>
            <a:off x="5497132" y="5562500"/>
            <a:ext cx="1459364" cy="890836"/>
          </a:xfrm>
          <a:prstGeom prst="roundRect">
            <a:avLst>
              <a:gd name="adj" fmla="val 904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‘LDR’ Display</a:t>
            </a: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Gamut </a:t>
            </a:r>
            <a:r>
              <a:rPr lang="en-US" sz="1600" b="1" dirty="0" smtClean="0">
                <a:solidFill>
                  <a:srgbClr val="000000"/>
                </a:solidFill>
              </a:rPr>
              <a:t>BT709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28" name="Straight Arrow Connector 57"/>
          <p:cNvCxnSpPr>
            <a:endCxn id="27" idx="3"/>
          </p:cNvCxnSpPr>
          <p:nvPr/>
        </p:nvCxnSpPr>
        <p:spPr>
          <a:xfrm flipH="1">
            <a:off x="6956496" y="6007918"/>
            <a:ext cx="595398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60"/>
          <p:cNvSpPr/>
          <p:nvPr/>
        </p:nvSpPr>
        <p:spPr>
          <a:xfrm>
            <a:off x="3356240" y="5562500"/>
            <a:ext cx="1516598" cy="890836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Subjective evaluation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61"/>
          <p:cNvCxnSpPr>
            <a:stCxn id="27" idx="1"/>
            <a:endCxn id="29" idx="3"/>
          </p:cNvCxnSpPr>
          <p:nvPr/>
        </p:nvCxnSpPr>
        <p:spPr>
          <a:xfrm flipH="1">
            <a:off x="4872838" y="6007918"/>
            <a:ext cx="62429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nip Single Corner Rectangle 64"/>
          <p:cNvSpPr/>
          <p:nvPr/>
        </p:nvSpPr>
        <p:spPr>
          <a:xfrm>
            <a:off x="58074" y="4121191"/>
            <a:ext cx="1231683" cy="1763480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HDR content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Gamut P3 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Encapsulated in BT2020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2" name="Snip Single Corner Rectangle 89"/>
          <p:cNvSpPr/>
          <p:nvPr/>
        </p:nvSpPr>
        <p:spPr>
          <a:xfrm>
            <a:off x="58074" y="2341371"/>
            <a:ext cx="1231683" cy="1548759"/>
          </a:xfrm>
          <a:prstGeom prst="snip1Rect">
            <a:avLst/>
          </a:prstGeom>
          <a:pattFill prst="wdUpDiag">
            <a:fgClr>
              <a:srgbClr val="EED4D3"/>
            </a:fgClr>
            <a:bgClr>
              <a:prstClr val="white"/>
            </a:bgClr>
          </a:patt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‘LDR’     graded content</a:t>
            </a: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Gamut </a:t>
            </a:r>
            <a:r>
              <a:rPr lang="en-US" sz="1600" b="1" dirty="0" smtClean="0">
                <a:solidFill>
                  <a:srgbClr val="000000"/>
                </a:solidFill>
              </a:rPr>
              <a:t>BT709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3" name="Snip Single Corner Rectangle 90"/>
          <p:cNvSpPr/>
          <p:nvPr/>
        </p:nvSpPr>
        <p:spPr>
          <a:xfrm>
            <a:off x="3209369" y="3611567"/>
            <a:ext cx="1117563" cy="554778"/>
          </a:xfrm>
          <a:prstGeom prst="snip1Rect">
            <a:avLst/>
          </a:prstGeom>
          <a:pattFill prst="wdUpDiag">
            <a:fgClr>
              <a:srgbClr val="EED4D3"/>
            </a:fgClr>
            <a:bgClr>
              <a:prstClr val="white"/>
            </a:bgClr>
          </a:pattFill>
          <a:ln>
            <a:solidFill>
              <a:srgbClr val="4F1A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Metadata</a:t>
            </a: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(CRI)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4" name="Snip Single Corner Rectangle 91"/>
          <p:cNvSpPr/>
          <p:nvPr/>
        </p:nvSpPr>
        <p:spPr>
          <a:xfrm>
            <a:off x="6235417" y="3427712"/>
            <a:ext cx="1117563" cy="428615"/>
          </a:xfrm>
          <a:prstGeom prst="snip1Rect">
            <a:avLst/>
          </a:prstGeom>
          <a:pattFill prst="wdUpDiag">
            <a:fgClr>
              <a:srgbClr val="EED4D3"/>
            </a:fgClr>
            <a:bgClr>
              <a:prstClr val="white"/>
            </a:bgClr>
          </a:pattFill>
          <a:ln>
            <a:solidFill>
              <a:srgbClr val="4F1A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Metadata</a:t>
            </a:r>
          </a:p>
        </p:txBody>
      </p:sp>
      <p:sp>
        <p:nvSpPr>
          <p:cNvPr id="45" name="Snip Single Corner Rectangle 92"/>
          <p:cNvSpPr/>
          <p:nvPr/>
        </p:nvSpPr>
        <p:spPr>
          <a:xfrm>
            <a:off x="6226814" y="3974228"/>
            <a:ext cx="1126166" cy="1551214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HDR content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Gamut P3 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Encapsulated in BT2020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6" name="Snip Single Corner Rectangle 93"/>
          <p:cNvSpPr/>
          <p:nvPr/>
        </p:nvSpPr>
        <p:spPr>
          <a:xfrm>
            <a:off x="7550279" y="5562500"/>
            <a:ext cx="1564122" cy="890836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Reconstructed ‘LDR’ content</a:t>
            </a: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Gamut </a:t>
            </a:r>
            <a:r>
              <a:rPr lang="en-US" sz="1600" b="1" dirty="0" smtClean="0">
                <a:solidFill>
                  <a:srgbClr val="000000"/>
                </a:solidFill>
              </a:rPr>
              <a:t>BT709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81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err="1" smtClean="0"/>
              <a:t>Color</a:t>
            </a:r>
            <a:r>
              <a:rPr lang="fr-FR" dirty="0" smtClean="0"/>
              <a:t> Volume Conversion: </a:t>
            </a:r>
            <a:r>
              <a:rPr lang="fr-FR" dirty="0" smtClean="0"/>
              <a:t>Pilot 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000" b="1" dirty="0"/>
              <a:t>Scenario 2 – </a:t>
            </a:r>
            <a:r>
              <a:rPr lang="en-US" sz="2000" dirty="0"/>
              <a:t> </a:t>
            </a:r>
            <a:r>
              <a:rPr lang="en-US" sz="2000" b="1" dirty="0"/>
              <a:t>Evaluation of Color Volume Conversion to display HDR/WCG sources in consumer-grade screen with lower capabilities (categories 2c &amp; 2d of MPEG </a:t>
            </a:r>
            <a:r>
              <a:rPr lang="en-US" sz="2000" b="1" dirty="0" err="1"/>
              <a:t>CfE</a:t>
            </a:r>
            <a:r>
              <a:rPr lang="en-US" sz="2000" b="1" dirty="0"/>
              <a:t> for HDR/WGC video coding)</a:t>
            </a:r>
          </a:p>
          <a:p>
            <a:pPr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Color volume conversion</a:t>
            </a:r>
            <a:r>
              <a:rPr lang="en-US" sz="2000" dirty="0" smtClean="0"/>
              <a:t>=</a:t>
            </a:r>
          </a:p>
          <a:p>
            <a:pPr marL="400050" lvl="1" indent="0">
              <a:buFontTx/>
              <a:buChar char="-"/>
            </a:pPr>
            <a:r>
              <a:rPr lang="en-US" sz="1900" dirty="0" smtClean="0"/>
              <a:t>Industrial solution</a:t>
            </a:r>
          </a:p>
          <a:p>
            <a:pPr marL="400050" lvl="1" indent="0">
              <a:buFontTx/>
              <a:buChar char="-"/>
            </a:pPr>
            <a:r>
              <a:rPr lang="en-US" sz="1900" dirty="0" smtClean="0"/>
              <a:t>Clipping</a:t>
            </a:r>
          </a:p>
          <a:p>
            <a:pPr marL="400050" lvl="1" indent="0">
              <a:buFontTx/>
              <a:buChar char="-"/>
            </a:pPr>
            <a:r>
              <a:rPr lang="en-US" sz="1900" dirty="0" smtClean="0"/>
              <a:t>Others?</a:t>
            </a:r>
          </a:p>
          <a:p>
            <a:pPr marL="0" indent="0">
              <a:buFontTx/>
              <a:buChar char="-"/>
            </a:pPr>
            <a:endParaRPr lang="en-US" sz="2000" dirty="0" smtClean="0"/>
          </a:p>
          <a:p>
            <a:pPr marL="0" indent="0">
              <a:buFontTx/>
              <a:buChar char="-"/>
            </a:pPr>
            <a:r>
              <a:rPr lang="en-US" sz="2000" dirty="0" smtClean="0"/>
              <a:t>Methodology: SAMVIQ</a:t>
            </a:r>
          </a:p>
          <a:p>
            <a:pPr marL="0" indent="0">
              <a:buNone/>
            </a:pPr>
            <a:r>
              <a:rPr lang="en-US" sz="2000" dirty="0" smtClean="0"/>
              <a:t>	open issue on what is the color preference (higher level process)</a:t>
            </a:r>
          </a:p>
          <a:p>
            <a:pPr marL="0" indent="0">
              <a:buFontTx/>
              <a:buChar char="-"/>
            </a:pPr>
            <a:endParaRPr lang="en-US" sz="200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Schedule/results: end of April first subjective study  completed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sz="3200" dirty="0"/>
          </a:p>
          <a:p>
            <a:pPr marL="457200" lvl="1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4013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sz="3200" dirty="0"/>
          </a:p>
          <a:p>
            <a:pPr marL="457200" lvl="1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40131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Recommendation ITU-R BT.2020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244827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Rec. ITU-R BT.2020 for ultra-high definition television systems has been last released in August 2012</a:t>
            </a:r>
          </a:p>
          <a:p>
            <a:pPr>
              <a:buNone/>
            </a:pPr>
            <a:r>
              <a:rPr lang="en-US" sz="2400" dirty="0" smtClean="0"/>
              <a:t> =&gt; defines parameters values for production and international programs exchange that goes beyond the levels of HDTV. Those specifications were built from spatial and temporal resolution, </a:t>
            </a:r>
            <a:r>
              <a:rPr lang="en-US" sz="2400" b="1" dirty="0" smtClean="0"/>
              <a:t>tone and color reproduction requirements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Tone Reproduction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6561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Rec.2020 specifies a quantization bit-depth of 10 bits or 12 bits. The tone response curve (or Electro Optical Transfer Function -  EOTF can either be constant luminance or non-constant luminance as in ITU-R-BT Rec709 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reproduction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2736304"/>
          </a:xfrm>
        </p:spPr>
        <p:txBody>
          <a:bodyPr/>
          <a:lstStyle/>
          <a:p>
            <a:r>
              <a:rPr lang="en-US" sz="2400" dirty="0" smtClean="0"/>
              <a:t>Flat panel displays progress allows to reproduce a wider  range  of  colors</a:t>
            </a:r>
          </a:p>
          <a:p>
            <a:pPr lvl="1"/>
            <a:r>
              <a:rPr lang="en-US" sz="2000" dirty="0" smtClean="0"/>
              <a:t>some non-broadcast  video systems already handle  a  wider  color gamut.</a:t>
            </a:r>
          </a:p>
          <a:p>
            <a:r>
              <a:rPr lang="en-US" sz="2400" dirty="0" smtClean="0"/>
              <a:t>Rec.2020 adopted a wide color gamut (achievable using laser light sources)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00248"/>
            <a:ext cx="4402609" cy="36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reproduction: observer </a:t>
            </a:r>
            <a:r>
              <a:rPr lang="en-US" dirty="0" err="1" smtClean="0">
                <a:solidFill>
                  <a:srgbClr val="3333FF"/>
                </a:solidFill>
              </a:rPr>
              <a:t>metamerism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808312"/>
          </a:xfrm>
        </p:spPr>
        <p:txBody>
          <a:bodyPr/>
          <a:lstStyle/>
          <a:p>
            <a:r>
              <a:rPr lang="en-US" sz="2400" dirty="0" smtClean="0"/>
              <a:t>Wide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gamut displays have narrow band primaries in general because of the technology used (OLED, LASER) and are particularly susceptible to observer variability : observer METAMERISM</a:t>
            </a:r>
          </a:p>
          <a:p>
            <a:pPr lvl="1"/>
            <a:r>
              <a:rPr lang="en-US" sz="2000" dirty="0" smtClean="0"/>
              <a:t>scheduled for discussion in the EBU Strategic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“FTV - DISPLAY”.</a:t>
            </a:r>
            <a:endParaRPr lang="fr-FR" sz="20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Wide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and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mapping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008112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dirty="0" smtClean="0"/>
              <a:t>From master to consumer display capability:</a:t>
            </a:r>
          </a:p>
          <a:p>
            <a:pPr defTabSz="762000">
              <a:buNone/>
              <a:defRPr/>
            </a:pPr>
            <a:r>
              <a:rPr lang="en-US" sz="2400" dirty="0" smtClean="0"/>
              <a:t>A new HRC condition (in addition to previously considered TMO)</a:t>
            </a:r>
          </a:p>
          <a:p>
            <a:pPr defTabSz="762000">
              <a:buNone/>
              <a:defRPr/>
            </a:pPr>
            <a:r>
              <a:rPr lang="en-US" sz="2400" b="1" dirty="0" smtClean="0"/>
              <a:t>= &gt; Standard efforts on signaling WCG metadata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402609" cy="36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Progress: experimental methodologies for </a:t>
            </a:r>
            <a:r>
              <a:rPr lang="en-US" sz="3600" dirty="0" err="1" smtClean="0">
                <a:solidFill>
                  <a:srgbClr val="3333FF"/>
                </a:solidFill>
              </a:rPr>
              <a:t>QoE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assessement</a:t>
            </a:r>
            <a:r>
              <a:rPr lang="en-US" sz="3600" dirty="0" smtClean="0">
                <a:solidFill>
                  <a:srgbClr val="3333FF"/>
                </a:solidFill>
              </a:rPr>
              <a:t> in the context of HDR</a:t>
            </a:r>
            <a:endParaRPr lang="en-US" sz="3600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to assess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in the context of HDR (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is  not only Image quality)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considering </a:t>
            </a:r>
            <a:r>
              <a:rPr lang="en-US" sz="2400" b="1" dirty="0" smtClean="0"/>
              <a:t>various scenario (post production, distribution and various Range)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focus </a:t>
            </a:r>
            <a:r>
              <a:rPr lang="en-US" sz="2400" b="1" dirty="0" smtClean="0"/>
              <a:t>on artistic intention </a:t>
            </a:r>
          </a:p>
          <a:p>
            <a:pPr>
              <a:buNone/>
            </a:pPr>
            <a:r>
              <a:rPr lang="en-US" sz="2400" b="1" dirty="0" smtClean="0"/>
              <a:t>		method: not only MOS but inferred through  visual attention  </a:t>
            </a:r>
            <a:r>
              <a:rPr lang="en-US" sz="2400" b="1" dirty="0" err="1" smtClean="0"/>
              <a:t>deployement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Wide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and Color mapping: mastering color volume  (MDCV)</a:t>
            </a: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55679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Standard</a:t>
            </a:r>
          </a:p>
          <a:p>
            <a:r>
              <a:rPr lang="fr-FR" sz="2400" dirty="0" err="1" smtClean="0"/>
              <a:t>Definition</a:t>
            </a:r>
            <a:r>
              <a:rPr lang="fr-FR" sz="2400" dirty="0" smtClean="0"/>
              <a:t>: SMPTE ST 2086, HEVC v2 (SEI), CEA-861.3-F, </a:t>
            </a:r>
          </a:p>
          <a:p>
            <a:r>
              <a:rPr lang="fr-FR" sz="2400" dirty="0" smtClean="0"/>
              <a:t>Application: HDMI 2.0a, BDA (Ultra HD </a:t>
            </a:r>
            <a:r>
              <a:rPr lang="fr-FR" sz="2400" dirty="0" err="1" smtClean="0"/>
              <a:t>Blu</a:t>
            </a:r>
            <a:r>
              <a:rPr lang="fr-FR" sz="2400" dirty="0" smtClean="0"/>
              <a:t>-ray), DECE (HDR10) </a:t>
            </a:r>
          </a:p>
          <a:p>
            <a:r>
              <a:rPr lang="fr-FR" sz="2400" b="1" dirty="0" err="1" smtClean="0"/>
              <a:t>Definition</a:t>
            </a:r>
            <a:r>
              <a:rPr lang="fr-FR" sz="2400" b="1" dirty="0" smtClean="0"/>
              <a:t> </a:t>
            </a:r>
          </a:p>
          <a:p>
            <a:r>
              <a:rPr lang="en-US" sz="2400" dirty="0" smtClean="0"/>
              <a:t>Characteristics of the Mastering Display used for grading the content: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/>
              <a:t>Tri-Color and white points primaries </a:t>
            </a:r>
          </a:p>
          <a:p>
            <a:pPr lvl="1">
              <a:buFont typeface="Arial" pitchFamily="34" charset="0"/>
              <a:buChar char="•"/>
            </a:pPr>
            <a:r>
              <a:rPr lang="fr-FR" sz="2400" i="1" dirty="0" smtClean="0"/>
              <a:t>Min &amp; Max </a:t>
            </a:r>
            <a:r>
              <a:rPr lang="fr-FR" sz="2400" i="1" dirty="0" err="1" smtClean="0"/>
              <a:t>mastering</a:t>
            </a:r>
            <a:r>
              <a:rPr lang="fr-FR" sz="2400" i="1" dirty="0" smtClean="0"/>
              <a:t> Display luminance </a:t>
            </a:r>
          </a:p>
          <a:p>
            <a:r>
              <a:rPr lang="fr-FR" sz="2400" b="1" dirty="0" err="1" smtClean="0"/>
              <a:t>Purpose</a:t>
            </a:r>
            <a:r>
              <a:rPr lang="fr-FR" sz="2400" b="1" dirty="0" smtClean="0"/>
              <a:t> </a:t>
            </a:r>
          </a:p>
          <a:p>
            <a:r>
              <a:rPr lang="en-US" sz="2400" dirty="0" smtClean="0"/>
              <a:t>Information  for the HDR/WCG mapping towards the actual end device capability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57808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Wide </a:t>
            </a:r>
            <a:r>
              <a:rPr lang="en-US" sz="3600" dirty="0" err="1" smtClean="0">
                <a:solidFill>
                  <a:srgbClr val="3333FF"/>
                </a:solidFill>
              </a:rPr>
              <a:t>Gammut</a:t>
            </a:r>
            <a:r>
              <a:rPr lang="en-US" sz="3600" dirty="0" smtClean="0">
                <a:solidFill>
                  <a:srgbClr val="3333FF"/>
                </a:solidFill>
              </a:rPr>
              <a:t> and Color mapping: Frame-Average Light Level (</a:t>
            </a:r>
            <a:r>
              <a:rPr lang="en-US" sz="3600" dirty="0" err="1" smtClean="0">
                <a:solidFill>
                  <a:srgbClr val="3333FF"/>
                </a:solidFill>
              </a:rPr>
              <a:t>MaxFALL</a:t>
            </a:r>
            <a:r>
              <a:rPr lang="en-US" sz="3600" dirty="0" smtClean="0">
                <a:solidFill>
                  <a:srgbClr val="3333FF"/>
                </a:solidFill>
              </a:rPr>
              <a:t>) Max Content Light Level information (</a:t>
            </a:r>
            <a:r>
              <a:rPr lang="en-US" sz="3600" dirty="0" err="1" smtClean="0">
                <a:solidFill>
                  <a:srgbClr val="3333FF"/>
                </a:solidFill>
              </a:rPr>
              <a:t>MaxCLL</a:t>
            </a:r>
            <a:r>
              <a:rPr lang="en-US" sz="3600" dirty="0" smtClean="0">
                <a:solidFill>
                  <a:srgbClr val="3333FF"/>
                </a:solidFill>
              </a:rPr>
              <a:t>)</a:t>
            </a:r>
            <a:br>
              <a:rPr lang="en-US" sz="3600" dirty="0" smtClean="0">
                <a:solidFill>
                  <a:srgbClr val="3333FF"/>
                </a:solidFill>
              </a:rPr>
            </a:br>
            <a:endParaRPr lang="en-US" sz="3600" dirty="0" smtClean="0">
              <a:solidFill>
                <a:srgbClr val="3333FF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988840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Standardization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Definition: HEVC-v3 (SEI), CEA-861.3-F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Application: BDA (Ultra HD </a:t>
            </a:r>
            <a:r>
              <a:rPr lang="en-US" sz="2400" dirty="0" err="1" smtClean="0"/>
              <a:t>Blu</a:t>
            </a:r>
            <a:r>
              <a:rPr lang="en-US" sz="2400" dirty="0" smtClean="0"/>
              <a:t>-ray), HDMI2.0a…Max </a:t>
            </a:r>
          </a:p>
          <a:p>
            <a:endParaRPr lang="fr-FR" dirty="0" smtClean="0"/>
          </a:p>
          <a:p>
            <a:r>
              <a:rPr lang="en-US" sz="2400" b="1" dirty="0" smtClean="0"/>
              <a:t>Signals the maximum Light Level for the whole sequence:</a:t>
            </a:r>
            <a:r>
              <a:rPr lang="en-US" sz="2400" dirty="0" smtClean="0"/>
              <a:t> </a:t>
            </a:r>
          </a:p>
          <a:p>
            <a:pPr lvl="1"/>
            <a:r>
              <a:rPr lang="en-US" i="1" dirty="0" err="1" smtClean="0"/>
              <a:t>MaxCLL</a:t>
            </a:r>
            <a:r>
              <a:rPr lang="en-US" i="1" dirty="0" smtClean="0"/>
              <a:t>: Maximum value in </a:t>
            </a:r>
            <a:r>
              <a:rPr lang="en-US" i="1" dirty="0" err="1" smtClean="0"/>
              <a:t>cd</a:t>
            </a:r>
            <a:r>
              <a:rPr lang="en-US" i="1" dirty="0" smtClean="0"/>
              <a:t>/m2 </a:t>
            </a:r>
          </a:p>
          <a:p>
            <a:pPr lvl="1"/>
            <a:r>
              <a:rPr lang="en-US" i="1" dirty="0" err="1" smtClean="0"/>
              <a:t>MaxFALL</a:t>
            </a:r>
            <a:r>
              <a:rPr lang="en-US" i="1" dirty="0" smtClean="0"/>
              <a:t>: Maximum value of the Frame Average LL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400" b="1" dirty="0" smtClean="0"/>
              <a:t>Information for</a:t>
            </a:r>
            <a:r>
              <a:rPr lang="en-US" sz="2400" b="1" dirty="0" smtClean="0"/>
              <a:t> the display to manage appropriate tone mapping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remapping information (CRI)</a:t>
            </a: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12474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Standard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err="1" smtClean="0"/>
              <a:t>Definition</a:t>
            </a:r>
            <a:r>
              <a:rPr lang="fr-FR" sz="2400" dirty="0" smtClean="0"/>
              <a:t>: HEVC-v2 (SEI), </a:t>
            </a:r>
            <a:r>
              <a:rPr lang="fr-FR" sz="2400" dirty="0" err="1" smtClean="0"/>
              <a:t>draft</a:t>
            </a:r>
            <a:r>
              <a:rPr lang="fr-FR" sz="2400" dirty="0" smtClean="0"/>
              <a:t> SMPTE ST 2094-30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Application: BDA (</a:t>
            </a:r>
            <a:r>
              <a:rPr lang="fr-FR" sz="2400" dirty="0" err="1" smtClean="0"/>
              <a:t>UltraHD</a:t>
            </a:r>
            <a:r>
              <a:rPr lang="fr-FR" sz="2400" dirty="0" smtClean="0"/>
              <a:t> </a:t>
            </a:r>
            <a:r>
              <a:rPr lang="fr-FR" sz="2400" dirty="0" err="1" smtClean="0"/>
              <a:t>Blu</a:t>
            </a:r>
            <a:r>
              <a:rPr lang="fr-FR" sz="2400" dirty="0" smtClean="0"/>
              <a:t>-ray) </a:t>
            </a:r>
          </a:p>
          <a:p>
            <a:endParaRPr lang="fr-FR" sz="2400" dirty="0" smtClean="0"/>
          </a:p>
          <a:p>
            <a:r>
              <a:rPr lang="fr-FR" sz="2400" b="1" dirty="0" err="1" smtClean="0"/>
              <a:t>Definition</a:t>
            </a:r>
            <a:r>
              <a:rPr lang="fr-FR" sz="2400" b="1" dirty="0" smtClean="0"/>
              <a:t> </a:t>
            </a:r>
          </a:p>
          <a:p>
            <a:r>
              <a:rPr lang="en-US" sz="2400" dirty="0" smtClean="0"/>
              <a:t>Parameters for remapping the reconstructed color samples of the output pictures (ex: HDR to SDR) </a:t>
            </a:r>
          </a:p>
          <a:p>
            <a:r>
              <a:rPr lang="fr-FR" sz="2400" i="1" dirty="0" smtClean="0"/>
              <a:t>1D </a:t>
            </a:r>
            <a:r>
              <a:rPr lang="fr-FR" sz="2400" i="1" dirty="0" err="1" smtClean="0"/>
              <a:t>LUTs</a:t>
            </a:r>
            <a:r>
              <a:rPr lang="fr-FR" sz="2400" i="1" dirty="0" smtClean="0"/>
              <a:t>, 3X3 </a:t>
            </a:r>
            <a:r>
              <a:rPr lang="fr-FR" sz="2400" i="1" dirty="0" err="1" smtClean="0"/>
              <a:t>Matrix</a:t>
            </a:r>
            <a:r>
              <a:rPr lang="fr-FR" sz="2400" i="1" dirty="0" smtClean="0"/>
              <a:t> </a:t>
            </a:r>
          </a:p>
          <a:p>
            <a:r>
              <a:rPr lang="fr-FR" sz="2400" i="1" dirty="0" err="1" smtClean="0"/>
              <a:t>remapped</a:t>
            </a:r>
            <a:r>
              <a:rPr lang="fr-FR" sz="2400" i="1" dirty="0" smtClean="0"/>
              <a:t> signal </a:t>
            </a:r>
            <a:r>
              <a:rPr lang="fr-FR" sz="2400" i="1" dirty="0" err="1" smtClean="0"/>
              <a:t>characteristics</a:t>
            </a:r>
            <a:r>
              <a:rPr lang="fr-FR" sz="2400" i="1" dirty="0" smtClean="0"/>
              <a:t> </a:t>
            </a:r>
          </a:p>
          <a:p>
            <a:endParaRPr lang="fr-FR" sz="2400" i="1" dirty="0" smtClean="0"/>
          </a:p>
          <a:p>
            <a:r>
              <a:rPr lang="fr-FR" sz="2400" b="1" dirty="0" err="1" smtClean="0"/>
              <a:t>Purpose</a:t>
            </a:r>
            <a:r>
              <a:rPr lang="fr-FR" sz="2400" b="1" dirty="0" smtClean="0"/>
              <a:t> </a:t>
            </a:r>
          </a:p>
          <a:p>
            <a:r>
              <a:rPr lang="en-US" sz="2400" dirty="0" smtClean="0"/>
              <a:t>To enable support of legacy video formats/displays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TONE-MAPPING</a:t>
            </a:r>
            <a:r>
              <a:rPr lang="en-US" sz="3600" b="1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activity summary</a:t>
            </a:r>
            <a:r>
              <a:rPr lang="fr-FR" sz="3600" dirty="0" smtClean="0">
                <a:solidFill>
                  <a:srgbClr val="3333FF"/>
                </a:solidFill>
              </a:rPr>
              <a:t/>
            </a:r>
            <a:br>
              <a:rPr lang="fr-FR" sz="3600" dirty="0" smtClean="0">
                <a:solidFill>
                  <a:srgbClr val="3333FF"/>
                </a:solidFill>
              </a:rPr>
            </a:b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44616"/>
          </a:xfrm>
        </p:spPr>
        <p:txBody>
          <a:bodyPr/>
          <a:lstStyle/>
          <a:p>
            <a:r>
              <a:rPr lang="en-US" sz="2000" dirty="0" smtClean="0"/>
              <a:t>I</a:t>
            </a:r>
            <a:r>
              <a:rPr lang="en-US" sz="2000" dirty="0" smtClean="0"/>
              <a:t>mpact </a:t>
            </a:r>
            <a:r>
              <a:rPr lang="en-US" sz="2000" dirty="0" smtClean="0"/>
              <a:t>of tone-mapping on HDR compression [1] and the resulting visual attention (VA) [2</a:t>
            </a:r>
            <a:r>
              <a:rPr lang="en-US" sz="2000" dirty="0" smtClean="0"/>
              <a:t>]</a:t>
            </a:r>
          </a:p>
          <a:p>
            <a:pPr lvl="1"/>
            <a:r>
              <a:rPr lang="en-US" sz="1600" dirty="0" smtClean="0"/>
              <a:t> TMOs </a:t>
            </a:r>
            <a:r>
              <a:rPr lang="en-US" sz="1600" dirty="0" smtClean="0"/>
              <a:t>influence the VA for images more than for </a:t>
            </a:r>
            <a:r>
              <a:rPr lang="en-US" sz="1600" dirty="0" smtClean="0"/>
              <a:t>videos.</a:t>
            </a:r>
          </a:p>
          <a:p>
            <a:pPr lvl="1"/>
            <a:r>
              <a:rPr lang="en-US" sz="1600" dirty="0" smtClean="0"/>
              <a:t>R</a:t>
            </a:r>
            <a:r>
              <a:rPr lang="en-US" sz="1600" dirty="0" smtClean="0"/>
              <a:t>elationship </a:t>
            </a:r>
            <a:r>
              <a:rPr lang="en-US" sz="1600" dirty="0" smtClean="0"/>
              <a:t>of the VA with the resulting quality is not </a:t>
            </a:r>
            <a:r>
              <a:rPr lang="en-US" sz="1600" dirty="0" smtClean="0"/>
              <a:t>linear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 smtClean="0"/>
              <a:t>P</a:t>
            </a:r>
            <a:r>
              <a:rPr lang="en-US" sz="1600" dirty="0" smtClean="0"/>
              <a:t>erformance </a:t>
            </a:r>
            <a:r>
              <a:rPr lang="en-US" sz="1600" dirty="0" smtClean="0"/>
              <a:t>of  </a:t>
            </a:r>
            <a:r>
              <a:rPr lang="en-US" sz="1600" dirty="0" smtClean="0"/>
              <a:t>automatic </a:t>
            </a:r>
            <a:r>
              <a:rPr lang="en-US" sz="1600" dirty="0" smtClean="0"/>
              <a:t>saliency estimators has been proven not sufficient to replace human observers in the given </a:t>
            </a:r>
            <a:r>
              <a:rPr lang="en-US" sz="1600" dirty="0" smtClean="0"/>
              <a:t>application</a:t>
            </a:r>
            <a:endParaRPr lang="en-US" sz="16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Comparison of various </a:t>
            </a:r>
            <a:r>
              <a:rPr lang="en-US" sz="2000" dirty="0" smtClean="0"/>
              <a:t>TMOs with single-exposure photograph in representing the HDR </a:t>
            </a:r>
            <a:r>
              <a:rPr lang="en-US" sz="2000" dirty="0" smtClean="0"/>
              <a:t>scene [3]</a:t>
            </a:r>
          </a:p>
          <a:p>
            <a:pPr lvl="1"/>
            <a:r>
              <a:rPr lang="en-US" sz="1600" dirty="0" smtClean="0"/>
              <a:t>no </a:t>
            </a:r>
            <a:r>
              <a:rPr lang="en-US" sz="1600" dirty="0" smtClean="0"/>
              <a:t>statistically significant difference has been found, suggesting that the extra details provided by the TMOs do not suffice to better represent the scene if the naturalness is not maintained</a:t>
            </a:r>
            <a:r>
              <a:rPr lang="en-US" sz="1600" dirty="0" smtClean="0"/>
              <a:t>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Methods </a:t>
            </a:r>
            <a:r>
              <a:rPr lang="en-US" sz="2000" dirty="0" smtClean="0"/>
              <a:t>for content selection for HDR studies [4]  and the influence of the experimental design on the final outcome [5]. </a:t>
            </a:r>
            <a:endParaRPr lang="en-US" sz="2000" dirty="0" smtClean="0"/>
          </a:p>
          <a:p>
            <a:pPr lvl="1"/>
            <a:r>
              <a:rPr lang="en-US" sz="1600" dirty="0" smtClean="0"/>
              <a:t>These </a:t>
            </a:r>
            <a:r>
              <a:rPr lang="en-US" sz="1600" dirty="0" smtClean="0"/>
              <a:t>studies lead to the preparation of a novel, representative dataset of tone-mapped </a:t>
            </a:r>
            <a:r>
              <a:rPr lang="en-US" sz="1600" dirty="0" smtClean="0"/>
              <a:t>images</a:t>
            </a:r>
            <a:endParaRPr lang="en-US" sz="16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TMOs </a:t>
            </a:r>
            <a:r>
              <a:rPr lang="en-US" sz="2000" dirty="0" smtClean="0"/>
              <a:t>parameters tuning has been addressed </a:t>
            </a:r>
            <a:r>
              <a:rPr lang="en-US" sz="2000" dirty="0" smtClean="0"/>
              <a:t>in multimedia </a:t>
            </a:r>
            <a:r>
              <a:rPr lang="en-US" sz="2000" dirty="0" smtClean="0"/>
              <a:t>applications [7]. </a:t>
            </a:r>
            <a:endParaRPr lang="en-US" sz="2000" dirty="0" smtClean="0"/>
          </a:p>
          <a:p>
            <a:pPr lvl="1"/>
            <a:r>
              <a:rPr lang="en-US" sz="1600" dirty="0" smtClean="0"/>
              <a:t>attempts </a:t>
            </a:r>
            <a:r>
              <a:rPr lang="en-US" sz="1600" dirty="0" smtClean="0"/>
              <a:t>to maintain the image’s naturalness while minimizing the reversal of contrast. </a:t>
            </a:r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naturalness is quantified in terms of a novel measure based on intensity, contrast, and colorfulness estimators [8].</a:t>
            </a:r>
          </a:p>
          <a:p>
            <a:endParaRPr lang="fr-F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IMPACT OF TONE MAPPING IN HIGH DYNAMIC RANGE IMAGE COMPRESSION. VPQM, Jan 2014, Chandler, United States. pp. 1-6, 2014</a:t>
            </a:r>
            <a:r>
              <a:rPr lang="en-US" sz="1600" dirty="0" smtClean="0"/>
              <a:t>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Tone mapping based HDR compression: Does it affect visual experience?. Signal Processing: Image Communication, Elsevier, 2014, 29 (2), pp.257-273.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Pepion</a:t>
            </a:r>
            <a:r>
              <a:rPr lang="en-US" sz="1600" dirty="0" smtClean="0"/>
              <a:t>. SINGLE EXPOSURE VS TONE MAPPED HIGH DYNAMIC RANGE IMAGES: A STUDY BASED ON QUALITY OF EXPERIENCE. 22nd European Signal Processing Conference (EUSIPCO), Sep 2014, </a:t>
            </a:r>
            <a:r>
              <a:rPr lang="en-US" sz="1600" dirty="0" err="1" smtClean="0"/>
              <a:t>Libon</a:t>
            </a:r>
            <a:r>
              <a:rPr lang="en-US" sz="1600" dirty="0" smtClean="0"/>
              <a:t>, Portugal</a:t>
            </a:r>
            <a:r>
              <a:rPr lang="en-US" sz="1600" dirty="0" smtClean="0"/>
              <a:t>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Claire Mantel,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Søren</a:t>
            </a:r>
            <a:r>
              <a:rPr lang="en-US" sz="1600" dirty="0" smtClean="0"/>
              <a:t> </a:t>
            </a:r>
            <a:r>
              <a:rPr lang="en-US" sz="1600" dirty="0" err="1" smtClean="0"/>
              <a:t>Forchhammer</a:t>
            </a:r>
            <a:r>
              <a:rPr lang="en-US" sz="1600" dirty="0" smtClean="0"/>
              <a:t>. An objective method for High Dynamic Range source content selection. Sixth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Sep 2014, Singapore, Singapore. </a:t>
            </a:r>
            <a:r>
              <a:rPr lang="en-US" sz="1600" dirty="0" smtClean="0"/>
              <a:t>2014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[5]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>
                <a:hlinkClick r:id="rId2"/>
              </a:rPr>
              <a:t> “Influence of HDR reference on observers preference in tone-mapped images evaluation,”</a:t>
            </a:r>
            <a:r>
              <a:rPr lang="fr-FR" sz="1600" dirty="0" smtClean="0"/>
              <a:t> </a:t>
            </a:r>
            <a:r>
              <a:rPr lang="en-US" sz="1600" dirty="0" smtClean="0"/>
              <a:t>7th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2015</a:t>
            </a:r>
            <a:r>
              <a:rPr lang="en-US" sz="1600" dirty="0" smtClean="0"/>
              <a:t>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[6]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3"/>
              </a:rPr>
              <a:t> “An Automated Approach for Tone Mapping Operator Parameter </a:t>
            </a:r>
            <a:r>
              <a:rPr lang="en-US" sz="1600" dirty="0" err="1" smtClean="0">
                <a:hlinkClick r:id="rId3"/>
              </a:rPr>
              <a:t>Adjustement</a:t>
            </a:r>
            <a:r>
              <a:rPr lang="en-US" sz="1600" dirty="0" smtClean="0">
                <a:hlinkClick r:id="rId3"/>
              </a:rPr>
              <a:t> in Security Applications,”</a:t>
            </a:r>
            <a:r>
              <a:rPr lang="en-US" sz="1600" dirty="0" smtClean="0"/>
              <a:t> Proc. SPIE 9138, Optics, Photonics, and Digital Technologies for Multimedia Applications III, 913803 (May 15, 2014); </a:t>
            </a:r>
            <a:r>
              <a:rPr lang="en-US" sz="1600" dirty="0" smtClean="0"/>
              <a:t>doi:10.1117/12.2054504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[7]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fr-FR" sz="1600" dirty="0" smtClean="0">
                <a:hlinkClick r:id="rId4"/>
              </a:rPr>
              <a:t> </a:t>
            </a:r>
            <a:r>
              <a:rPr lang="en-US" sz="1600" dirty="0" smtClean="0"/>
              <a:t>“Rendering of HDR content on LDR displays: An objective approach,”</a:t>
            </a:r>
            <a:r>
              <a:rPr lang="en-US" sz="1600" u="sng" dirty="0" smtClean="0"/>
              <a:t> </a:t>
            </a:r>
            <a:r>
              <a:rPr lang="en-US" sz="1600" dirty="0" smtClean="0"/>
              <a:t>Proc. SPIE 9599, Applications of Digital Image Processing XXXVIII, 95990X (September 22, 2015); </a:t>
            </a:r>
            <a:r>
              <a:rPr lang="en-US" sz="1600" dirty="0" smtClean="0"/>
              <a:t>doi:10.1117/12.2186388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[8]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M. </a:t>
            </a:r>
            <a:r>
              <a:rPr lang="en-US" sz="1600" dirty="0" err="1" smtClean="0"/>
              <a:t>Klíma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5"/>
              </a:rPr>
              <a:t> “Objective Evaluation of Naturalness, Contrast, and Colorfulness of Tone-Mapped Images,”</a:t>
            </a:r>
            <a:r>
              <a:rPr lang="en-US" sz="1600" dirty="0" smtClean="0"/>
              <a:t> Proc. SPIE 9217, Applications of Digital Image Processing XXXVII, 92172D (September 23, 2014); doi:10.1117/12.2075270</a:t>
            </a:r>
            <a:endParaRPr lang="fr-FR" sz="1600" dirty="0" smtClean="0"/>
          </a:p>
          <a:p>
            <a:pPr lvl="1"/>
            <a:endParaRPr lang="en-US" sz="1100" dirty="0" smtClean="0"/>
          </a:p>
          <a:p>
            <a:pPr lvl="1"/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Progress: studies and datasets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0" y="76470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ETHyma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Eye tracking data for HDR and Tone Mapped images :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Eyetracker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for HDR images (displayed on an real HDR display) and 88 tone mapped images with 37 observers.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http://ivc.univ-nantes.fr/test/en/databases/ETHyma/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PairCompTMO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Comparison between Tone Mapping Operators for still images :The database contains 100 images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FullHD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10 High Dynamic Range (HDR) images were processed with 9 sets of parameter of Tone Mapping Operators to produce 90 LDR images. The HDR contents were displayed like a reference for the half of participants. 40 observers compare these images with the Pair Comparison method.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http://ivc.univ-nantes.fr/test/en/databases/PairCompTMO/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Quality of JPEG HDR Images :10 different still image contents were used. 7 JPEG compression are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different bitrates optimized to used the full range of the quality scale. These 7 bitrates are used with the 2 versions of optimization (SSIM and MSE) to generate 14 different degradations. For each content, the reference and the degradations were subjectively evaluated with the ACR-HR method and 26 observers.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http://ivc.univ-nantes.fr/test/en/databases/JPEG_HDR_Images/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Progress: </a:t>
            </a:r>
            <a:r>
              <a:rPr lang="en-US" sz="3600" dirty="0" smtClean="0">
                <a:solidFill>
                  <a:srgbClr val="3333FF"/>
                </a:solidFill>
              </a:rPr>
              <a:t>Objective measures for HDR content</a:t>
            </a:r>
            <a:endParaRPr lang="en-US" sz="3600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324036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Tested and validated:</a:t>
            </a: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improvement of HDR VDP2 =&gt; HDR VDP2.2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new pooling strategies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VQM-HDR</a:t>
            </a:r>
            <a:r>
              <a:rPr lang="en-US" sz="2400" b="1" dirty="0" smtClean="0">
                <a:latin typeface="+mj-lt"/>
              </a:rPr>
              <a:t>: a new measure designed for Video HDR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tradeoff between performance and </a:t>
            </a:r>
            <a:r>
              <a:rPr lang="en-US" sz="2400" b="1" dirty="0" smtClean="0">
                <a:latin typeface="+mj-lt"/>
              </a:rPr>
              <a:t>complexity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	=&gt; contribution to MPEG through Samsung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</a:t>
            </a: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23418"/>
            <a:ext cx="7222887" cy="30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[9]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On Improving the Pooling in HDR-VDP-2 towards Better HDR Perceptual Quality Assessment. Human Vision and Electronic Imaging 2014, Feb 2014, San Francisco, United States.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[10]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HDR-VDP-2.2: A calibrated method for objective quality prediction of high-dynamic range and standard images: Journal of Electronic Imaging, Society of Photo-optical Instrumentation Engineers, 2014, 24 (1), pp.010501. &lt;</a:t>
            </a:r>
            <a:r>
              <a:rPr lang="en-US" sz="1600" dirty="0" smtClean="0">
                <a:hlinkClick r:id="rId2"/>
              </a:rPr>
              <a:t>http://dx.doi.org/10.1117/1.JEI.24.1.010501</a:t>
            </a:r>
            <a:r>
              <a:rPr lang="en-US" sz="1600" dirty="0" smtClean="0"/>
              <a:t>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HDR-VQM: An Objective Quality Measure for High Dynamic Range Video. Signal Processing: Image Communication, Elsevier, 2015, 35, pp.46-60. &lt;10.1016/j.image.2015.04.009</a:t>
            </a:r>
            <a:r>
              <a:rPr lang="en-US" sz="1600" dirty="0" smtClean="0"/>
              <a:t>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“Study of high dynamic range video quality assessment,” Proc. </a:t>
            </a:r>
            <a:r>
              <a:rPr lang="fr-FR" sz="1600" dirty="0" smtClean="0"/>
              <a:t>SPIE 9599, Applications of Digital Image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XXXVIII, 95990V (</a:t>
            </a:r>
            <a:r>
              <a:rPr lang="fr-FR" sz="1600" dirty="0" err="1" smtClean="0"/>
              <a:t>September</a:t>
            </a:r>
            <a:r>
              <a:rPr lang="fr-FR" sz="1600" dirty="0" smtClean="0"/>
              <a:t> 22, 2015); </a:t>
            </a:r>
            <a:r>
              <a:rPr lang="fr-FR" sz="1600" dirty="0" err="1" smtClean="0"/>
              <a:t>doi</a:t>
            </a:r>
            <a:r>
              <a:rPr lang="fr-FR" sz="1600" dirty="0" smtClean="0"/>
              <a:t>:10.1117/12.2189178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High Dynamic Range Visual Quality of Experience Measurement: Challenges and Perspectives. Visual Signal Quality Assessment - Quality of Experience (</a:t>
            </a:r>
            <a:r>
              <a:rPr lang="en-US" sz="1600" dirty="0" err="1" smtClean="0"/>
              <a:t>QoE</a:t>
            </a:r>
            <a:r>
              <a:rPr lang="en-US" sz="1600" dirty="0" smtClean="0"/>
              <a:t>), Springer International Publishing, pp.129-155, 2015, 978-3-319-10368-6.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Dual Modulation for LED-Backlit HDR Displays. </a:t>
            </a:r>
            <a:r>
              <a:rPr lang="fr-FR" sz="1600" dirty="0" smtClean="0"/>
              <a:t>High </a:t>
            </a:r>
            <a:r>
              <a:rPr lang="fr-FR" sz="1600" dirty="0" err="1" smtClean="0"/>
              <a:t>Dynamic</a:t>
            </a:r>
            <a:r>
              <a:rPr lang="fr-FR" sz="1600" dirty="0" smtClean="0"/>
              <a:t> Range </a:t>
            </a:r>
            <a:r>
              <a:rPr lang="fr-FR" sz="1600" dirty="0" err="1" smtClean="0"/>
              <a:t>Video</a:t>
            </a:r>
            <a:r>
              <a:rPr lang="fr-FR" sz="1600" dirty="0" smtClean="0"/>
              <a:t>. Elsevier Ltd. pp.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[15]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Quality of Experience and HDR: Concepts and How to Measure it. High Dynamic Range Video. Elsevier Ltd.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[16]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HDR Image and Video Quality Prediction. High Dynamic Range Video. Elsevier Ltd. 2016.</a:t>
            </a:r>
            <a:endParaRPr lang="fr-FR" sz="1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en-US" sz="2800" dirty="0" smtClean="0"/>
              <a:t>Extend profiles for HDR-VQM</a:t>
            </a:r>
            <a:endParaRPr lang="en-US" sz="2400" dirty="0" smtClean="0"/>
          </a:p>
          <a:p>
            <a:pPr lvl="1"/>
            <a:r>
              <a:rPr lang="en-US" sz="2400" dirty="0" smtClean="0"/>
              <a:t>Including some </a:t>
            </a:r>
            <a:r>
              <a:rPr lang="en-US" sz="2400" dirty="0" smtClean="0"/>
              <a:t>scenarios defined </a:t>
            </a:r>
            <a:r>
              <a:rPr lang="en-US" sz="2400" dirty="0" smtClean="0"/>
              <a:t>in MPEG </a:t>
            </a:r>
            <a:r>
              <a:rPr lang="en-US" sz="2400" dirty="0" err="1" smtClean="0"/>
              <a:t>CfE</a:t>
            </a:r>
            <a:r>
              <a:rPr lang="en-US" sz="2400" dirty="0" smtClean="0"/>
              <a:t> ISO/IEC JTC1/SC29/WG11 </a:t>
            </a:r>
            <a:r>
              <a:rPr lang="en-US" sz="2400" dirty="0" smtClean="0"/>
              <a:t>MPEG2014/M35464</a:t>
            </a:r>
          </a:p>
          <a:p>
            <a:pPr lvl="1">
              <a:buNone/>
            </a:pPr>
            <a:r>
              <a:rPr lang="en-US" sz="1800" dirty="0" smtClean="0"/>
              <a:t>“Call for Evidence (</a:t>
            </a:r>
            <a:r>
              <a:rPr lang="en-US" sz="1800" dirty="0" err="1" smtClean="0"/>
              <a:t>CfE</a:t>
            </a:r>
            <a:r>
              <a:rPr lang="en-US" sz="1800" dirty="0" smtClean="0"/>
              <a:t>) associated with technology for </a:t>
            </a:r>
            <a:r>
              <a:rPr lang="en-US" sz="1800" dirty="0" smtClean="0"/>
              <a:t>possible extensions </a:t>
            </a:r>
            <a:r>
              <a:rPr lang="en-US" sz="1800" dirty="0" smtClean="0"/>
              <a:t>of High Efficiency Video Coding (HEVC) standard for High Dynamic Range (</a:t>
            </a:r>
            <a:r>
              <a:rPr lang="en-US" sz="1800" dirty="0" smtClean="0"/>
              <a:t>HDR) and </a:t>
            </a:r>
            <a:r>
              <a:rPr lang="en-US" sz="1800" dirty="0" smtClean="0"/>
              <a:t>Wide </a:t>
            </a:r>
            <a:r>
              <a:rPr lang="en-US" sz="1800" dirty="0" err="1" smtClean="0"/>
              <a:t>Colour</a:t>
            </a:r>
            <a:r>
              <a:rPr lang="en-US" sz="1800" dirty="0" smtClean="0"/>
              <a:t> Gamut (WCG) video coding </a:t>
            </a:r>
            <a:r>
              <a:rPr lang="en-US" sz="1800" dirty="0" smtClean="0"/>
              <a:t>applications”</a:t>
            </a:r>
            <a:endParaRPr lang="fr-FR" sz="1800" dirty="0" smtClean="0"/>
          </a:p>
          <a:p>
            <a:pPr lvl="1"/>
            <a:r>
              <a:rPr lang="en-US" sz="2400" dirty="0" smtClean="0"/>
              <a:t>Some </a:t>
            </a:r>
            <a:r>
              <a:rPr lang="en-US" sz="2400" dirty="0" smtClean="0"/>
              <a:t>works are planned on the evaluation of the </a:t>
            </a:r>
            <a:r>
              <a:rPr lang="en-US" sz="2400" dirty="0" smtClean="0"/>
              <a:t>new MPEG </a:t>
            </a:r>
            <a:r>
              <a:rPr lang="en-US" sz="2400" dirty="0" smtClean="0"/>
              <a:t>HDR encoder in subjective tests and with objective metrics as </a:t>
            </a:r>
            <a:r>
              <a:rPr lang="en-US" sz="2400" dirty="0" smtClean="0"/>
              <a:t>HDR-VQM</a:t>
            </a:r>
          </a:p>
          <a:p>
            <a:r>
              <a:rPr lang="en-US" dirty="0" smtClean="0"/>
              <a:t>Address Wide Color </a:t>
            </a:r>
            <a:r>
              <a:rPr lang="en-US" dirty="0" err="1" smtClean="0"/>
              <a:t>Gammut</a:t>
            </a:r>
            <a:r>
              <a:rPr lang="en-US" dirty="0" smtClean="0"/>
              <a:t> </a:t>
            </a:r>
            <a:r>
              <a:rPr lang="en-US" dirty="0" smtClean="0"/>
              <a:t>scenarios</a:t>
            </a:r>
          </a:p>
          <a:p>
            <a:endParaRPr lang="en-US" dirty="0" smtClean="0"/>
          </a:p>
          <a:p>
            <a:r>
              <a:rPr lang="en-US" dirty="0" smtClean="0"/>
              <a:t>First step: subjective </a:t>
            </a:r>
            <a:r>
              <a:rPr lang="en-US" dirty="0" err="1" smtClean="0"/>
              <a:t>assessement</a:t>
            </a:r>
            <a:r>
              <a:rPr lang="en-US" dirty="0" smtClean="0"/>
              <a:t> studies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smtClean="0">
                <a:solidFill>
                  <a:srgbClr val="3333FF"/>
                </a:solidFill>
              </a:rPr>
              <a:t>On </a:t>
            </a:r>
            <a:r>
              <a:rPr lang="fr-FR" sz="4000" dirty="0" err="1" smtClean="0">
                <a:solidFill>
                  <a:srgbClr val="3333FF"/>
                </a:solidFill>
              </a:rPr>
              <a:t>going</a:t>
            </a:r>
            <a:r>
              <a:rPr lang="fr-FR" sz="4000" dirty="0" smtClean="0">
                <a:solidFill>
                  <a:srgbClr val="3333FF"/>
                </a:solidFill>
              </a:rPr>
              <a:t>  efforts: </a:t>
            </a:r>
            <a:r>
              <a:rPr lang="fr-FR" sz="4000" dirty="0" err="1" smtClean="0">
                <a:solidFill>
                  <a:srgbClr val="3333FF"/>
                </a:solidFill>
              </a:rPr>
              <a:t>extending</a:t>
            </a:r>
            <a:r>
              <a:rPr lang="fr-FR" sz="4000" dirty="0" smtClean="0">
                <a:solidFill>
                  <a:srgbClr val="3333FF"/>
                </a:solidFill>
              </a:rPr>
              <a:t> objective </a:t>
            </a:r>
            <a:r>
              <a:rPr lang="fr-FR" sz="4000" dirty="0" err="1" smtClean="0">
                <a:solidFill>
                  <a:srgbClr val="3333FF"/>
                </a:solidFill>
              </a:rPr>
              <a:t>measure</a:t>
            </a:r>
            <a:r>
              <a:rPr lang="fr-FR" sz="4000" dirty="0" smtClean="0">
                <a:solidFill>
                  <a:srgbClr val="3333FF"/>
                </a:solidFill>
              </a:rPr>
              <a:t> </a:t>
            </a:r>
            <a:r>
              <a:rPr lang="fr-FR" sz="4000" dirty="0" smtClean="0">
                <a:solidFill>
                  <a:srgbClr val="3333FF"/>
                </a:solidFill>
              </a:rPr>
              <a:t>profiles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3333FF"/>
                </a:solidFill>
              </a:rPr>
              <a:t>Towards</a:t>
            </a:r>
            <a:r>
              <a:rPr lang="fr-FR" sz="3600" dirty="0" smtClean="0">
                <a:solidFill>
                  <a:srgbClr val="3333FF"/>
                </a:solidFill>
              </a:rPr>
              <a:t> </a:t>
            </a:r>
            <a:r>
              <a:rPr lang="fr-FR" sz="3600" dirty="0" err="1" smtClean="0">
                <a:solidFill>
                  <a:srgbClr val="3333FF"/>
                </a:solidFill>
              </a:rPr>
              <a:t>Extended</a:t>
            </a:r>
            <a:r>
              <a:rPr lang="fr-FR" sz="3600" dirty="0" smtClean="0">
                <a:solidFill>
                  <a:srgbClr val="3333FF"/>
                </a:solidFill>
              </a:rPr>
              <a:t> profile for objective </a:t>
            </a:r>
            <a:r>
              <a:rPr lang="fr-FR" sz="3600" dirty="0" err="1" smtClean="0">
                <a:solidFill>
                  <a:srgbClr val="3333FF"/>
                </a:solidFill>
              </a:rPr>
              <a:t>quality</a:t>
            </a:r>
            <a:r>
              <a:rPr lang="fr-FR" sz="3600" dirty="0" smtClean="0">
                <a:solidFill>
                  <a:srgbClr val="3333FF"/>
                </a:solidFill>
              </a:rPr>
              <a:t> </a:t>
            </a:r>
            <a:r>
              <a:rPr lang="fr-FR" sz="3600" dirty="0" err="1" smtClean="0">
                <a:solidFill>
                  <a:srgbClr val="3333FF"/>
                </a:solidFill>
              </a:rPr>
              <a:t>metrics</a:t>
            </a:r>
            <a:r>
              <a:rPr lang="fr-FR" sz="3600" dirty="0" smtClean="0">
                <a:solidFill>
                  <a:srgbClr val="3333FF"/>
                </a:solidFill>
              </a:rPr>
              <a:t> </a:t>
            </a: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Question: </a:t>
            </a:r>
            <a:r>
              <a:rPr lang="fr-FR" sz="2400" b="1" dirty="0" err="1" smtClean="0"/>
              <a:t>robustness</a:t>
            </a:r>
            <a:r>
              <a:rPr lang="fr-FR" sz="2400" b="1" dirty="0" smtClean="0"/>
              <a:t> of the </a:t>
            </a:r>
            <a:r>
              <a:rPr lang="fr-FR" sz="2400" b="1" dirty="0" err="1" smtClean="0"/>
              <a:t>metric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regarding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upcoming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video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encoding</a:t>
            </a:r>
            <a:r>
              <a:rPr lang="fr-FR" sz="2400" b="1" dirty="0" smtClean="0"/>
              <a:t> standard</a:t>
            </a:r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Scenario </a:t>
            </a:r>
            <a:r>
              <a:rPr lang="fr-FR" sz="2400" b="1" dirty="0"/>
              <a:t>1 – </a:t>
            </a:r>
            <a:r>
              <a:rPr lang="en-US" sz="2400" b="1" dirty="0"/>
              <a:t>Evaluation of categories 1 and 3a of MPEG </a:t>
            </a:r>
            <a:r>
              <a:rPr lang="en-US" sz="2400" b="1" dirty="0" err="1"/>
              <a:t>CfE</a:t>
            </a:r>
            <a:r>
              <a:rPr lang="en-US" sz="2400" b="1" dirty="0"/>
              <a:t> for HDR video coding (no backward compatibility)</a:t>
            </a:r>
            <a:r>
              <a:rPr lang="fr-FR" sz="2400" b="1" dirty="0"/>
              <a:t> 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Rounded Rectangle 4"/>
          <p:cNvSpPr/>
          <p:nvPr/>
        </p:nvSpPr>
        <p:spPr>
          <a:xfrm>
            <a:off x="2302680" y="3811425"/>
            <a:ext cx="1371838" cy="1603740"/>
          </a:xfrm>
          <a:prstGeom prst="roundRect">
            <a:avLst>
              <a:gd name="adj" fmla="val 9048"/>
            </a:avLst>
          </a:prstGeom>
          <a:solidFill>
            <a:srgbClr val="C6D9F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New HDR </a:t>
            </a:r>
            <a:r>
              <a:rPr lang="en-US" sz="1600" b="1" dirty="0">
                <a:solidFill>
                  <a:srgbClr val="000000"/>
                </a:solidFill>
              </a:rPr>
              <a:t>Encoders</a:t>
            </a:r>
          </a:p>
          <a:p>
            <a:pPr algn="ctr"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</a:rPr>
              <a:t>Decoders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" name="Rounded Rectangle 5"/>
          <p:cNvSpPr/>
          <p:nvPr/>
        </p:nvSpPr>
        <p:spPr>
          <a:xfrm>
            <a:off x="5615048" y="3707225"/>
            <a:ext cx="1959768" cy="87467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Objective metrics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HDR-VQM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HDR-VDP2.2 …</a:t>
            </a:r>
          </a:p>
        </p:txBody>
      </p:sp>
      <p:sp>
        <p:nvSpPr>
          <p:cNvPr id="6" name="Rounded Rectangle 6"/>
          <p:cNvSpPr/>
          <p:nvPr/>
        </p:nvSpPr>
        <p:spPr>
          <a:xfrm>
            <a:off x="4678944" y="4819537"/>
            <a:ext cx="1459364" cy="841711"/>
          </a:xfrm>
          <a:prstGeom prst="roundRect">
            <a:avLst>
              <a:gd name="adj" fmla="val 904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Display</a:t>
            </a:r>
          </a:p>
        </p:txBody>
      </p:sp>
      <p:sp>
        <p:nvSpPr>
          <p:cNvPr id="7" name="Rounded Rectangle 7"/>
          <p:cNvSpPr/>
          <p:nvPr/>
        </p:nvSpPr>
        <p:spPr>
          <a:xfrm>
            <a:off x="6998752" y="4819537"/>
            <a:ext cx="1516598" cy="841711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Subjective evaluation</a:t>
            </a:r>
          </a:p>
        </p:txBody>
      </p:sp>
      <p:cxnSp>
        <p:nvCxnSpPr>
          <p:cNvPr id="8" name="Straight Arrow Connector 8"/>
          <p:cNvCxnSpPr>
            <a:endCxn id="4" idx="1"/>
          </p:cNvCxnSpPr>
          <p:nvPr/>
        </p:nvCxnSpPr>
        <p:spPr>
          <a:xfrm>
            <a:off x="1800122" y="4613295"/>
            <a:ext cx="502558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9"/>
          <p:cNvCxnSpPr>
            <a:endCxn id="5" idx="1"/>
          </p:cNvCxnSpPr>
          <p:nvPr/>
        </p:nvCxnSpPr>
        <p:spPr>
          <a:xfrm>
            <a:off x="3670832" y="4144560"/>
            <a:ext cx="194421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0"/>
          <p:cNvCxnSpPr>
            <a:stCxn id="6" idx="3"/>
            <a:endCxn id="7" idx="1"/>
          </p:cNvCxnSpPr>
          <p:nvPr/>
        </p:nvCxnSpPr>
        <p:spPr>
          <a:xfrm>
            <a:off x="6138308" y="5240393"/>
            <a:ext cx="86044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1"/>
          <p:cNvCxnSpPr>
            <a:endCxn id="6" idx="1"/>
          </p:cNvCxnSpPr>
          <p:nvPr/>
        </p:nvCxnSpPr>
        <p:spPr>
          <a:xfrm>
            <a:off x="3686384" y="5188837"/>
            <a:ext cx="992560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nip Single Corner Rectangle 2"/>
          <p:cNvSpPr/>
          <p:nvPr/>
        </p:nvSpPr>
        <p:spPr>
          <a:xfrm>
            <a:off x="558936" y="4078309"/>
            <a:ext cx="1241186" cy="1077458"/>
          </a:xfrm>
          <a:prstGeom prst="snip1Rect">
            <a:avLst/>
          </a:prstGeom>
          <a:solidFill>
            <a:srgbClr val="EED4D3"/>
          </a:solidFill>
          <a:ln>
            <a:solidFill>
              <a:srgbClr val="4F1A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HDR contents</a:t>
            </a:r>
          </a:p>
        </p:txBody>
      </p:sp>
    </p:spTree>
    <p:extLst>
      <p:ext uri="{BB962C8B-B14F-4D97-AF65-F5344CB8AC3E}">
        <p14:creationId xmlns:p14="http://schemas.microsoft.com/office/powerpoint/2010/main" xmlns="" val="2742613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6055</TotalTime>
  <Words>1947</Words>
  <Application>Microsoft Office PowerPoint</Application>
  <PresentationFormat>On-screen Show (4:3)</PresentationFormat>
  <Paragraphs>250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Motiv sady Office</vt:lpstr>
      <vt:lpstr>Slide 1</vt:lpstr>
      <vt:lpstr>Progress: experimental methodologies for QoE assessement in the context of HDR</vt:lpstr>
      <vt:lpstr>TONE-MAPPING activity summary </vt:lpstr>
      <vt:lpstr>References</vt:lpstr>
      <vt:lpstr>Progress: studies and datasets</vt:lpstr>
      <vt:lpstr>Progress: Objective measures for HDR content</vt:lpstr>
      <vt:lpstr>References</vt:lpstr>
      <vt:lpstr>On going  efforts: extending objective measure profiles</vt:lpstr>
      <vt:lpstr>Towards Extended profile for objective quality metrics </vt:lpstr>
      <vt:lpstr>Test scenarios: on going VQEG effort</vt:lpstr>
      <vt:lpstr>Towards a profile for HDR 4K </vt:lpstr>
      <vt:lpstr>Color Volume Conversion (with &amp; without compression)</vt:lpstr>
      <vt:lpstr>Color Volume Conversion: Pilot test</vt:lpstr>
      <vt:lpstr>Slide 14</vt:lpstr>
      <vt:lpstr>Recommendation ITU-R BT.2020</vt:lpstr>
      <vt:lpstr>Tone Reproduction</vt:lpstr>
      <vt:lpstr>Color reproduction</vt:lpstr>
      <vt:lpstr>Color reproduction: observer metamerism</vt:lpstr>
      <vt:lpstr>Wide Gammut and Gammut mapping </vt:lpstr>
      <vt:lpstr>Wide Gammut and Color mapping: mastering color volume  (MDCV)</vt:lpstr>
      <vt:lpstr>Wide Gammut and Color mapping: Frame-Average Light Level (MaxFALL) Max Content Light Level information (MaxCLL) </vt:lpstr>
      <vt:lpstr>Color remapping information (CRI)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152</cp:revision>
  <dcterms:created xsi:type="dcterms:W3CDTF">2014-01-15T09:37:55Z</dcterms:created>
  <dcterms:modified xsi:type="dcterms:W3CDTF">2016-03-01T23:41:20Z</dcterms:modified>
</cp:coreProperties>
</file>