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autoCompressPictures="0" bookmarkIdSeed="3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40" r:id="rId2"/>
    <p:sldId id="372" r:id="rId3"/>
    <p:sldId id="403" r:id="rId4"/>
    <p:sldId id="373" r:id="rId5"/>
    <p:sldId id="390" r:id="rId6"/>
    <p:sldId id="388" r:id="rId7"/>
    <p:sldId id="391" r:id="rId8"/>
    <p:sldId id="400" r:id="rId9"/>
    <p:sldId id="392" r:id="rId10"/>
    <p:sldId id="401" r:id="rId11"/>
    <p:sldId id="402" r:id="rId12"/>
    <p:sldId id="377" r:id="rId13"/>
    <p:sldId id="389" r:id="rId14"/>
    <p:sldId id="393" r:id="rId15"/>
    <p:sldId id="394" r:id="rId16"/>
    <p:sldId id="395" r:id="rId17"/>
    <p:sldId id="396" r:id="rId18"/>
    <p:sldId id="397" r:id="rId19"/>
    <p:sldId id="398" r:id="rId20"/>
    <p:sldId id="380" r:id="rId21"/>
    <p:sldId id="404" r:id="rId22"/>
    <p:sldId id="382" r:id="rId23"/>
    <p:sldId id="383" r:id="rId24"/>
    <p:sldId id="300" r:id="rId25"/>
  </p:sldIdLst>
  <p:sldSz cx="9144000" cy="5143500" type="screen16x9"/>
  <p:notesSz cx="6858000" cy="9144000"/>
  <p:embeddedFontLst>
    <p:embeddedFont>
      <p:font typeface="Intel Clear" panose="020B0604020203020204" pitchFamily="34" charset="0"/>
      <p:regular r:id="rId28"/>
      <p:bold r:id="rId29"/>
      <p:italic r:id="rId30"/>
      <p:boldItalic r:id="rId31"/>
    </p:embeddedFont>
    <p:embeddedFont>
      <p:font typeface="Intel Clear Pro" panose="020B0804020202060201" pitchFamily="34" charset="0"/>
      <p:bold r:id="rId32"/>
    </p:embeddedFont>
    <p:embeddedFont>
      <p:font typeface="MS Mincho" panose="02020609040205080304" pitchFamily="49" charset="-128"/>
      <p:regular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581">
          <p15:clr>
            <a:srgbClr val="A4A3A4"/>
          </p15:clr>
        </p15:guide>
        <p15:guide id="2" orient="horz" pos="3004">
          <p15:clr>
            <a:srgbClr val="A4A3A4"/>
          </p15:clr>
        </p15:guide>
        <p15:guide id="3" orient="horz" pos="422">
          <p15:clr>
            <a:srgbClr val="A4A3A4"/>
          </p15:clr>
        </p15:guide>
        <p15:guide id="4" orient="horz" pos="824">
          <p15:clr>
            <a:srgbClr val="A4A3A4"/>
          </p15:clr>
        </p15:guide>
        <p15:guide id="5" orient="horz" pos="2916">
          <p15:clr>
            <a:srgbClr val="A4A3A4"/>
          </p15:clr>
        </p15:guide>
        <p15:guide id="6" orient="horz" pos="1643">
          <p15:clr>
            <a:srgbClr val="A4A3A4"/>
          </p15:clr>
        </p15:guide>
        <p15:guide id="7" pos="5470">
          <p15:clr>
            <a:srgbClr val="A4A3A4"/>
          </p15:clr>
        </p15:guide>
        <p15:guide id="8" pos="287">
          <p15:clr>
            <a:srgbClr val="A4A3A4"/>
          </p15:clr>
        </p15:guide>
        <p15:guide id="9" pos="2909">
          <p15:clr>
            <a:srgbClr val="A4A3A4"/>
          </p15:clr>
        </p15:guide>
        <p15:guide id="10" pos="2811">
          <p15:clr>
            <a:srgbClr val="A4A3A4"/>
          </p15:clr>
        </p15:guide>
        <p15:guide id="11" pos="2852">
          <p15:clr>
            <a:srgbClr val="A4A3A4"/>
          </p15:clr>
        </p15:guide>
        <p15:guide id="12" orient="horz" pos="802">
          <p15:clr>
            <a:srgbClr val="A4A3A4"/>
          </p15:clr>
        </p15:guide>
        <p15:guide id="13" orient="horz" pos="2322">
          <p15:clr>
            <a:srgbClr val="A4A3A4"/>
          </p15:clr>
        </p15:guide>
        <p15:guide id="14" orient="horz" pos="2688">
          <p15:clr>
            <a:srgbClr val="A4A3A4"/>
          </p15:clr>
        </p15:guide>
        <p15:guide id="15" orient="horz" pos="563">
          <p15:clr>
            <a:srgbClr val="A4A3A4"/>
          </p15:clr>
        </p15:guide>
        <p15:guide id="16" pos="3171">
          <p15:clr>
            <a:srgbClr val="A4A3A4"/>
          </p15:clr>
        </p15:guide>
        <p15:guide id="17" pos="3006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C5"/>
    <a:srgbClr val="F83308"/>
    <a:srgbClr val="FD9208"/>
    <a:srgbClr val="009FDF"/>
    <a:srgbClr val="F3D54E"/>
    <a:srgbClr val="F0CE3E"/>
    <a:srgbClr val="003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3" autoAdjust="0"/>
    <p:restoredTop sz="84955" autoAdjust="0"/>
  </p:normalViewPr>
  <p:slideViewPr>
    <p:cSldViewPr snapToGrid="0">
      <p:cViewPr varScale="1">
        <p:scale>
          <a:sx n="104" d="100"/>
          <a:sy n="104" d="100"/>
        </p:scale>
        <p:origin x="-864" y="-84"/>
      </p:cViewPr>
      <p:guideLst>
        <p:guide orient="horz" pos="1581"/>
        <p:guide orient="horz" pos="3004"/>
        <p:guide orient="horz" pos="422"/>
        <p:guide orient="horz" pos="824"/>
        <p:guide orient="horz" pos="2916"/>
        <p:guide orient="horz" pos="1643"/>
        <p:guide orient="horz" pos="802"/>
        <p:guide orient="horz" pos="2322"/>
        <p:guide orient="horz" pos="2688"/>
        <p:guide orient="horz" pos="563"/>
        <p:guide pos="5470"/>
        <p:guide pos="287"/>
        <p:guide pos="2909"/>
        <p:guide pos="2811"/>
        <p:guide pos="2852"/>
        <p:guide pos="3171"/>
        <p:guide pos="300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6" d="100"/>
        <a:sy n="86" d="100"/>
      </p:scale>
      <p:origin x="0" y="1536"/>
    </p:cViewPr>
  </p:sorterViewPr>
  <p:notesViewPr>
    <p:cSldViewPr snapToGrid="0" showGuides="1">
      <p:cViewPr varScale="1">
        <p:scale>
          <a:sx n="86" d="100"/>
          <a:sy n="86" d="100"/>
        </p:scale>
        <p:origin x="-304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Intel Clear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FD7B2-88A6-E34E-8EF8-CB0C7BA47ADD}" type="datetimeFigureOut">
              <a:rPr lang="en-US" smtClean="0">
                <a:latin typeface="Intel Clear"/>
              </a:rPr>
              <a:pPr/>
              <a:t>9/14/2015</a:t>
            </a:fld>
            <a:endParaRPr lang="en-US" dirty="0">
              <a:latin typeface="Intel Clear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Intel Clea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CFA4E-18EB-6D49-8DE2-7A74038C2C1C}" type="slidenum">
              <a:rPr lang="en-US" smtClean="0">
                <a:latin typeface="Intel Clear"/>
              </a:rPr>
              <a:pPr/>
              <a:t>‹#›</a:t>
            </a:fld>
            <a:endParaRPr lang="en-US" dirty="0">
              <a:latin typeface="Intel Clear"/>
            </a:endParaRPr>
          </a:p>
        </p:txBody>
      </p:sp>
    </p:spTree>
    <p:extLst>
      <p:ext uri="{BB962C8B-B14F-4D97-AF65-F5344CB8AC3E}">
        <p14:creationId xmlns:p14="http://schemas.microsoft.com/office/powerpoint/2010/main" val="9129941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Intel Cle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Intel Clear"/>
              </a:defRPr>
            </a:lvl1pPr>
          </a:lstStyle>
          <a:p>
            <a:fld id="{ED7FC5FE-6F0D-D34A-8EE6-C95B4F5F4DC8}" type="datetimeFigureOut">
              <a:rPr lang="en-US" smtClean="0"/>
              <a:pPr/>
              <a:t>9/14/2015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Intel Cle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Intel Clear"/>
              </a:defRPr>
            </a:lvl1pPr>
          </a:lstStyle>
          <a:p>
            <a:fld id="{D61C8689-8455-3546-ADF9-3B7273760F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4292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Intel Clear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Intel Clear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Intel Clear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Intel Clear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Intel Clear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Intel Clear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133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892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918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989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709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566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204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36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717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Intel Clear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Intel Clear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608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Intel Clear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Intel Clear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Intel Clear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608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972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Intel Clear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972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Intel Clear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972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446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Radial Gradi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4687" y="2479422"/>
            <a:ext cx="8212886" cy="1102519"/>
          </a:xfrm>
        </p:spPr>
        <p:txBody>
          <a:bodyPr lIns="0" rIns="0" anchor="b" anchorCtr="0">
            <a:noAutofit/>
          </a:bodyPr>
          <a:lstStyle>
            <a:lvl1pPr>
              <a:lnSpc>
                <a:spcPct val="80000"/>
              </a:lnSpc>
              <a:defRPr sz="6500" b="0" spc="0" baseline="0">
                <a:solidFill>
                  <a:schemeClr val="bg1"/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 smtClean="0"/>
              <a:t>65pt Intel Clear pro Title</a:t>
            </a:r>
            <a:br>
              <a:rPr lang="en-US" dirty="0" smtClean="0"/>
            </a:br>
            <a:r>
              <a:rPr lang="en-US" dirty="0" smtClean="0"/>
              <a:t>with radial gradient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5613" y="3493008"/>
            <a:ext cx="6330212" cy="92536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600" b="0" i="0" baseline="0">
                <a:solidFill>
                  <a:srgbClr val="F3D54E"/>
                </a:solidFill>
                <a:latin typeface="Intel Clear"/>
                <a:cs typeface="Intel Cle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16pt Intel Clear Subhead, Date, Etc.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797" y="383169"/>
            <a:ext cx="1248049" cy="82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324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678363" y="1"/>
            <a:ext cx="4465637" cy="4768849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Insert photo here. Drag picture to placeholder or click icon to add.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4006850" cy="868680"/>
          </a:xfrm>
        </p:spPr>
        <p:txBody>
          <a:bodyPr>
            <a:noAutofit/>
          </a:bodyPr>
          <a:lstStyle>
            <a:lvl1pPr>
              <a:defRPr sz="2800" b="0" i="0" baseline="0">
                <a:latin typeface="Intel Clear"/>
                <a:cs typeface="Intel Clear"/>
              </a:defRPr>
            </a:lvl1pPr>
          </a:lstStyle>
          <a:p>
            <a:r>
              <a:rPr lang="en-US" dirty="0" smtClean="0"/>
              <a:t>28pt Intel Clear Headline</a:t>
            </a:r>
            <a:endParaRPr lang="en-US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824387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352" y="4824387"/>
            <a:ext cx="2133600" cy="273844"/>
          </a:xfrm>
        </p:spPr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4" y="1325244"/>
            <a:ext cx="4006850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400" dirty="0" smtClean="0"/>
            </a:lvl3pPr>
            <a:lvl4pPr>
              <a:defRPr lang="en-US" sz="1200" dirty="0" smtClean="0"/>
            </a:lvl4pPr>
            <a:lvl5pPr>
              <a:defRPr lang="en-US" sz="12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smtClean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smtClean="0"/>
              <a:t>16pt Intel Clear bullet one</a:t>
            </a:r>
          </a:p>
          <a:p>
            <a:pPr lvl="2"/>
            <a:r>
              <a:rPr lang="en-US" dirty="0" err="1" smtClean="0"/>
              <a:t>14pt</a:t>
            </a:r>
            <a:r>
              <a:rPr lang="en-US" dirty="0" smtClean="0"/>
              <a:t> Intel Clear third level</a:t>
            </a:r>
          </a:p>
          <a:p>
            <a:pPr lvl="3"/>
            <a:r>
              <a:rPr lang="en-US" dirty="0" err="1" smtClean="0"/>
              <a:t>12pt</a:t>
            </a:r>
            <a:r>
              <a:rPr lang="en-US" dirty="0" smtClean="0"/>
              <a:t> Intel Clear fourth level</a:t>
            </a:r>
          </a:p>
          <a:p>
            <a:pPr lvl="4"/>
            <a:r>
              <a:rPr lang="en-US" dirty="0" err="1" smtClean="0"/>
              <a:t>12pt</a:t>
            </a:r>
            <a:r>
              <a:rPr lang="en-US" dirty="0" smtClean="0"/>
              <a:t> Intel Clear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421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2108062"/>
            <a:ext cx="7772400" cy="1021556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5400" b="0" cap="none" spc="0" baseline="0">
                <a:solidFill>
                  <a:srgbClr val="003C71"/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 smtClean="0"/>
              <a:t>54pt Intel Clear Pro</a:t>
            </a:r>
            <a:br>
              <a:rPr lang="en-US" dirty="0" smtClean="0"/>
            </a:br>
            <a:r>
              <a:rPr lang="en-US" dirty="0" smtClean="0"/>
              <a:t>white section break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5613" y="3241150"/>
            <a:ext cx="7772400" cy="1125140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0" baseline="0">
                <a:solidFill>
                  <a:schemeClr val="accent2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16pt Intel Clear Subhead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72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lue Section Brea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5613" y="2108062"/>
            <a:ext cx="7772400" cy="1021556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5400" b="0" cap="none" spc="0" baseline="0">
                <a:solidFill>
                  <a:schemeClr val="bg1"/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 smtClean="0"/>
              <a:t>54pt Intel Clear Pro</a:t>
            </a:r>
            <a:br>
              <a:rPr lang="en-US" dirty="0" smtClean="0"/>
            </a:br>
            <a:r>
              <a:rPr lang="en-US" dirty="0" smtClean="0"/>
              <a:t>blue section break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>
          <a:xfrm>
            <a:off x="455613" y="3241150"/>
            <a:ext cx="7772400" cy="1125140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0" i="0" baseline="0">
                <a:solidFill>
                  <a:srgbClr val="F3D54E"/>
                </a:solidFill>
                <a:latin typeface="Intel Clear"/>
                <a:cs typeface="Intel Cle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16pt Intel Clear 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112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5613" y="2234882"/>
            <a:ext cx="7772400" cy="1125140"/>
          </a:xfrm>
        </p:spPr>
        <p:txBody>
          <a:bodyPr anchor="t" anchorCtr="0">
            <a:noAutofit/>
          </a:bodyPr>
          <a:lstStyle>
            <a:lvl1pPr marL="0" indent="0">
              <a:buNone/>
              <a:defRPr sz="4000" b="0" baseline="0">
                <a:solidFill>
                  <a:schemeClr val="accent2"/>
                </a:solidFill>
                <a:latin typeface="Intel Clear"/>
                <a:ea typeface="Intel Clear"/>
                <a:cs typeface="Intel Cle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40pt Intel Clear Light Body.</a:t>
            </a:r>
            <a:br>
              <a:rPr lang="en-US" dirty="0" smtClean="0"/>
            </a:br>
            <a:r>
              <a:rPr lang="en-US" dirty="0" smtClean="0"/>
              <a:t>For content that is not a section, but has a big idea in text only.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1101794"/>
            <a:ext cx="7772400" cy="1021556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4000" b="0" cap="none" spc="0" baseline="0">
                <a:solidFill>
                  <a:srgbClr val="003C7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 dirty="0" smtClean="0"/>
              <a:t>40pt Intel Clear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256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ection Break Image">
    <p:bg>
      <p:bgPr>
        <a:gradFill>
          <a:gsLst>
            <a:gs pos="0">
              <a:schemeClr val="tx2"/>
            </a:gs>
            <a:gs pos="5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2260088"/>
            <a:ext cx="7772400" cy="1021556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5400" b="0" cap="none" spc="0" baseline="0">
                <a:solidFill>
                  <a:schemeClr val="bg1"/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 smtClean="0"/>
              <a:t>54pt Intel Clear Pro blue section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5613" y="3348787"/>
            <a:ext cx="7772400" cy="1125140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0" baseline="0">
                <a:solidFill>
                  <a:srgbClr val="F3D54E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16pt Intel Clear Subhead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9144000" cy="2574131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baseline="0">
                <a:solidFill>
                  <a:srgbClr val="0071C5"/>
                </a:solidFill>
              </a:defRPr>
            </a:lvl1pPr>
          </a:lstStyle>
          <a:p>
            <a:r>
              <a:rPr lang="en-US" dirty="0" smtClean="0"/>
              <a:t>Insert photo here. Drag picture to placeholder or click icon to add.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762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824387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 smtClean="0"/>
              <a:t>28pt Intel Clear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16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961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ack Cover Radial 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.psf\Home\Desktop\Inte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32" y="1875130"/>
            <a:ext cx="2108795" cy="138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00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ack Cover Radial 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_experience_wht_rgb_3000.png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232" y="1693326"/>
            <a:ext cx="2085380" cy="211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31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Radial Gradi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44687" y="2479422"/>
            <a:ext cx="8212886" cy="1102519"/>
          </a:xfrm>
        </p:spPr>
        <p:txBody>
          <a:bodyPr lIns="0" rIns="0" anchor="b" anchorCtr="0">
            <a:noAutofit/>
          </a:bodyPr>
          <a:lstStyle>
            <a:lvl1pPr>
              <a:lnSpc>
                <a:spcPct val="80000"/>
              </a:lnSpc>
              <a:defRPr sz="6500" b="0" spc="0" baseline="0">
                <a:solidFill>
                  <a:schemeClr val="bg1"/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 smtClean="0"/>
              <a:t>65pt Intel Clear pro Title</a:t>
            </a:r>
            <a:br>
              <a:rPr lang="en-US" dirty="0" smtClean="0"/>
            </a:br>
            <a:r>
              <a:rPr lang="en-US" dirty="0" smtClean="0"/>
              <a:t>with radial gradient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5613" y="3493008"/>
            <a:ext cx="6330212" cy="92536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600" b="0" i="0" baseline="0">
                <a:solidFill>
                  <a:srgbClr val="F3D54E"/>
                </a:solidFill>
                <a:latin typeface="Intel Clear"/>
                <a:cs typeface="Intel Cle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16pt Intel Clear Subhead, Date, Etc.</a:t>
            </a:r>
            <a:endParaRPr lang="en-US" dirty="0"/>
          </a:p>
        </p:txBody>
      </p:sp>
      <p:pic>
        <p:nvPicPr>
          <p:cNvPr id="10" name="Picture 9" descr="int_experience_hrz_wht_rgb_1500.png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93" y="389228"/>
            <a:ext cx="2121766" cy="88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68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gradFill>
          <a:gsLst>
            <a:gs pos="0">
              <a:schemeClr val="tx2"/>
            </a:gs>
            <a:gs pos="5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7688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 smtClean="0"/>
              <a:t>Insert photo here. Drag picture to placeholder or click icon to add.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797" y="383169"/>
            <a:ext cx="1248049" cy="82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44687" y="2479422"/>
            <a:ext cx="8212886" cy="1102519"/>
          </a:xfrm>
        </p:spPr>
        <p:txBody>
          <a:bodyPr lIns="0" rIns="0" anchor="b" anchorCtr="0">
            <a:noAutofit/>
          </a:bodyPr>
          <a:lstStyle>
            <a:lvl1pPr>
              <a:lnSpc>
                <a:spcPct val="80000"/>
              </a:lnSpc>
              <a:defRPr sz="6500" b="0" spc="0" baseline="0">
                <a:solidFill>
                  <a:schemeClr val="bg1"/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 smtClean="0"/>
              <a:t>65pt Intel Clear pro Title</a:t>
            </a:r>
            <a:br>
              <a:rPr lang="en-US" dirty="0" smtClean="0"/>
            </a:br>
            <a:r>
              <a:rPr lang="en-US" dirty="0" smtClean="0"/>
              <a:t>with image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5613" y="3493008"/>
            <a:ext cx="6330212" cy="92536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600" b="0" i="0" baseline="0">
                <a:solidFill>
                  <a:srgbClr val="F3D54E"/>
                </a:solidFill>
                <a:latin typeface="Intel Clear"/>
                <a:cs typeface="Intel Cle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16pt Intel Clear Subhead, Date,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324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713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 smtClean="0"/>
              <a:t>28pt Intel Clear Headline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55613" y="965825"/>
            <a:ext cx="8228012" cy="3425825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 dirty="0" smtClean="0"/>
              <a:t>18pt Intel Clear body text</a:t>
            </a:r>
          </a:p>
          <a:p>
            <a:pPr lvl="1"/>
            <a:r>
              <a:rPr lang="en-US" dirty="0" smtClean="0"/>
              <a:t>18pt Intel Clear bullet one</a:t>
            </a:r>
          </a:p>
          <a:p>
            <a:pPr lvl="2"/>
            <a:r>
              <a:rPr lang="en-US" dirty="0" smtClean="0"/>
              <a:t>18pt Intel Clear sub-bullet</a:t>
            </a:r>
          </a:p>
          <a:p>
            <a:pPr lvl="3"/>
            <a:r>
              <a:rPr lang="en-US" dirty="0" smtClean="0"/>
              <a:t>16pt Intel Clear fourth level</a:t>
            </a:r>
          </a:p>
          <a:p>
            <a:pPr lvl="4"/>
            <a:r>
              <a:rPr lang="en-US" dirty="0" err="1" smtClean="0"/>
              <a:t>14pt</a:t>
            </a:r>
            <a:r>
              <a:rPr lang="en-US" dirty="0" smtClean="0"/>
              <a:t> Intel Clear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511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3" y="1203324"/>
            <a:ext cx="4006851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400" dirty="0" smtClean="0"/>
            </a:lvl3pPr>
            <a:lvl4pPr>
              <a:defRPr lang="en-US" sz="1200" dirty="0" smtClean="0"/>
            </a:lvl4pPr>
            <a:lvl5pPr>
              <a:defRPr lang="en-US" sz="12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smtClean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smtClean="0"/>
              <a:t>16pt Intel Clear bullet one</a:t>
            </a:r>
          </a:p>
          <a:p>
            <a:pPr lvl="2"/>
            <a:r>
              <a:rPr lang="en-US" dirty="0" err="1" smtClean="0"/>
              <a:t>14pt</a:t>
            </a:r>
            <a:r>
              <a:rPr lang="en-US" dirty="0" smtClean="0"/>
              <a:t> Intel Clear third level</a:t>
            </a:r>
          </a:p>
          <a:p>
            <a:pPr lvl="3"/>
            <a:r>
              <a:rPr lang="en-US" dirty="0" err="1" smtClean="0"/>
              <a:t>12pt</a:t>
            </a:r>
            <a:r>
              <a:rPr lang="en-US" dirty="0" smtClean="0"/>
              <a:t> Intel Clear fourth level</a:t>
            </a:r>
          </a:p>
          <a:p>
            <a:pPr lvl="4"/>
            <a:r>
              <a:rPr lang="en-US" dirty="0" err="1" smtClean="0"/>
              <a:t>12pt</a:t>
            </a:r>
            <a:r>
              <a:rPr lang="en-US" dirty="0" smtClean="0"/>
              <a:t> Intel Clear fifth level</a:t>
            </a:r>
            <a:endParaRPr lang="en-US" dirty="0"/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 smtClean="0"/>
              <a:t>28pt Intel Clear Headline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830763" y="943430"/>
            <a:ext cx="3181123" cy="16709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1800">
                <a:latin typeface="Intel Clear"/>
              </a:defRPr>
            </a:lvl1pPr>
          </a:lstStyle>
          <a:p>
            <a:endParaRPr lang="en-US" sz="1100" dirty="0">
              <a:latin typeface="Arial"/>
            </a:endParaRP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830763" y="2843897"/>
            <a:ext cx="3181123" cy="16709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1800">
                <a:latin typeface="Intel Clear"/>
              </a:defRPr>
            </a:lvl1pPr>
          </a:lstStyle>
          <a:p>
            <a:endParaRPr lang="en-US" sz="1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8914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3" y="1203324"/>
            <a:ext cx="4006851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400" dirty="0" smtClean="0"/>
            </a:lvl3pPr>
            <a:lvl4pPr>
              <a:defRPr lang="en-US" sz="1200" dirty="0" smtClean="0"/>
            </a:lvl4pPr>
            <a:lvl5pPr>
              <a:defRPr lang="en-US" sz="12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smtClean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smtClean="0"/>
              <a:t>16pt Intel Clear bullet one</a:t>
            </a:r>
          </a:p>
          <a:p>
            <a:pPr lvl="2"/>
            <a:r>
              <a:rPr lang="en-US" dirty="0" err="1" smtClean="0"/>
              <a:t>14pt</a:t>
            </a:r>
            <a:r>
              <a:rPr lang="en-US" dirty="0" smtClean="0"/>
              <a:t> Intel Clear third level</a:t>
            </a:r>
          </a:p>
          <a:p>
            <a:pPr lvl="3"/>
            <a:r>
              <a:rPr lang="en-US" dirty="0" err="1" smtClean="0"/>
              <a:t>12pt</a:t>
            </a:r>
            <a:r>
              <a:rPr lang="en-US" dirty="0" smtClean="0"/>
              <a:t> Intel Clear fourth level</a:t>
            </a:r>
          </a:p>
          <a:p>
            <a:pPr lvl="4"/>
            <a:r>
              <a:rPr lang="en-US" dirty="0" err="1" smtClean="0"/>
              <a:t>12pt</a:t>
            </a:r>
            <a:r>
              <a:rPr lang="en-US" dirty="0" smtClean="0"/>
              <a:t> Intel Clear 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78363" y="1203324"/>
            <a:ext cx="4005264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400" dirty="0" smtClean="0"/>
            </a:lvl3pPr>
            <a:lvl4pPr>
              <a:defRPr lang="en-US" sz="1200" dirty="0" smtClean="0"/>
            </a:lvl4pPr>
            <a:lvl5pPr>
              <a:defRPr lang="en-US" sz="12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smtClean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smtClean="0"/>
              <a:t>16pt Intel Clear bullet one</a:t>
            </a:r>
          </a:p>
          <a:p>
            <a:pPr lvl="2"/>
            <a:r>
              <a:rPr lang="en-US" dirty="0" err="1" smtClean="0"/>
              <a:t>14pt</a:t>
            </a:r>
            <a:r>
              <a:rPr lang="en-US" dirty="0" smtClean="0"/>
              <a:t> Intel Clear third level</a:t>
            </a:r>
          </a:p>
          <a:p>
            <a:pPr lvl="3"/>
            <a:r>
              <a:rPr lang="en-US" dirty="0" err="1" smtClean="0"/>
              <a:t>12pt</a:t>
            </a:r>
            <a:r>
              <a:rPr lang="en-US" dirty="0" smtClean="0"/>
              <a:t> Intel Clear fourth level</a:t>
            </a:r>
          </a:p>
          <a:p>
            <a:pPr lvl="4"/>
            <a:r>
              <a:rPr lang="en-US" dirty="0" err="1" smtClean="0"/>
              <a:t>12pt</a:t>
            </a:r>
            <a:r>
              <a:rPr lang="en-US" dirty="0" smtClean="0"/>
              <a:t> Intel Clear fifth level</a:t>
            </a:r>
            <a:endParaRPr lang="en-US" dirty="0"/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 smtClean="0"/>
              <a:t>28pt Intel Clear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063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Attrib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5613" y="1203325"/>
            <a:ext cx="8228013" cy="3425825"/>
          </a:xfrm>
        </p:spPr>
        <p:txBody>
          <a:bodyPr anchor="ctr" anchorCtr="0"/>
          <a:lstStyle>
            <a:lvl1pPr marL="190500" indent="-190500">
              <a:defRPr sz="3600" b="1" baseline="0">
                <a:solidFill>
                  <a:schemeClr val="accent2"/>
                </a:solidFill>
                <a:latin typeface="+mn-lt"/>
                <a:cs typeface="Intel Clear"/>
              </a:defRPr>
            </a:lvl1pPr>
            <a:lvl2pPr marL="417513" indent="-225425">
              <a:buFont typeface="Intel Clear" pitchFamily="34" charset="0"/>
              <a:buChar char="–"/>
              <a:defRPr sz="1200" baseline="0">
                <a:latin typeface="+mn-lt"/>
                <a:cs typeface="Intel Clear" panose="020B0604020203020204" pitchFamily="34" charset="0"/>
              </a:defRPr>
            </a:lvl2pPr>
            <a:lvl3pPr marL="685800" indent="-228600">
              <a:buFont typeface="Intel Clear" pitchFamily="34" charset="0"/>
              <a:buChar char="–"/>
              <a:defRPr sz="1200">
                <a:latin typeface="+mn-lt"/>
              </a:defRPr>
            </a:lvl3pPr>
            <a:lvl4pPr>
              <a:buFont typeface="Intel Clear" pitchFamily="34" charset="0"/>
              <a:buChar char="–"/>
              <a:defRPr sz="1100">
                <a:latin typeface="+mn-lt"/>
              </a:defRPr>
            </a:lvl4pPr>
            <a:lvl5pPr>
              <a:buFont typeface="Intel Clear" pitchFamily="34" charset="0"/>
              <a:buChar char="–"/>
              <a:defRPr sz="1050">
                <a:latin typeface="+mn-lt"/>
              </a:defRPr>
            </a:lvl5pPr>
          </a:lstStyle>
          <a:p>
            <a:pPr lvl="0"/>
            <a:r>
              <a:rPr lang="en-US" dirty="0" smtClean="0"/>
              <a:t>“36pt Intel Clear Bold Text”</a:t>
            </a:r>
          </a:p>
          <a:p>
            <a:pPr lvl="1"/>
            <a:r>
              <a:rPr lang="en-US" dirty="0" err="1" smtClean="0"/>
              <a:t>12pt</a:t>
            </a:r>
            <a:r>
              <a:rPr lang="en-US" dirty="0" smtClean="0"/>
              <a:t> Attribution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 smtClean="0"/>
              <a:t>28pt Intel Clear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946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7688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 smtClean="0"/>
              <a:t>Insert photo here. Drag picture to placeholder or click icon to add.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352" y="4824387"/>
            <a:ext cx="2133600" cy="273844"/>
          </a:xfrm>
        </p:spPr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824387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 smtClean="0"/>
              <a:t>28pt Intel Clear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207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ottom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574131"/>
            <a:ext cx="9144000" cy="2194719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 smtClean="0"/>
              <a:t>Insert photo here. Drag picture to placeholder or click icon to add.</a:t>
            </a: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824387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352" y="4824387"/>
            <a:ext cx="2133600" cy="273844"/>
          </a:xfrm>
        </p:spPr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3" y="1203325"/>
            <a:ext cx="4006851" cy="130929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400" dirty="0" smtClean="0"/>
            </a:lvl3pPr>
            <a:lvl4pPr>
              <a:defRPr lang="en-US" sz="1200" dirty="0" smtClean="0"/>
            </a:lvl4pPr>
            <a:lvl5pPr>
              <a:defRPr lang="en-US" sz="12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smtClean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smtClean="0"/>
              <a:t>16pt Intel Clear bullet one</a:t>
            </a:r>
          </a:p>
          <a:p>
            <a:pPr lvl="2"/>
            <a:r>
              <a:rPr lang="en-US" dirty="0" err="1" smtClean="0"/>
              <a:t>14pt</a:t>
            </a:r>
            <a:r>
              <a:rPr lang="en-US" dirty="0" smtClean="0"/>
              <a:t> Intel Clear third level</a:t>
            </a:r>
          </a:p>
          <a:p>
            <a:pPr lvl="3"/>
            <a:r>
              <a:rPr lang="en-US" dirty="0" err="1" smtClean="0"/>
              <a:t>12pt</a:t>
            </a:r>
            <a:r>
              <a:rPr lang="en-US" dirty="0" smtClean="0"/>
              <a:t> Intel Clear fourth level</a:t>
            </a:r>
          </a:p>
          <a:p>
            <a:pPr lvl="4"/>
            <a:r>
              <a:rPr lang="en-US" dirty="0" err="1" smtClean="0"/>
              <a:t>12pt</a:t>
            </a:r>
            <a:r>
              <a:rPr lang="en-US" dirty="0" smtClean="0"/>
              <a:t> Intel Clear 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678363" y="1203325"/>
            <a:ext cx="4005264" cy="130929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400" dirty="0" smtClean="0"/>
            </a:lvl3pPr>
            <a:lvl4pPr>
              <a:defRPr lang="en-US" sz="1200" dirty="0" smtClean="0"/>
            </a:lvl4pPr>
            <a:lvl5pPr>
              <a:defRPr lang="en-US" sz="12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smtClean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smtClean="0"/>
              <a:t>16pt Intel Clear bullet one</a:t>
            </a:r>
          </a:p>
          <a:p>
            <a:pPr lvl="2"/>
            <a:r>
              <a:rPr lang="en-US" dirty="0" err="1" smtClean="0"/>
              <a:t>14pt</a:t>
            </a:r>
            <a:r>
              <a:rPr lang="en-US" dirty="0" smtClean="0"/>
              <a:t> Intel Clear third level</a:t>
            </a:r>
          </a:p>
          <a:p>
            <a:pPr lvl="3"/>
            <a:r>
              <a:rPr lang="en-US" dirty="0" err="1" smtClean="0"/>
              <a:t>12pt</a:t>
            </a:r>
            <a:r>
              <a:rPr lang="en-US" dirty="0" smtClean="0"/>
              <a:t> Intel Clear fourth level</a:t>
            </a:r>
          </a:p>
          <a:p>
            <a:pPr lvl="4"/>
            <a:r>
              <a:rPr lang="en-US" dirty="0" err="1" smtClean="0"/>
              <a:t>12pt</a:t>
            </a:r>
            <a:r>
              <a:rPr lang="en-US" dirty="0" smtClean="0"/>
              <a:t> Intel Clear fifth level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009487" y="4975795"/>
            <a:ext cx="184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 smtClean="0">
              <a:solidFill>
                <a:schemeClr val="tx2"/>
              </a:solidFill>
              <a:cs typeface="Intel Clear"/>
            </a:endParaRPr>
          </a:p>
        </p:txBody>
      </p:sp>
      <p:sp>
        <p:nvSpPr>
          <p:cNvPr id="10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 smtClean="0"/>
              <a:t>28pt Intel Clear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689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587" y="4759452"/>
            <a:ext cx="9144000" cy="384048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2" descr="\\.psf\Home\Desktop\Intel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915" y="4830589"/>
            <a:ext cx="364336" cy="24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8718551" y="4824510"/>
            <a:ext cx="2381" cy="237744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5613" y="72630"/>
            <a:ext cx="8229600" cy="8686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28pt Intel Clear Headline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613" y="965825"/>
            <a:ext cx="8228012" cy="3425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18pt Intel Clear body text</a:t>
            </a:r>
          </a:p>
          <a:p>
            <a:pPr lvl="1"/>
            <a:r>
              <a:rPr lang="en-US" dirty="0" smtClean="0"/>
              <a:t>16pt Intel Clear bullet one</a:t>
            </a:r>
          </a:p>
          <a:p>
            <a:pPr lvl="2"/>
            <a:r>
              <a:rPr lang="en-US" dirty="0" smtClean="0"/>
              <a:t>16pt Intel Clear sub-bullet</a:t>
            </a:r>
          </a:p>
          <a:p>
            <a:pPr lvl="3"/>
            <a:r>
              <a:rPr lang="en-US" dirty="0" err="1" smtClean="0"/>
              <a:t>14pt</a:t>
            </a:r>
            <a:r>
              <a:rPr lang="en-US" dirty="0" smtClean="0"/>
              <a:t> Intel Clear fourth level</a:t>
            </a:r>
          </a:p>
          <a:p>
            <a:pPr lvl="4"/>
            <a:r>
              <a:rPr lang="en-US" dirty="0" err="1" smtClean="0"/>
              <a:t>14pt</a:t>
            </a:r>
            <a:r>
              <a:rPr lang="en-US" dirty="0" smtClean="0"/>
              <a:t> Intel Clear 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2352" y="4824387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+mn-lt"/>
                <a:cs typeface="Intel Clear"/>
              </a:defRPr>
            </a:lvl1pPr>
          </a:lstStyle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14" y="4800953"/>
            <a:ext cx="319113" cy="31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2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9" r:id="rId2"/>
    <p:sldLayoutId id="2147483674" r:id="rId3"/>
    <p:sldLayoutId id="2147483650" r:id="rId4"/>
    <p:sldLayoutId id="2147483684" r:id="rId5"/>
    <p:sldLayoutId id="2147483652" r:id="rId6"/>
    <p:sldLayoutId id="2147483660" r:id="rId7"/>
    <p:sldLayoutId id="2147483668" r:id="rId8"/>
    <p:sldLayoutId id="2147483669" r:id="rId9"/>
    <p:sldLayoutId id="2147483670" r:id="rId10"/>
    <p:sldLayoutId id="2147483672" r:id="rId11"/>
    <p:sldLayoutId id="2147483651" r:id="rId12"/>
    <p:sldLayoutId id="2147483677" r:id="rId13"/>
    <p:sldLayoutId id="2147483665" r:id="rId14"/>
    <p:sldLayoutId id="2147483654" r:id="rId15"/>
    <p:sldLayoutId id="2147483655" r:id="rId16"/>
    <p:sldLayoutId id="2147483676" r:id="rId17"/>
    <p:sldLayoutId id="2147483681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i="0" kern="1200" spc="0" baseline="0">
          <a:solidFill>
            <a:srgbClr val="003C71"/>
          </a:solidFill>
          <a:latin typeface="Intel Clear"/>
          <a:ea typeface="Intel Clear"/>
          <a:cs typeface="Intel Clear"/>
        </a:defRPr>
      </a:lvl1pPr>
    </p:titleStyle>
    <p:bodyStyle>
      <a:lvl1pPr marL="0" indent="0" algn="l" defTabSz="457200" rtl="0" eaLnBrk="1" latinLnBrk="0" hangingPunct="1">
        <a:spcBef>
          <a:spcPts val="1200"/>
        </a:spcBef>
        <a:spcAft>
          <a:spcPts val="0"/>
        </a:spcAft>
        <a:buFont typeface="Wingdings" panose="05000000000000000000" pitchFamily="2" charset="2"/>
        <a:buNone/>
        <a:defRPr sz="1800" b="0" kern="1200">
          <a:solidFill>
            <a:srgbClr val="0071C5"/>
          </a:solidFill>
          <a:latin typeface="+mn-lt"/>
          <a:ea typeface="+mn-ea"/>
          <a:cs typeface="Intel Clear" panose="020B0604020203020204" pitchFamily="34" charset="0"/>
        </a:defRPr>
      </a:lvl1pPr>
      <a:lvl2pPr marL="225425" indent="-225425" algn="l" defTabSz="457200" rtl="0" eaLnBrk="1" latinLnBrk="0" hangingPunct="1">
        <a:spcBef>
          <a:spcPts val="1200"/>
        </a:spcBef>
        <a:buFont typeface="Wingdings" charset="2"/>
        <a:buChar char="§"/>
        <a:defRPr sz="1600" kern="1200" baseline="0">
          <a:solidFill>
            <a:srgbClr val="003C71"/>
          </a:solidFill>
          <a:latin typeface="+mn-lt"/>
          <a:ea typeface="+mn-ea"/>
          <a:cs typeface="Intel Clear" panose="020B0604020203020204" pitchFamily="34" charset="0"/>
        </a:defRPr>
      </a:lvl2pPr>
      <a:lvl3pPr marL="571500" indent="-228600" algn="l" defTabSz="457200" rtl="0" eaLnBrk="1" latinLnBrk="0" hangingPunct="1">
        <a:spcBef>
          <a:spcPts val="800"/>
        </a:spcBef>
        <a:buFont typeface="Intel Clear" panose="020B0604020203020204" pitchFamily="34" charset="0"/>
        <a:buChar char="–"/>
        <a:defRPr sz="1600" kern="1200">
          <a:solidFill>
            <a:srgbClr val="003C71"/>
          </a:solidFill>
          <a:latin typeface="+mn-lt"/>
          <a:ea typeface="+mn-ea"/>
          <a:cs typeface="Intel Clear" panose="020B0604020203020204" pitchFamily="34" charset="0"/>
        </a:defRPr>
      </a:lvl3pPr>
      <a:lvl4pPr marL="969963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3C71"/>
          </a:solidFill>
          <a:latin typeface="+mn-lt"/>
          <a:ea typeface="+mn-ea"/>
          <a:cs typeface="Intel Clear" panose="020B0604020203020204" pitchFamily="34" charset="0"/>
        </a:defRPr>
      </a:lvl4pPr>
      <a:lvl5pPr marL="1319213" indent="-228600" algn="l" defTabSz="457200" rtl="0" eaLnBrk="1" latinLnBrk="0" hangingPunct="1">
        <a:spcBef>
          <a:spcPct val="20000"/>
        </a:spcBef>
        <a:buFont typeface="Intel Clear" panose="020B0604020203020204" pitchFamily="34" charset="0"/>
        <a:buChar char="–"/>
        <a:defRPr sz="1400" kern="1200">
          <a:solidFill>
            <a:srgbClr val="003C71"/>
          </a:solidFill>
          <a:latin typeface="+mn-lt"/>
          <a:ea typeface="+mn-ea"/>
          <a:cs typeface="Intel Clear" panose="020B0604020203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dvl.org/find-videos/details.php?id=2775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0739" y="3964772"/>
            <a:ext cx="8212886" cy="553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500" b="0" i="0" kern="1200" spc="0" baseline="0">
                <a:solidFill>
                  <a:schemeClr val="bg1"/>
                </a:solidFill>
                <a:latin typeface="Intel Clear Pro" panose="020B0804020202060201" pitchFamily="34" charset="0"/>
                <a:ea typeface="Intel Clear"/>
                <a:cs typeface="Intel Clear Pro" panose="020B0804020202060201" pitchFamily="34" charset="0"/>
              </a:defRPr>
            </a:lvl1pPr>
          </a:lstStyle>
          <a:p>
            <a:r>
              <a:rPr lang="en-US" b="1" dirty="0"/>
              <a:t>IMPACT OF CAMERA PIXEL COUNT AND MONITOR RESOLUTION PERCEPTUAL IMAGE QUALITY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70738" y="3779824"/>
            <a:ext cx="8303807" cy="12338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600" b="0" i="0" kern="1200" baseline="0">
                <a:solidFill>
                  <a:srgbClr val="F3D54E"/>
                </a:solidFill>
                <a:latin typeface="Intel Clear"/>
                <a:ea typeface="+mn-ea"/>
                <a:cs typeface="Intel Clear"/>
              </a:defRPr>
            </a:lvl1pPr>
            <a:lvl2pPr marL="457200" indent="0" algn="ctr" defTabSz="457200" rtl="0" eaLnBrk="1" latinLnBrk="0" hangingPunct="1">
              <a:spcBef>
                <a:spcPts val="1200"/>
              </a:spcBef>
              <a:buFont typeface="Wingdings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914400" indent="0" algn="ctr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Michele A. Saad</a:t>
            </a:r>
            <a:r>
              <a:rPr lang="en-US" baseline="30000" dirty="0"/>
              <a:t>1</a:t>
            </a:r>
            <a:r>
              <a:rPr lang="en-US" dirty="0"/>
              <a:t>, Margaret H. Pinson</a:t>
            </a:r>
            <a:r>
              <a:rPr lang="en-US" baseline="30000" dirty="0"/>
              <a:t>2</a:t>
            </a:r>
            <a:r>
              <a:rPr lang="en-US" dirty="0"/>
              <a:t>, David G. Nicholas</a:t>
            </a:r>
            <a:r>
              <a:rPr lang="en-US" baseline="30000" dirty="0"/>
              <a:t>3</a:t>
            </a:r>
            <a:r>
              <a:rPr lang="en-US" dirty="0"/>
              <a:t>, </a:t>
            </a:r>
            <a:r>
              <a:rPr lang="en-US" dirty="0" err="1"/>
              <a:t>Niels</a:t>
            </a:r>
            <a:r>
              <a:rPr lang="en-US" dirty="0"/>
              <a:t> Van Kets</a:t>
            </a:r>
            <a:r>
              <a:rPr lang="en-US" baseline="30000" dirty="0"/>
              <a:t>4</a:t>
            </a:r>
            <a:r>
              <a:rPr lang="en-US" dirty="0"/>
              <a:t>, Glenn Van </a:t>
            </a:r>
            <a:r>
              <a:rPr lang="en-US" dirty="0" smtClean="0"/>
              <a:t>Wallendael</a:t>
            </a:r>
            <a:r>
              <a:rPr lang="en-US" baseline="30000" dirty="0" smtClean="0"/>
              <a:t>4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en-US" dirty="0" smtClean="0"/>
              <a:t>Ralston </a:t>
            </a:r>
            <a:r>
              <a:rPr lang="en-US" dirty="0"/>
              <a:t>Da Silva</a:t>
            </a:r>
            <a:r>
              <a:rPr lang="en-US" baseline="30000" dirty="0"/>
              <a:t>3</a:t>
            </a:r>
            <a:r>
              <a:rPr lang="en-US" dirty="0"/>
              <a:t>, Ramesh V. Jaladi</a:t>
            </a:r>
            <a:r>
              <a:rPr lang="en-US" baseline="30000" dirty="0"/>
              <a:t>3</a:t>
            </a:r>
            <a:r>
              <a:rPr lang="en-US" dirty="0"/>
              <a:t>, and Philip J. </a:t>
            </a:r>
            <a:r>
              <a:rPr lang="en-US" dirty="0" smtClean="0"/>
              <a:t>Corriveau</a:t>
            </a:r>
            <a:r>
              <a:rPr lang="en-US" baseline="30000" dirty="0" smtClean="0"/>
              <a:t>5</a:t>
            </a:r>
          </a:p>
          <a:p>
            <a:r>
              <a:rPr lang="en-US" sz="1100" baseline="30000" dirty="0"/>
              <a:t>1 </a:t>
            </a:r>
            <a:r>
              <a:rPr lang="en-US" sz="1100" dirty="0"/>
              <a:t>Intel Corp., Austin, TX, </a:t>
            </a:r>
            <a:r>
              <a:rPr lang="en-US" sz="1100" dirty="0" smtClean="0"/>
              <a:t>USA </a:t>
            </a:r>
            <a:r>
              <a:rPr lang="en-US" sz="1100" baseline="30000" dirty="0" smtClean="0"/>
              <a:t>2 </a:t>
            </a:r>
            <a:r>
              <a:rPr lang="en-US" sz="1100" dirty="0"/>
              <a:t>NTIA’s Institute for Telecommunication Sciences (NTIA/ITS), Boulder, CO, </a:t>
            </a:r>
            <a:r>
              <a:rPr lang="en-US" sz="1100" dirty="0" smtClean="0"/>
              <a:t>USA </a:t>
            </a:r>
            <a:r>
              <a:rPr lang="en-US" sz="1100" baseline="30000" dirty="0" smtClean="0"/>
              <a:t>3 </a:t>
            </a:r>
            <a:r>
              <a:rPr lang="en-US" sz="1100" dirty="0"/>
              <a:t>Intel Corp., Santa Clara, CA, </a:t>
            </a:r>
            <a:r>
              <a:rPr lang="en-US" sz="1100" dirty="0" smtClean="0"/>
              <a:t>USA </a:t>
            </a:r>
            <a:r>
              <a:rPr lang="en-US" sz="1100" baseline="30000" dirty="0" smtClean="0"/>
              <a:t>4 </a:t>
            </a:r>
            <a:r>
              <a:rPr lang="en-US" sz="1100" dirty="0"/>
              <a:t>Ghent University–</a:t>
            </a:r>
            <a:r>
              <a:rPr lang="en-US" sz="1100" dirty="0" err="1"/>
              <a:t>iMinds</a:t>
            </a:r>
            <a:r>
              <a:rPr lang="en-US" sz="1100" dirty="0"/>
              <a:t>, Ghent, </a:t>
            </a:r>
            <a:r>
              <a:rPr lang="en-US" sz="1100" dirty="0" smtClean="0"/>
              <a:t>Belgium </a:t>
            </a:r>
            <a:r>
              <a:rPr lang="en-US" sz="1100" baseline="30000" dirty="0" smtClean="0"/>
              <a:t>5 </a:t>
            </a:r>
            <a:r>
              <a:rPr lang="en-US" sz="1100" dirty="0"/>
              <a:t>Intel Corp., Hillsboro, OR, USA</a:t>
            </a:r>
          </a:p>
          <a:p>
            <a:endParaRPr lang="en-US" sz="1100" baseline="30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80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Subjective Method</a:t>
            </a: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455613" y="786142"/>
            <a:ext cx="4128262" cy="34183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Tradition:</a:t>
            </a:r>
          </a:p>
          <a:p>
            <a:pPr lvl="1"/>
            <a:r>
              <a:rPr lang="en-US" sz="1400" dirty="0" smtClean="0"/>
              <a:t>Source Image (SRC) x Impaired Image (HRC) </a:t>
            </a:r>
          </a:p>
          <a:p>
            <a:r>
              <a:rPr lang="en-US" dirty="0" smtClean="0"/>
              <a:t>New experimental design:</a:t>
            </a:r>
          </a:p>
          <a:p>
            <a:pPr lvl="1"/>
            <a:r>
              <a:rPr lang="en-US" sz="1400" dirty="0"/>
              <a:t>(Scene) x HRC) where HRC is a different camera.</a:t>
            </a:r>
          </a:p>
          <a:p>
            <a:r>
              <a:rPr lang="en-US" dirty="0" smtClean="0"/>
              <a:t>CCRIQ uses ITU-T Rec. P.913 and the absolute category rating (ACR) scale. </a:t>
            </a:r>
          </a:p>
          <a:p>
            <a:pPr lvl="1"/>
            <a:r>
              <a:rPr lang="en-US" sz="1200" dirty="0" smtClean="0"/>
              <a:t>Illumination and viewing distance in compliance with ITU-T Rec P.913 </a:t>
            </a:r>
          </a:p>
          <a:p>
            <a:pPr lvl="1"/>
            <a:r>
              <a:rPr lang="en-US" sz="1200" dirty="0" smtClean="0"/>
              <a:t>Also in compliance with P.913 a visual acuity and color deficient test was performed, no subjects were screened</a:t>
            </a:r>
          </a:p>
          <a:p>
            <a:pPr lvl="1"/>
            <a:r>
              <a:rPr lang="en-US" sz="1200" dirty="0" smtClean="0"/>
              <a:t>The scope of P.913 does not include image quality, however we believe this is an appropriate extension.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5" name="Picture 14" descr="C:\Users\margaret\AppData\Local\Microsoft\Windows\Temporary Internet Files\Content.Outlook\G1AMJ3CY\20150511_105615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0" r="13087"/>
          <a:stretch/>
        </p:blipFill>
        <p:spPr bwMode="auto">
          <a:xfrm>
            <a:off x="4858327" y="1527212"/>
            <a:ext cx="1199943" cy="7842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Ghent_Lab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2396" y="1527211"/>
            <a:ext cx="1214474" cy="785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r="7125"/>
          <a:stretch/>
        </p:blipFill>
        <p:spPr bwMode="auto">
          <a:xfrm>
            <a:off x="7402280" y="1527212"/>
            <a:ext cx="1218298" cy="7842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721087" y="747987"/>
            <a:ext cx="4055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solidFill>
                  <a:srgbClr val="0071C5"/>
                </a:solidFill>
                <a:cs typeface="Intel Clear" panose="020B0604020203020204" pitchFamily="34" charset="0"/>
              </a:rPr>
              <a:t>Subjective testing was performed by three laboratories: </a:t>
            </a:r>
            <a:endParaRPr lang="en-US" dirty="0" smtClean="0">
              <a:solidFill>
                <a:srgbClr val="0071C5"/>
              </a:solidFill>
              <a:cs typeface="Intel Clear" panose="020B0604020203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98952" y="2303871"/>
            <a:ext cx="13405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  <a:t>Ghent </a:t>
            </a:r>
            <a:r>
              <a:rPr lang="en-US" sz="1200" dirty="0">
                <a:latin typeface="Times New Roman" panose="02020603050405020304" pitchFamily="18" charset="0"/>
                <a:ea typeface="MS Mincho" panose="02020609040205080304" pitchFamily="49" charset="-128"/>
              </a:rPr>
              <a:t>University </a:t>
            </a:r>
            <a:endParaRPr lang="en-US" sz="1200" dirty="0"/>
          </a:p>
        </p:txBody>
      </p:sp>
      <p:sp>
        <p:nvSpPr>
          <p:cNvPr id="20" name="Rectangle 19"/>
          <p:cNvSpPr/>
          <p:nvPr/>
        </p:nvSpPr>
        <p:spPr>
          <a:xfrm>
            <a:off x="4723123" y="2881367"/>
            <a:ext cx="387427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71C5"/>
                </a:solidFill>
                <a:cs typeface="Intel Clear" panose="020B0604020203020204" pitchFamily="34" charset="0"/>
              </a:rPr>
              <a:t>Environment:</a:t>
            </a:r>
            <a:endParaRPr lang="en-US" dirty="0">
              <a:solidFill>
                <a:srgbClr val="0071C5"/>
              </a:solidFill>
              <a:cs typeface="Intel Clear" panose="020B0604020203020204" pitchFamily="34" charset="0"/>
            </a:endParaRPr>
          </a:p>
          <a:p>
            <a:pPr marL="225425" lvl="1" indent="-225425">
              <a:spcBef>
                <a:spcPts val="1200"/>
              </a:spcBef>
              <a:buFont typeface="Wingdings" charset="2"/>
              <a:buChar char="§"/>
            </a:pPr>
            <a:r>
              <a:rPr lang="en-US" sz="1200" dirty="0" smtClean="0">
                <a:solidFill>
                  <a:srgbClr val="003C71"/>
                </a:solidFill>
                <a:cs typeface="Intel Clear" panose="020B0604020203020204" pitchFamily="34" charset="0"/>
              </a:rPr>
              <a:t>Quiet room dedicated to the task mix of natural and artificial light</a:t>
            </a:r>
          </a:p>
          <a:p>
            <a:pPr marL="225425" lvl="1" indent="-225425">
              <a:spcBef>
                <a:spcPts val="1200"/>
              </a:spcBef>
              <a:buFont typeface="Wingdings" charset="2"/>
              <a:buChar char="§"/>
            </a:pPr>
            <a:r>
              <a:rPr lang="en-US" sz="1200" dirty="0" smtClean="0">
                <a:solidFill>
                  <a:srgbClr val="003C71"/>
                </a:solidFill>
                <a:cs typeface="Intel Clear" panose="020B0604020203020204" pitchFamily="34" charset="0"/>
              </a:rPr>
              <a:t>Images are displayed at random on matching Samsung monitors, 4k and 1080p respectively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155376" y="2303871"/>
            <a:ext cx="1163780" cy="274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  <a:t>ITS/NTIA</a:t>
            </a:r>
            <a:endParaRPr lang="en-US" sz="1200" dirty="0"/>
          </a:p>
        </p:txBody>
      </p:sp>
      <p:sp>
        <p:nvSpPr>
          <p:cNvPr id="23" name="Rectangle 22"/>
          <p:cNvSpPr/>
          <p:nvPr/>
        </p:nvSpPr>
        <p:spPr>
          <a:xfrm>
            <a:off x="7381500" y="2303871"/>
            <a:ext cx="1239078" cy="274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  <a:t>Intel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7879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Cameras</a:t>
            </a:r>
            <a:endParaRPr lang="en-US" dirty="0"/>
          </a:p>
        </p:txBody>
      </p:sp>
      <p:pic>
        <p:nvPicPr>
          <p:cNvPr id="11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38" y="2483886"/>
            <a:ext cx="3732615" cy="1714134"/>
          </a:xfrm>
        </p:spPr>
      </p:pic>
      <p:sp>
        <p:nvSpPr>
          <p:cNvPr id="12" name="TextBox 11"/>
          <p:cNvSpPr txBox="1"/>
          <p:nvPr/>
        </p:nvSpPr>
        <p:spPr>
          <a:xfrm>
            <a:off x="566061" y="1058230"/>
            <a:ext cx="914400" cy="9144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endParaRPr lang="en-US" sz="1100" dirty="0" smtClean="0">
              <a:solidFill>
                <a:srgbClr val="003C71"/>
              </a:solidFill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453638" y="777795"/>
            <a:ext cx="4391370" cy="25045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Selection:</a:t>
            </a:r>
          </a:p>
          <a:p>
            <a:pPr lvl="1"/>
            <a:r>
              <a:rPr lang="en-US" sz="1400" dirty="0"/>
              <a:t>Many factors impact image quality</a:t>
            </a:r>
          </a:p>
          <a:p>
            <a:pPr lvl="1"/>
            <a:r>
              <a:rPr lang="en-US" sz="1400" dirty="0"/>
              <a:t>We selected a wide variety based on two characteristics:</a:t>
            </a:r>
          </a:p>
          <a:p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5"/>
          <a:stretch/>
        </p:blipFill>
        <p:spPr>
          <a:xfrm>
            <a:off x="4685005" y="746953"/>
            <a:ext cx="4449055" cy="334190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45008" y="2937503"/>
            <a:ext cx="4120862" cy="115135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1"/>
          <p:cNvSpPr txBox="1">
            <a:spLocks/>
          </p:cNvSpPr>
          <p:nvPr/>
        </p:nvSpPr>
        <p:spPr>
          <a:xfrm>
            <a:off x="4685005" y="4208501"/>
            <a:ext cx="4449055" cy="3558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5MP </a:t>
            </a:r>
            <a:r>
              <a:rPr lang="en-US" sz="1400" dirty="0">
                <a:solidFill>
                  <a:schemeClr val="tx2"/>
                </a:solidFill>
              </a:rPr>
              <a:t>C</a:t>
            </a:r>
            <a:r>
              <a:rPr lang="en-US" sz="1400" dirty="0" smtClean="0">
                <a:solidFill>
                  <a:schemeClr val="tx2"/>
                </a:solidFill>
              </a:rPr>
              <a:t>amera </a:t>
            </a:r>
            <a:r>
              <a:rPr lang="en-US" sz="1400" dirty="0">
                <a:solidFill>
                  <a:schemeClr val="tx2"/>
                </a:solidFill>
              </a:rPr>
              <a:t>P</a:t>
            </a:r>
            <a:r>
              <a:rPr lang="en-US" sz="1400" dirty="0" smtClean="0">
                <a:solidFill>
                  <a:schemeClr val="tx2"/>
                </a:solidFill>
              </a:rPr>
              <a:t>hones</a:t>
            </a:r>
          </a:p>
        </p:txBody>
      </p:sp>
      <p:sp>
        <p:nvSpPr>
          <p:cNvPr id="24" name="Content Placeholder 1"/>
          <p:cNvSpPr txBox="1">
            <a:spLocks/>
          </p:cNvSpPr>
          <p:nvPr/>
        </p:nvSpPr>
        <p:spPr>
          <a:xfrm>
            <a:off x="453638" y="2186838"/>
            <a:ext cx="4402714" cy="3426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Camera Type and Resolution</a:t>
            </a:r>
          </a:p>
        </p:txBody>
      </p:sp>
    </p:spTree>
    <p:extLst>
      <p:ext uri="{BB962C8B-B14F-4D97-AF65-F5344CB8AC3E}">
        <p14:creationId xmlns:p14="http://schemas.microsoft.com/office/powerpoint/2010/main" val="419414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432475" y="776050"/>
            <a:ext cx="2361038" cy="367719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07569" y="776050"/>
            <a:ext cx="2361038" cy="3677193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35572" y="787700"/>
            <a:ext cx="4975923" cy="3425825"/>
          </a:xfrm>
        </p:spPr>
        <p:txBody>
          <a:bodyPr/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500" dirty="0" smtClean="0"/>
              <a:t>18 </a:t>
            </a:r>
            <a:r>
              <a:rPr lang="en-US" sz="1500" dirty="0" smtClean="0"/>
              <a:t>scenes captured by 23 cameras</a:t>
            </a:r>
            <a:endParaRPr lang="en-US" sz="1500" dirty="0" smtClean="0"/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500" dirty="0" smtClean="0"/>
              <a:t>Categories: </a:t>
            </a:r>
          </a:p>
          <a:p>
            <a:pPr marL="511175" lvl="1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500" dirty="0" smtClean="0"/>
              <a:t>Flat Surfaces</a:t>
            </a:r>
          </a:p>
          <a:p>
            <a:pPr marL="511175" lvl="1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500" dirty="0" smtClean="0"/>
              <a:t>Landmarks at night </a:t>
            </a:r>
          </a:p>
          <a:p>
            <a:pPr marL="511175" lvl="1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L</a:t>
            </a:r>
            <a:r>
              <a:rPr lang="en-US" sz="1500" dirty="0" smtClean="0"/>
              <a:t>andscapes with good lighting</a:t>
            </a:r>
          </a:p>
          <a:p>
            <a:pPr marL="511175" lvl="1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P</a:t>
            </a:r>
            <a:r>
              <a:rPr lang="en-US" sz="1500" dirty="0" smtClean="0"/>
              <a:t>ortraits </a:t>
            </a:r>
          </a:p>
          <a:p>
            <a:pPr marL="511175" lvl="1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S</a:t>
            </a:r>
            <a:r>
              <a:rPr lang="en-US" sz="1500" dirty="0" smtClean="0"/>
              <a:t>till </a:t>
            </a:r>
            <a:r>
              <a:rPr lang="en-US" sz="1500" dirty="0" smtClean="0"/>
              <a:t>life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500" dirty="0" smtClean="0"/>
              <a:t>Inherent </a:t>
            </a:r>
            <a:r>
              <a:rPr lang="en-US" sz="1500" dirty="0"/>
              <a:t>differences with </a:t>
            </a:r>
            <a:r>
              <a:rPr lang="en-US" sz="1500" dirty="0" smtClean="0"/>
              <a:t>equivalent                       </a:t>
            </a:r>
            <a:r>
              <a:rPr lang="en-US" sz="1500" dirty="0"/>
              <a:t>photos (aspect ratio, focal </a:t>
            </a:r>
            <a:r>
              <a:rPr lang="en-US" sz="1500" dirty="0" smtClean="0"/>
              <a:t>length)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500" dirty="0" smtClean="0"/>
              <a:t>Slight </a:t>
            </a:r>
            <a:r>
              <a:rPr lang="en-US" sz="1500" dirty="0"/>
              <a:t>changes in scene, moving </a:t>
            </a:r>
            <a:r>
              <a:rPr lang="en-US" sz="1500" dirty="0" smtClean="0"/>
              <a:t>clouds              </a:t>
            </a:r>
            <a:r>
              <a:rPr lang="en-US" sz="1500" dirty="0"/>
              <a:t>subjects shifting and natural variation in  </a:t>
            </a:r>
            <a:r>
              <a:rPr lang="en-US" sz="1500" dirty="0" smtClean="0"/>
              <a:t>              lighting</a:t>
            </a:r>
            <a:endParaRPr lang="en-US" sz="1500" dirty="0"/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9"/>
          <a:stretch/>
        </p:blipFill>
        <p:spPr>
          <a:xfrm>
            <a:off x="4031319" y="799800"/>
            <a:ext cx="2301663" cy="25086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8"/>
          <a:stretch/>
        </p:blipFill>
        <p:spPr>
          <a:xfrm>
            <a:off x="6472474" y="799800"/>
            <a:ext cx="2279650" cy="2524860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4090694" y="3466801"/>
            <a:ext cx="2242287" cy="9939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chemeClr val="accent2"/>
                </a:solidFill>
              </a:rPr>
              <a:t>BLUE</a:t>
            </a:r>
            <a:r>
              <a:rPr lang="en-US" sz="1400" dirty="0" smtClean="0">
                <a:solidFill>
                  <a:schemeClr val="tx2"/>
                </a:solidFill>
              </a:rPr>
              <a:t> pool </a:t>
            </a:r>
            <a:r>
              <a:rPr lang="en-US" sz="1400" dirty="0">
                <a:solidFill>
                  <a:schemeClr val="tx2"/>
                </a:solidFill>
              </a:rPr>
              <a:t>of </a:t>
            </a:r>
            <a:r>
              <a:rPr lang="en-US" sz="1400" dirty="0" smtClean="0">
                <a:solidFill>
                  <a:schemeClr val="tx2"/>
                </a:solidFill>
              </a:rPr>
              <a:t>images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6508099" y="3483045"/>
            <a:ext cx="2220275" cy="9939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RED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chemeClr val="tx2"/>
                </a:solidFill>
              </a:rPr>
              <a:t>pool of images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and Conclusions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4824413"/>
            <a:ext cx="2133600" cy="273050"/>
          </a:xfrm>
        </p:spPr>
        <p:txBody>
          <a:bodyPr/>
          <a:lstStyle/>
          <a:p>
            <a:fld id="{EE2556C5-CE8C-6547-B838-EA80C61A4AF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38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5613" y="1103867"/>
            <a:ext cx="4006851" cy="3425825"/>
          </a:xfrm>
        </p:spPr>
        <p:txBody>
          <a:bodyPr/>
          <a:lstStyle/>
          <a:p>
            <a:r>
              <a:rPr lang="en-US" dirty="0"/>
              <a:t>The Histogram shows a MOS span  the range from 1 to 4.78. </a:t>
            </a:r>
          </a:p>
          <a:p>
            <a:pPr lvl="1"/>
            <a:r>
              <a:rPr lang="en-US" dirty="0"/>
              <a:t>The lab to lab MOS comparison has a high Pearson correlation. </a:t>
            </a:r>
          </a:p>
          <a:p>
            <a:pPr lvl="1"/>
            <a:r>
              <a:rPr lang="en-US" dirty="0"/>
              <a:t>The high correlations show that the MOS scores correlate well among the three labs.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5613" y="95098"/>
            <a:ext cx="8229600" cy="868680"/>
          </a:xfrm>
        </p:spPr>
        <p:txBody>
          <a:bodyPr/>
          <a:lstStyle/>
          <a:p>
            <a:r>
              <a:rPr lang="en-US" dirty="0" smtClean="0"/>
              <a:t>Image MOS Range and Lab to Lab Correlations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097" y="742568"/>
            <a:ext cx="3001617" cy="24565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86" y="3082182"/>
            <a:ext cx="3623383" cy="107817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721087" y="41603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Lab to Lab Pearson correlation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9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 Between 1080p HD and 4k Ultra HD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55613" y="965825"/>
            <a:ext cx="4316412" cy="3425825"/>
          </a:xfrm>
        </p:spPr>
        <p:txBody>
          <a:bodyPr/>
          <a:lstStyle/>
          <a:p>
            <a:r>
              <a:rPr lang="en-US" sz="1600" dirty="0" smtClean="0"/>
              <a:t>The data show high linear correlation between MOS scores obtained from the HD monitor and the MOS scores from the 4K monitor. </a:t>
            </a:r>
          </a:p>
          <a:p>
            <a:pPr lvl="1"/>
            <a:r>
              <a:rPr lang="en-US" sz="1600" dirty="0" smtClean="0"/>
              <a:t>Pearson correlation = 0.979</a:t>
            </a:r>
          </a:p>
          <a:p>
            <a:pPr lvl="1"/>
            <a:r>
              <a:rPr lang="en-US" sz="1600" dirty="0" smtClean="0"/>
              <a:t>R2 </a:t>
            </a:r>
            <a:r>
              <a:rPr lang="en-US" sz="1600" dirty="0" smtClean="0"/>
              <a:t>0.958</a:t>
            </a:r>
            <a:endParaRPr lang="en-US" sz="16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88" y="1306737"/>
            <a:ext cx="4006825" cy="295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3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88" y="1306737"/>
            <a:ext cx="4006825" cy="295865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Two-sided Student’s T-test Analysis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55613" y="1005014"/>
            <a:ext cx="4342018" cy="3425825"/>
          </a:xfrm>
        </p:spPr>
        <p:txBody>
          <a:bodyPr/>
          <a:lstStyle/>
          <a:p>
            <a:r>
              <a:rPr lang="en-US" sz="1700" dirty="0" smtClean="0"/>
              <a:t>There </a:t>
            </a:r>
            <a:r>
              <a:rPr lang="en-US" sz="1700" dirty="0" smtClean="0"/>
              <a:t>is a statistically significant difference between HD and 4K MOSs in the higher quality range</a:t>
            </a:r>
          </a:p>
          <a:p>
            <a:pPr lvl="1"/>
            <a:r>
              <a:rPr lang="en-US" sz="1500" dirty="0" smtClean="0"/>
              <a:t>4K </a:t>
            </a:r>
            <a:r>
              <a:rPr lang="en-US" sz="1500" dirty="0"/>
              <a:t>MOSs being on average 0.2 MOS points higher than the HD MOSs.</a:t>
            </a:r>
          </a:p>
          <a:p>
            <a:r>
              <a:rPr lang="en-US" sz="1700" dirty="0" smtClean="0"/>
              <a:t>No statistical difference in the lower quality </a:t>
            </a:r>
            <a:r>
              <a:rPr lang="en-US" sz="1700" dirty="0" smtClean="0"/>
              <a:t>range</a:t>
            </a:r>
            <a:endParaRPr lang="en-US" sz="1700" dirty="0" smtClean="0"/>
          </a:p>
          <a:p>
            <a:pPr lvl="1"/>
            <a:r>
              <a:rPr lang="en-US" sz="1500" dirty="0" smtClean="0"/>
              <a:t>Hi</a:t>
            </a:r>
            <a:r>
              <a:rPr lang="en-US" sz="1500" dirty="0" smtClean="0"/>
              <a:t>gher </a:t>
            </a:r>
            <a:r>
              <a:rPr lang="en-US" sz="1500" dirty="0"/>
              <a:t>quality range mostly fall above the 45 degree line</a:t>
            </a:r>
          </a:p>
          <a:p>
            <a:pPr lvl="1"/>
            <a:r>
              <a:rPr lang="en-US" sz="1500" dirty="0"/>
              <a:t>L</a:t>
            </a:r>
            <a:r>
              <a:rPr lang="en-US" sz="1500" dirty="0" smtClean="0"/>
              <a:t>ower </a:t>
            </a:r>
            <a:r>
              <a:rPr lang="en-US" sz="1500" dirty="0"/>
              <a:t>quality range they are approximately symmetrically distributed around it.</a:t>
            </a:r>
          </a:p>
        </p:txBody>
      </p:sp>
    </p:spTree>
    <p:extLst>
      <p:ext uri="{BB962C8B-B14F-4D97-AF65-F5344CB8AC3E}">
        <p14:creationId xmlns:p14="http://schemas.microsoft.com/office/powerpoint/2010/main" val="99848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MOS Range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55613" y="965825"/>
            <a:ext cx="4316412" cy="3425825"/>
          </a:xfrm>
        </p:spPr>
        <p:txBody>
          <a:bodyPr/>
          <a:lstStyle/>
          <a:p>
            <a:r>
              <a:rPr lang="en-US" sz="1600" dirty="0"/>
              <a:t>R</a:t>
            </a:r>
            <a:r>
              <a:rPr lang="en-US" sz="1600" dirty="0" smtClean="0"/>
              <a:t>ating </a:t>
            </a:r>
            <a:r>
              <a:rPr lang="en-US" sz="1600" dirty="0"/>
              <a:t>trends via </a:t>
            </a:r>
            <a:r>
              <a:rPr lang="en-US" sz="1600" dirty="0" smtClean="0"/>
              <a:t>boxplots</a:t>
            </a:r>
          </a:p>
          <a:p>
            <a:pPr lvl="1"/>
            <a:r>
              <a:rPr lang="en-US" sz="1600" dirty="0"/>
              <a:t>Averaging over all subjects, labs, and monitors. </a:t>
            </a:r>
          </a:p>
          <a:p>
            <a:pPr lvl="1"/>
            <a:r>
              <a:rPr lang="en-US" sz="1600" dirty="0"/>
              <a:t>Blue box spans the 25th to 75th </a:t>
            </a:r>
            <a:r>
              <a:rPr lang="en-US" sz="1600" dirty="0" smtClean="0"/>
              <a:t>percentile. </a:t>
            </a:r>
            <a:endParaRPr lang="en-US" sz="1600" dirty="0"/>
          </a:p>
          <a:p>
            <a:pPr lvl="1"/>
            <a:r>
              <a:rPr lang="en-US" sz="1600" dirty="0"/>
              <a:t>White dot in the center marks the </a:t>
            </a:r>
            <a:r>
              <a:rPr lang="en-US" sz="1600" dirty="0" smtClean="0"/>
              <a:t>MOS.</a:t>
            </a:r>
            <a:endParaRPr lang="en-US" sz="1600" dirty="0"/>
          </a:p>
          <a:p>
            <a:pPr lvl="1"/>
            <a:r>
              <a:rPr lang="en-US" sz="1600" dirty="0"/>
              <a:t>Red vertical line marks the </a:t>
            </a:r>
            <a:r>
              <a:rPr lang="en-US" sz="1600" dirty="0" smtClean="0"/>
              <a:t>median.</a:t>
            </a:r>
            <a:endParaRPr lang="en-US" sz="1600" dirty="0"/>
          </a:p>
          <a:p>
            <a:pPr lvl="1"/>
            <a:r>
              <a:rPr lang="en-US" sz="1600" dirty="0"/>
              <a:t>MOS values are rounded to one decimal </a:t>
            </a:r>
            <a:r>
              <a:rPr lang="en-US" sz="1600" dirty="0" smtClean="0"/>
              <a:t>place.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713" y="1203325"/>
            <a:ext cx="3724302" cy="289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7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Range: Device, MP, Year, Lighting &amp; Distance MOS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45" y="2999127"/>
            <a:ext cx="4114830" cy="1371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739" y="1030273"/>
            <a:ext cx="4062442" cy="1885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1" y="1030273"/>
            <a:ext cx="3724302" cy="289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8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 Analysis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392" y="1104935"/>
            <a:ext cx="5005207" cy="325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4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b="1" dirty="0" smtClean="0"/>
              <a:t>The research question: </a:t>
            </a:r>
            <a:r>
              <a:rPr lang="en-US" dirty="0" smtClean="0"/>
              <a:t>What is the joint impact of pixel count and display resolution on perceived quality?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Secondary goal(s): </a:t>
            </a:r>
          </a:p>
          <a:p>
            <a:pPr lvl="1"/>
            <a:r>
              <a:rPr lang="en-US" dirty="0" smtClean="0"/>
              <a:t>Identify variables that impact perceived image quality.</a:t>
            </a:r>
          </a:p>
          <a:p>
            <a:pPr lvl="1"/>
            <a:r>
              <a:rPr lang="en-US" dirty="0" smtClean="0"/>
              <a:t>Demonstrate a subjective design that can compare cameras.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667000" y="2274426"/>
            <a:ext cx="2228850" cy="682331"/>
          </a:xfrm>
          <a:prstGeom prst="rightArrow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  <a:alpha val="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889533" y="1608764"/>
            <a:ext cx="1960092" cy="1707461"/>
            <a:chOff x="889533" y="1608764"/>
            <a:chExt cx="1960092" cy="17074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04" t="22173" r="17821" b="26822"/>
            <a:stretch/>
          </p:blipFill>
          <p:spPr>
            <a:xfrm>
              <a:off x="889533" y="1827059"/>
              <a:ext cx="875035" cy="69982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09" t="35363" r="23499" b="32319"/>
            <a:stretch/>
          </p:blipFill>
          <p:spPr>
            <a:xfrm>
              <a:off x="2029565" y="2618397"/>
              <a:ext cx="777675" cy="51724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793" y="2819111"/>
              <a:ext cx="497114" cy="4971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4051" y="1608764"/>
              <a:ext cx="705574" cy="70557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05" y="2183713"/>
            <a:ext cx="932118" cy="93211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491644" y="1585014"/>
            <a:ext cx="1791883" cy="1791883"/>
            <a:chOff x="6491644" y="1608764"/>
            <a:chExt cx="1791883" cy="179188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644" y="1608764"/>
              <a:ext cx="1791883" cy="17918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57284" y="2022589"/>
              <a:ext cx="660602" cy="6606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363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Focusing primarily on modern cameras, we reach the following conclusions: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Pixel count impacts ≈30% to 45% of camera quality.	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Sensor size impacts ≈27% to 42% of camera quality.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The overall quality difference between DSLR cameras and mobile cameras is 0.67 MOS.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The overall quality difference between a 18 MP camera and a 5 MP camera is 1.0 MOS.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31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CCR on CDVL Site </a:t>
            </a:r>
            <a:r>
              <a:rPr lang="en-US" dirty="0"/>
              <a:t>N</a:t>
            </a:r>
            <a:r>
              <a:rPr lang="en-US" dirty="0" smtClean="0"/>
              <a:t>ow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57201" y="2226391"/>
            <a:ext cx="8228012" cy="3425825"/>
          </a:xfrm>
        </p:spPr>
        <p:txBody>
          <a:bodyPr/>
          <a:lstStyle/>
          <a:p>
            <a:r>
              <a:rPr lang="en-US" dirty="0"/>
              <a:t>The CCRIQ dataset is now available on CDVL. Either search for “CCRIQ” or go directly to </a:t>
            </a:r>
            <a:r>
              <a:rPr lang="en-US" u="sng" dirty="0">
                <a:hlinkClick r:id="rId2"/>
              </a:rPr>
              <a:t>http://www.cdvl.org/find-videos/details.php?id=2775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8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en-US" dirty="0">
                <a:solidFill>
                  <a:srgbClr val="003C71"/>
                </a:solidFill>
                <a:ea typeface="Times New Roman" panose="02020603050405020304" pitchFamily="18" charset="0"/>
                <a:cs typeface="+mn-cs"/>
              </a:rPr>
              <a:t>Margaret Pinson would like to thank the following companies for kindly allowing photographs of their artwork to be distributed:</a:t>
            </a:r>
          </a:p>
          <a:p>
            <a:pPr lvl="0">
              <a:spcBef>
                <a:spcPts val="0"/>
              </a:spcBef>
            </a:pPr>
            <a:r>
              <a:rPr lang="en-US" dirty="0">
                <a:solidFill>
                  <a:srgbClr val="003C71"/>
                </a:solidFill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dirty="0" err="1">
                <a:cs typeface="+mn-cs"/>
              </a:rPr>
              <a:t>Sturtz</a:t>
            </a:r>
            <a:r>
              <a:rPr lang="en-US" dirty="0">
                <a:cs typeface="+mn-cs"/>
              </a:rPr>
              <a:t> &amp; Copeland, the Denver Botanic Gardens and Machen Illustrations.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dirty="0">
              <a:cs typeface="+mn-cs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b="1" cap="small" dirty="0">
                <a:ea typeface="MS Mincho" panose="02020609040205080304" pitchFamily="49" charset="-128"/>
                <a:cs typeface="+mn-cs"/>
              </a:rPr>
              <a:t>“</a:t>
            </a:r>
            <a:r>
              <a:rPr lang="en-US" dirty="0">
                <a:ea typeface="Times New Roman" panose="02020603050405020304" pitchFamily="18" charset="0"/>
                <a:cs typeface="+mn-cs"/>
              </a:rPr>
              <a:t>Martha Daniel Painting” depicts an oil painting portrait of Martha Daniel by Aurelius O. </a:t>
            </a:r>
            <a:r>
              <a:rPr lang="en-US" dirty="0" err="1">
                <a:ea typeface="Times New Roman" panose="02020603050405020304" pitchFamily="18" charset="0"/>
                <a:cs typeface="+mn-cs"/>
              </a:rPr>
              <a:t>Revenaugh</a:t>
            </a:r>
            <a:r>
              <a:rPr lang="en-US" dirty="0">
                <a:ea typeface="Times New Roman" panose="02020603050405020304" pitchFamily="18" charset="0"/>
                <a:cs typeface="+mn-cs"/>
              </a:rPr>
              <a:t> in an ornate, gilt frame, circa 1900. Mr. </a:t>
            </a:r>
            <a:r>
              <a:rPr lang="en-US" dirty="0" err="1">
                <a:ea typeface="Times New Roman" panose="02020603050405020304" pitchFamily="18" charset="0"/>
                <a:cs typeface="+mn-cs"/>
              </a:rPr>
              <a:t>Revenaugh</a:t>
            </a:r>
            <a:r>
              <a:rPr lang="en-US" dirty="0">
                <a:ea typeface="Times New Roman" panose="02020603050405020304" pitchFamily="18" charset="0"/>
                <a:cs typeface="+mn-cs"/>
              </a:rPr>
              <a:t> was a self-taught, American painter (1840-1908). Martha Daniel was Margaret Pinson’s great grandmother.</a:t>
            </a:r>
          </a:p>
        </p:txBody>
      </p:sp>
    </p:spTree>
    <p:extLst>
      <p:ext uri="{BB962C8B-B14F-4D97-AF65-F5344CB8AC3E}">
        <p14:creationId xmlns:p14="http://schemas.microsoft.com/office/powerpoint/2010/main" val="335122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5613" y="6930"/>
            <a:ext cx="8229600" cy="11582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i="0" kern="1200" spc="0" baseline="0">
                <a:solidFill>
                  <a:srgbClr val="003C71"/>
                </a:solidFill>
                <a:latin typeface="Intel Clear"/>
                <a:ea typeface="Intel Clear"/>
                <a:cs typeface="Intel Clear"/>
              </a:defRPr>
            </a:lvl1pPr>
          </a:lstStyle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5613" y="503109"/>
            <a:ext cx="8228012" cy="4241886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[1] H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. R. Sheikh, Z. Wang, L. Cormack, and A. C.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Bovik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“LIVE image quality assessment database release,” 2006, http://live.ece.utexas.edu/ research/quality/subjective.htm.</a:t>
            </a:r>
          </a:p>
          <a:p>
            <a:pPr lvl="0"/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[2] N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Ponomarenko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V.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Lukin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A.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Zelensky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K.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Egiazarian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M. Carli, F.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Battisti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“TID2008 - A Database for Evaluation of Full-Reference Visual Quality Assessment Metrics,” Advances of Modern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Radioelectronics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Vol. 10, pp. 30-45, 2009.</a:t>
            </a:r>
          </a:p>
          <a:p>
            <a:pPr lvl="0"/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[3] E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. C. Larson and D. M. Chandler, “Consumer subjective image quality database,” 2009, http://vision.okstate.edu/index.php?loc=csiq. </a:t>
            </a:r>
          </a:p>
          <a:p>
            <a:pPr lvl="0"/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[4] P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. Le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Callet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 and F.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Autrusseau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“Subjective quality assessment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IRCCyN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/IVC database,” 2005, http://www.irccyn.ec-nantes.fr/ivcdb/. </a:t>
            </a:r>
          </a:p>
          <a:p>
            <a:pPr lvl="0"/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[5] Z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. M.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Parvez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Sazzad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Y.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Kawayoke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and Y.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Horita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“MICT image quality evaluation database,” 2008, http://mict.eng.u-toyama.ac.jp/mictdb.html. </a:t>
            </a:r>
          </a:p>
          <a:p>
            <a:pPr lvl="0"/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[6] S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. Winkler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:.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"Analysis of public image and video databases for quality assessment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"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</a:rPr>
              <a:t> IEEE Journal on Selected Topics in Signal Processing,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vol. 6, no. 6, Oct. 2012.</a:t>
            </a:r>
          </a:p>
          <a:p>
            <a:pPr lvl="0"/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[7] Virtanen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T.,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Nuutinen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M.,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Vaahteranoksa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M.,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Oittinen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P. and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Häkkinen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J. “CID2013: a database for evaluating no-reference image quality assessment algorithms,” IEEE Transactions on Image Processing, vol. 24, no. 1, pp. 390-402, Jan. 2015.</a:t>
            </a:r>
          </a:p>
          <a:p>
            <a:pPr lvl="0"/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[8] M.A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Saad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P. Corriveau, and R. Jaladi, “Objective consumer device photo quality evaluation,” IEEE Signal Processing Letters, March 2015. (to appear).</a:t>
            </a:r>
          </a:p>
          <a:p>
            <a:pPr lvl="0"/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[9] M.A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Saad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P. Corriveau, and R. Jaladi, “Consumer content framework for blind photo quality evaluation,” In Proc. 9</a:t>
            </a:r>
            <a:r>
              <a:rPr lang="en-US" sz="1200" baseline="30000" dirty="0">
                <a:solidFill>
                  <a:schemeClr val="tx2">
                    <a:lumMod val="75000"/>
                  </a:schemeClr>
                </a:solidFill>
              </a:rPr>
              <a:t>th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 International Workshop on Video Processing and Quality Metrics for Consumer Electronics (VPQM), February, 2015</a:t>
            </a:r>
          </a:p>
          <a:p>
            <a:pPr lvl="0"/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[10] M.A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Saad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P. Corriveau, and P. Le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Callet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“Blind image quality assessment: unanswered questions and future directions in the light of consumers needs,” VQEG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eLetter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no. 2, vol. 1, pp. 62-66. Available: http://www.vqeg.org/   </a:t>
            </a:r>
          </a:p>
          <a:p>
            <a:pPr lvl="0"/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[11] M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. Pinson, M.A.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Saad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D.G. Nicholas, G. Van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Wallendae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R.V. Jaladi, P.J. Corriveau, “Consumer Content Resolution and Image Quality Dataset (CCRIQ): An image quality subjective test of pixel count and display resolution,” NTIA-TM, forthcoming.</a:t>
            </a:r>
          </a:p>
          <a:p>
            <a:pPr lvl="0"/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[12] M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. Pinson and L.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Janowski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“A new subjective audiovisual &amp; video quality testing recommendation,” VQEG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eLetter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no. 2, vol. 1, 2014. Available: http://www.vqeg.org/  </a:t>
            </a:r>
          </a:p>
          <a:p>
            <a:pPr lvl="0"/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[13] M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. Pinson and A. Webster, “T1A1 validation test database,” VQEG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eLetter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, no. 2, vol. 1, 2014. Available: http://www.vqeg.org/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8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1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5613" y="965825"/>
            <a:ext cx="4077198" cy="3425825"/>
          </a:xfrm>
        </p:spPr>
        <p:txBody>
          <a:bodyPr/>
          <a:lstStyle/>
          <a:p>
            <a:r>
              <a:rPr lang="en-US" dirty="0" smtClean="0"/>
              <a:t>Available Data Sets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/>
              <a:t>	</a:t>
            </a:r>
            <a:r>
              <a:rPr lang="en-US" dirty="0">
                <a:solidFill>
                  <a:schemeClr val="tx2"/>
                </a:solidFill>
              </a:rPr>
              <a:t>Simulated Impairments</a:t>
            </a:r>
          </a:p>
          <a:p>
            <a:r>
              <a:rPr lang="en-US" dirty="0" smtClean="0"/>
              <a:t>Ideal </a:t>
            </a:r>
            <a:r>
              <a:rPr lang="en-US" dirty="0"/>
              <a:t>for FR model’s</a:t>
            </a:r>
          </a:p>
          <a:p>
            <a:r>
              <a:rPr lang="en-US" dirty="0" smtClean="0"/>
              <a:t>Limited resolution</a:t>
            </a:r>
          </a:p>
          <a:p>
            <a:r>
              <a:rPr lang="en-US" dirty="0" smtClean="0"/>
              <a:t>Not representative of real world impairments</a:t>
            </a:r>
          </a:p>
        </p:txBody>
      </p:sp>
      <p:pic>
        <p:nvPicPr>
          <p:cNvPr id="43" name="Picture 42" descr="D:\PROJECTS\Intel\PECA\15-Q3_David_Viqet_PPT\photo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498" y="1030128"/>
            <a:ext cx="591918" cy="59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ight Arrow 44"/>
          <p:cNvSpPr/>
          <p:nvPr/>
        </p:nvSpPr>
        <p:spPr>
          <a:xfrm rot="19246766">
            <a:off x="4954854" y="596046"/>
            <a:ext cx="1034012" cy="582760"/>
          </a:xfrm>
          <a:prstGeom prst="rightArrow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  <a:alpha val="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/>
          <p:cNvSpPr/>
          <p:nvPr/>
        </p:nvSpPr>
        <p:spPr>
          <a:xfrm rot="20842088">
            <a:off x="5031355" y="889733"/>
            <a:ext cx="1034012" cy="582760"/>
          </a:xfrm>
          <a:prstGeom prst="rightArrow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  <a:alpha val="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>
            <a:off x="5082563" y="1168383"/>
            <a:ext cx="1034012" cy="582760"/>
          </a:xfrm>
          <a:prstGeom prst="rightArrow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  <a:alpha val="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D:\PROJECTS\Intel\PECA\15-Q3_David_Viqet_PPT\photo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646" y="148355"/>
            <a:ext cx="591918" cy="59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 descr="D:\PROJECTS\Intel\PECA\15-Q3_David_Viqet_PPT\photo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654" y="647609"/>
            <a:ext cx="591918" cy="59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D:\PROJECTS\Intel\PECA\15-Q3_David_Viqet_PPT\photo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613" y="1165581"/>
            <a:ext cx="591918" cy="59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Content Placeholder 1"/>
          <p:cNvSpPr txBox="1">
            <a:spLocks/>
          </p:cNvSpPr>
          <p:nvPr/>
        </p:nvSpPr>
        <p:spPr>
          <a:xfrm>
            <a:off x="4779457" y="1621953"/>
            <a:ext cx="303106" cy="3575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R1</a:t>
            </a:r>
            <a:endParaRPr lang="en-US" dirty="0"/>
          </a:p>
        </p:txBody>
      </p:sp>
      <p:sp>
        <p:nvSpPr>
          <p:cNvPr id="60" name="Content Placeholder 1"/>
          <p:cNvSpPr txBox="1">
            <a:spLocks/>
          </p:cNvSpPr>
          <p:nvPr/>
        </p:nvSpPr>
        <p:spPr>
          <a:xfrm>
            <a:off x="6389015" y="136713"/>
            <a:ext cx="303106" cy="3575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D1</a:t>
            </a:r>
            <a:endParaRPr lang="en-US" dirty="0"/>
          </a:p>
        </p:txBody>
      </p:sp>
      <p:sp>
        <p:nvSpPr>
          <p:cNvPr id="61" name="Content Placeholder 1"/>
          <p:cNvSpPr txBox="1">
            <a:spLocks/>
          </p:cNvSpPr>
          <p:nvPr/>
        </p:nvSpPr>
        <p:spPr>
          <a:xfrm>
            <a:off x="6717030" y="636062"/>
            <a:ext cx="303106" cy="3575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D2</a:t>
            </a:r>
            <a:endParaRPr lang="en-US" dirty="0"/>
          </a:p>
        </p:txBody>
      </p:sp>
      <p:sp>
        <p:nvSpPr>
          <p:cNvPr id="62" name="Content Placeholder 1"/>
          <p:cNvSpPr txBox="1">
            <a:spLocks/>
          </p:cNvSpPr>
          <p:nvPr/>
        </p:nvSpPr>
        <p:spPr>
          <a:xfrm>
            <a:off x="6994531" y="1147197"/>
            <a:ext cx="303106" cy="3575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D3</a:t>
            </a:r>
            <a:endParaRPr lang="en-US" dirty="0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808" y="2550014"/>
            <a:ext cx="1446838" cy="1446838"/>
          </a:xfrm>
          <a:prstGeom prst="rect">
            <a:avLst/>
          </a:prstGeom>
        </p:spPr>
      </p:pic>
      <p:pic>
        <p:nvPicPr>
          <p:cNvPr id="75" name="Picture 74" descr="D:\PROJECTS\Intel\PECA\15-Q3_David_Viqet_PPT\photo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12248" r="10786" b="23387"/>
          <a:stretch/>
        </p:blipFill>
        <p:spPr bwMode="auto">
          <a:xfrm>
            <a:off x="4467794" y="2907993"/>
            <a:ext cx="400624" cy="34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C:\Users\Keynote Encoder 1\Desktop\gu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538" y="3273433"/>
            <a:ext cx="902097" cy="84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 67"/>
          <p:cNvGrpSpPr/>
          <p:nvPr/>
        </p:nvGrpSpPr>
        <p:grpSpPr>
          <a:xfrm>
            <a:off x="4040960" y="3223432"/>
            <a:ext cx="155466" cy="140729"/>
            <a:chOff x="5914596" y="2324100"/>
            <a:chExt cx="261938" cy="237108"/>
          </a:xfrm>
          <a:solidFill>
            <a:schemeClr val="bg1"/>
          </a:solidFill>
        </p:grpSpPr>
        <p:sp>
          <p:nvSpPr>
            <p:cNvPr id="72" name="Oval 71"/>
            <p:cNvSpPr/>
            <p:nvPr/>
          </p:nvSpPr>
          <p:spPr>
            <a:xfrm>
              <a:off x="5914596" y="2324100"/>
              <a:ext cx="171450" cy="171449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090810" y="2475484"/>
              <a:ext cx="85724" cy="85724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654444" y="2742777"/>
            <a:ext cx="600510" cy="454591"/>
            <a:chOff x="3508576" y="2870505"/>
            <a:chExt cx="684787" cy="518389"/>
          </a:xfrm>
        </p:grpSpPr>
        <p:sp>
          <p:nvSpPr>
            <p:cNvPr id="70" name="Oval 69"/>
            <p:cNvSpPr/>
            <p:nvPr/>
          </p:nvSpPr>
          <p:spPr>
            <a:xfrm>
              <a:off x="3508576" y="2870505"/>
              <a:ext cx="684787" cy="51838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44528" y="2922417"/>
              <a:ext cx="414005" cy="350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" name="TextBox 64"/>
          <p:cNvSpPr txBox="1"/>
          <p:nvPr/>
        </p:nvSpPr>
        <p:spPr>
          <a:xfrm>
            <a:off x="3654444" y="4212311"/>
            <a:ext cx="2136201" cy="269439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User </a:t>
            </a:r>
            <a:r>
              <a:rPr lang="en-US" sz="1400" dirty="0" smtClean="0">
                <a:solidFill>
                  <a:schemeClr val="tx2"/>
                </a:solidFill>
              </a:rPr>
              <a:t>Perceive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7151224" y="2550014"/>
            <a:ext cx="1446838" cy="1446838"/>
            <a:chOff x="4545884" y="2271590"/>
            <a:chExt cx="1981366" cy="1981366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5884" y="2271590"/>
              <a:ext cx="1981366" cy="1981366"/>
            </a:xfrm>
            <a:prstGeom prst="rect">
              <a:avLst/>
            </a:prstGeom>
          </p:spPr>
        </p:pic>
        <p:pic>
          <p:nvPicPr>
            <p:cNvPr id="87" name="Picture 86" descr="D:\PROJECTS\Intel\PECA\15-Q3_David_Viqet_PPT\photo4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9" t="12248" r="10786" b="23387"/>
            <a:stretch/>
          </p:blipFill>
          <p:spPr bwMode="auto">
            <a:xfrm>
              <a:off x="5000477" y="2605943"/>
              <a:ext cx="1067814" cy="907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0" name="Picture 6" descr="C:\Users\Keynote Encoder 1\Desktop\gu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954" y="3273433"/>
            <a:ext cx="902097" cy="84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Group 80"/>
          <p:cNvGrpSpPr/>
          <p:nvPr/>
        </p:nvGrpSpPr>
        <p:grpSpPr>
          <a:xfrm>
            <a:off x="6848376" y="3223432"/>
            <a:ext cx="155466" cy="140729"/>
            <a:chOff x="5914596" y="2324100"/>
            <a:chExt cx="261938" cy="237108"/>
          </a:xfrm>
          <a:solidFill>
            <a:schemeClr val="bg1"/>
          </a:solidFill>
        </p:grpSpPr>
        <p:sp>
          <p:nvSpPr>
            <p:cNvPr id="84" name="Oval 83"/>
            <p:cNvSpPr/>
            <p:nvPr/>
          </p:nvSpPr>
          <p:spPr>
            <a:xfrm>
              <a:off x="5914596" y="2324100"/>
              <a:ext cx="171450" cy="171449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6090810" y="2475484"/>
              <a:ext cx="85724" cy="85724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Oval 81"/>
          <p:cNvSpPr/>
          <p:nvPr/>
        </p:nvSpPr>
        <p:spPr>
          <a:xfrm>
            <a:off x="6461860" y="2742777"/>
            <a:ext cx="600510" cy="45459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9943" y="2777461"/>
            <a:ext cx="330178" cy="35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/>
          <p:cNvSpPr txBox="1"/>
          <p:nvPr/>
        </p:nvSpPr>
        <p:spPr>
          <a:xfrm>
            <a:off x="6461860" y="4212311"/>
            <a:ext cx="2136202" cy="269439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User </a:t>
            </a:r>
            <a:r>
              <a:rPr lang="en-US" sz="1400" dirty="0" smtClean="0">
                <a:solidFill>
                  <a:schemeClr val="tx2"/>
                </a:solidFill>
              </a:rPr>
              <a:t>Form Opinion</a:t>
            </a:r>
          </a:p>
        </p:txBody>
      </p:sp>
      <p:pic>
        <p:nvPicPr>
          <p:cNvPr id="88" name="Picture 87" descr="D:\PROJECTS\Intel\PECA\15-Q3_David_Viqet_PPT\photo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12248" r="10786" b="23387"/>
          <a:stretch/>
        </p:blipFill>
        <p:spPr bwMode="auto">
          <a:xfrm>
            <a:off x="5214908" y="2907992"/>
            <a:ext cx="400624" cy="34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Content Placeholder 1"/>
          <p:cNvSpPr txBox="1">
            <a:spLocks/>
          </p:cNvSpPr>
          <p:nvPr/>
        </p:nvSpPr>
        <p:spPr>
          <a:xfrm>
            <a:off x="4635975" y="3210586"/>
            <a:ext cx="303106" cy="3575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R1</a:t>
            </a:r>
            <a:endParaRPr lang="en-US" dirty="0"/>
          </a:p>
        </p:txBody>
      </p:sp>
      <p:sp>
        <p:nvSpPr>
          <p:cNvPr id="90" name="Content Placeholder 1"/>
          <p:cNvSpPr txBox="1">
            <a:spLocks/>
          </p:cNvSpPr>
          <p:nvPr/>
        </p:nvSpPr>
        <p:spPr>
          <a:xfrm>
            <a:off x="5362532" y="3210586"/>
            <a:ext cx="303106" cy="3575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36020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1" grpId="0" animBg="1"/>
      <p:bldP spid="53" grpId="0" animBg="1"/>
      <p:bldP spid="59" grpId="0"/>
      <p:bldP spid="60" grpId="0"/>
      <p:bldP spid="61" grpId="0"/>
      <p:bldP spid="62" grpId="0"/>
      <p:bldP spid="65" grpId="0"/>
      <p:bldP spid="82" grpId="0" animBg="1"/>
      <p:bldP spid="78" grpId="0"/>
      <p:bldP spid="89" grpId="0"/>
      <p:bldP spid="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NO Reference Model</a:t>
            </a:r>
          </a:p>
          <a:p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258123" y="2232839"/>
            <a:ext cx="1349654" cy="1402428"/>
            <a:chOff x="258123" y="2232839"/>
            <a:chExt cx="1349654" cy="1402428"/>
          </a:xfrm>
        </p:grpSpPr>
        <p:grpSp>
          <p:nvGrpSpPr>
            <p:cNvPr id="13" name="Group 12"/>
            <p:cNvGrpSpPr/>
            <p:nvPr/>
          </p:nvGrpSpPr>
          <p:grpSpPr>
            <a:xfrm>
              <a:off x="409575" y="2232839"/>
              <a:ext cx="1095375" cy="1037739"/>
              <a:chOff x="1926946" y="2747344"/>
              <a:chExt cx="793309" cy="75156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17" t="25373" r="16964" b="24480"/>
              <a:stretch/>
            </p:blipFill>
            <p:spPr>
              <a:xfrm>
                <a:off x="1926946" y="2874564"/>
                <a:ext cx="793309" cy="624347"/>
              </a:xfrm>
              <a:prstGeom prst="rect">
                <a:avLst/>
              </a:prstGeom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2273408" y="2747344"/>
                <a:ext cx="248480" cy="128551"/>
                <a:chOff x="2273408" y="2747344"/>
                <a:chExt cx="248480" cy="128551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2389697" y="2747344"/>
                  <a:ext cx="0" cy="103367"/>
                </a:xfrm>
                <a:prstGeom prst="line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 rot="1500000">
                  <a:off x="2521888" y="2772528"/>
                  <a:ext cx="0" cy="103367"/>
                </a:xfrm>
                <a:prstGeom prst="line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 rot="-1500000">
                  <a:off x="2273408" y="2771197"/>
                  <a:ext cx="0" cy="103367"/>
                </a:xfrm>
                <a:prstGeom prst="line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7" name="TextBox 26"/>
            <p:cNvSpPr txBox="1"/>
            <p:nvPr/>
          </p:nvSpPr>
          <p:spPr>
            <a:xfrm>
              <a:off x="258123" y="3365828"/>
              <a:ext cx="1349654" cy="269439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User Capture</a:t>
              </a:r>
              <a:endParaRPr lang="en-US" sz="1400" dirty="0" smtClean="0">
                <a:solidFill>
                  <a:schemeClr val="tx2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895475" y="2236566"/>
            <a:ext cx="1349654" cy="1398701"/>
            <a:chOff x="1895475" y="2236566"/>
            <a:chExt cx="1349654" cy="1398701"/>
          </a:xfrm>
        </p:grpSpPr>
        <p:grpSp>
          <p:nvGrpSpPr>
            <p:cNvPr id="31" name="Group 30"/>
            <p:cNvGrpSpPr/>
            <p:nvPr/>
          </p:nvGrpSpPr>
          <p:grpSpPr>
            <a:xfrm>
              <a:off x="2209465" y="2236566"/>
              <a:ext cx="928764" cy="1034012"/>
              <a:chOff x="2142790" y="2584013"/>
              <a:chExt cx="928764" cy="1034012"/>
            </a:xfrm>
          </p:grpSpPr>
          <p:sp>
            <p:nvSpPr>
              <p:cNvPr id="46" name="Right Arrow 45"/>
              <p:cNvSpPr/>
              <p:nvPr/>
            </p:nvSpPr>
            <p:spPr>
              <a:xfrm rot="16200000">
                <a:off x="2263168" y="2809639"/>
                <a:ext cx="1034012" cy="582760"/>
              </a:xfrm>
              <a:prstGeom prst="rightArrow">
                <a:avLst/>
              </a:prstGeom>
              <a:gradFill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40000"/>
                      <a:lumOff val="60000"/>
                      <a:alpha val="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 descr="D:\PROJECTS\Intel\PECA\15-Q3_David_Viqet_PPT\photo4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2790" y="2977654"/>
                <a:ext cx="591918" cy="5919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TextBox 47"/>
            <p:cNvSpPr txBox="1"/>
            <p:nvPr/>
          </p:nvSpPr>
          <p:spPr>
            <a:xfrm>
              <a:off x="1895475" y="3365828"/>
              <a:ext cx="1349654" cy="269439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User </a:t>
              </a:r>
              <a:r>
                <a:rPr lang="en-US" sz="1400" dirty="0" smtClean="0">
                  <a:solidFill>
                    <a:schemeClr val="tx2"/>
                  </a:solidFill>
                </a:rPr>
                <a:t>Upload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731198" y="1703531"/>
            <a:ext cx="2136202" cy="1931736"/>
            <a:chOff x="3731198" y="1703531"/>
            <a:chExt cx="2136202" cy="1931736"/>
          </a:xfrm>
        </p:grpSpPr>
        <p:grpSp>
          <p:nvGrpSpPr>
            <p:cNvPr id="28" name="Group 27"/>
            <p:cNvGrpSpPr/>
            <p:nvPr/>
          </p:nvGrpSpPr>
          <p:grpSpPr>
            <a:xfrm>
              <a:off x="3731198" y="1703531"/>
              <a:ext cx="2136202" cy="1567047"/>
              <a:chOff x="3664523" y="2603064"/>
              <a:chExt cx="2436002" cy="178697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4450634" y="2603064"/>
                <a:ext cx="1649891" cy="1649891"/>
                <a:chOff x="4545884" y="2271590"/>
                <a:chExt cx="1981366" cy="1981366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5884" y="2271590"/>
                  <a:ext cx="1981366" cy="1981366"/>
                </a:xfrm>
                <a:prstGeom prst="rect">
                  <a:avLst/>
                </a:prstGeom>
              </p:spPr>
            </p:pic>
            <p:pic>
              <p:nvPicPr>
                <p:cNvPr id="19" name="Picture 18" descr="D:\PROJECTS\Intel\PECA\15-Q3_David_Viqet_PPT\photo4.pn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469" t="12248" r="10786" b="23387"/>
                <a:stretch/>
              </p:blipFill>
              <p:spPr bwMode="auto">
                <a:xfrm>
                  <a:off x="5000477" y="2605943"/>
                  <a:ext cx="1067814" cy="9073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054" name="Picture 6" descr="C:\Users\Keynote Encoder 1\Desktop\guy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7347" y="3428009"/>
                <a:ext cx="1028700" cy="962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5" name="Group 24"/>
              <p:cNvGrpSpPr/>
              <p:nvPr/>
            </p:nvGrpSpPr>
            <p:grpSpPr>
              <a:xfrm>
                <a:off x="4105284" y="3370991"/>
                <a:ext cx="177285" cy="160479"/>
                <a:chOff x="5914596" y="2324100"/>
                <a:chExt cx="261938" cy="237108"/>
              </a:xfrm>
              <a:solidFill>
                <a:schemeClr val="bg1"/>
              </a:solidFill>
            </p:grpSpPr>
            <p:sp>
              <p:nvSpPr>
                <p:cNvPr id="23" name="Oval 22"/>
                <p:cNvSpPr/>
                <p:nvPr/>
              </p:nvSpPr>
              <p:spPr>
                <a:xfrm>
                  <a:off x="5914596" y="2324100"/>
                  <a:ext cx="171450" cy="171449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6090810" y="2475484"/>
                  <a:ext cx="85724" cy="85724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3664523" y="2822880"/>
                <a:ext cx="684787" cy="518389"/>
                <a:chOff x="3508576" y="2870505"/>
                <a:chExt cx="684787" cy="518389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3508576" y="2870505"/>
                  <a:ext cx="684787" cy="51838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" name="Picture 31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644528" y="2922417"/>
                  <a:ext cx="414005" cy="3503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49" name="TextBox 48"/>
            <p:cNvSpPr txBox="1"/>
            <p:nvPr/>
          </p:nvSpPr>
          <p:spPr>
            <a:xfrm>
              <a:off x="3731198" y="3365828"/>
              <a:ext cx="2136201" cy="269439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User </a:t>
              </a:r>
              <a:r>
                <a:rPr lang="en-US" sz="1400" dirty="0" smtClean="0">
                  <a:solidFill>
                    <a:schemeClr val="tx2"/>
                  </a:solidFill>
                </a:rPr>
                <a:t>Perceive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538614" y="1703531"/>
            <a:ext cx="2136202" cy="1931736"/>
            <a:chOff x="6538614" y="1703531"/>
            <a:chExt cx="2136202" cy="1931736"/>
          </a:xfrm>
        </p:grpSpPr>
        <p:grpSp>
          <p:nvGrpSpPr>
            <p:cNvPr id="29" name="Group 28"/>
            <p:cNvGrpSpPr/>
            <p:nvPr/>
          </p:nvGrpSpPr>
          <p:grpSpPr>
            <a:xfrm>
              <a:off x="6538614" y="1703531"/>
              <a:ext cx="2136202" cy="1567047"/>
              <a:chOff x="6471939" y="2603064"/>
              <a:chExt cx="2436002" cy="1786970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7258050" y="2603064"/>
                <a:ext cx="1649891" cy="1649891"/>
                <a:chOff x="4545884" y="2271590"/>
                <a:chExt cx="1981366" cy="1981366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5884" y="2271590"/>
                  <a:ext cx="1981366" cy="1981366"/>
                </a:xfrm>
                <a:prstGeom prst="rect">
                  <a:avLst/>
                </a:prstGeom>
              </p:spPr>
            </p:pic>
            <p:pic>
              <p:nvPicPr>
                <p:cNvPr id="36" name="Picture 35" descr="D:\PROJECTS\Intel\PECA\15-Q3_David_Viqet_PPT\photo4.pn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469" t="12248" r="10786" b="23387"/>
                <a:stretch/>
              </p:blipFill>
              <p:spPr bwMode="auto">
                <a:xfrm>
                  <a:off x="5000477" y="2605943"/>
                  <a:ext cx="1067814" cy="9073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7" name="Picture 6" descr="C:\Users\Keynote Encoder 1\Desktop\guy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94763" y="3428009"/>
                <a:ext cx="1028700" cy="962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8" name="Group 37"/>
              <p:cNvGrpSpPr/>
              <p:nvPr/>
            </p:nvGrpSpPr>
            <p:grpSpPr>
              <a:xfrm>
                <a:off x="6912700" y="3370991"/>
                <a:ext cx="177285" cy="160479"/>
                <a:chOff x="5914596" y="2324100"/>
                <a:chExt cx="261938" cy="237108"/>
              </a:xfrm>
              <a:solidFill>
                <a:schemeClr val="bg1"/>
              </a:solidFill>
            </p:grpSpPr>
            <p:sp>
              <p:nvSpPr>
                <p:cNvPr id="39" name="Oval 38"/>
                <p:cNvSpPr/>
                <p:nvPr/>
              </p:nvSpPr>
              <p:spPr>
                <a:xfrm>
                  <a:off x="5914596" y="2324100"/>
                  <a:ext cx="171450" cy="171449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6090810" y="2475484"/>
                  <a:ext cx="85724" cy="85724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2" name="Oval 41"/>
              <p:cNvSpPr/>
              <p:nvPr/>
            </p:nvSpPr>
            <p:spPr>
              <a:xfrm>
                <a:off x="6471939" y="2822880"/>
                <a:ext cx="684787" cy="51838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55" name="Picture 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629401" y="2862431"/>
                <a:ext cx="376516" cy="406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6538614" y="3365828"/>
              <a:ext cx="2136202" cy="269439"/>
            </a:xfrm>
            <a:prstGeom prst="rect">
              <a:avLst/>
            </a:prstGeom>
            <a:noFill/>
          </p:spPr>
          <p:txBody>
            <a:bodyPr vert="horz" wrap="none" lIns="0" tIns="0" rIns="0" bIns="0" rtlCol="0"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User </a:t>
              </a:r>
              <a:r>
                <a:rPr lang="en-US" sz="1400" dirty="0" smtClean="0">
                  <a:solidFill>
                    <a:schemeClr val="tx2"/>
                  </a:solidFill>
                </a:rPr>
                <a:t>Form Opinion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339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CCRIQ Database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55613" y="713233"/>
            <a:ext cx="8228012" cy="367841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CCRIQ Database: Consumer content resolution and image quality </a:t>
            </a:r>
            <a:r>
              <a:rPr lang="en-US" dirty="0" smtClean="0"/>
              <a:t>database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CCRIQ </a:t>
            </a:r>
            <a:r>
              <a:rPr lang="en-US" dirty="0" smtClean="0"/>
              <a:t>contains a wide range of image resolutions, and a well-balanced distribution among phones, tablets, point-and-shoots, and DSLRs is maintained for each image resolution category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 </a:t>
            </a:r>
            <a:r>
              <a:rPr lang="en-US" dirty="0" smtClean="0"/>
              <a:t>simulated distortions (such as simulated blur, noise, compression, and transmission artifacts).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Impairments inherently introduced by commercially available cameras.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types of artifacts present in CCRIQ are completely realistic and typical of consumer image-capture scenarios.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Range of image qualities is realistic, dictated by the quality of the cameras.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43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4824413"/>
            <a:ext cx="2133600" cy="273050"/>
          </a:xfrm>
        </p:spPr>
        <p:txBody>
          <a:bodyPr/>
          <a:lstStyle/>
          <a:p>
            <a:fld id="{EE2556C5-CE8C-6547-B838-EA80C61A4AF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86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Subjective Test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en-US" dirty="0"/>
              <a:t>The CCRIQ  analyzes the quality of images that are captured by digital cameras and displayed on a digital monitor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The only intermediate processing was </a:t>
            </a:r>
            <a:r>
              <a:rPr lang="en-US" dirty="0" smtClean="0">
                <a:solidFill>
                  <a:schemeClr val="tx2"/>
                </a:solidFill>
              </a:rPr>
              <a:t>scaling </a:t>
            </a:r>
            <a:r>
              <a:rPr lang="en-US" dirty="0">
                <a:solidFill>
                  <a:schemeClr val="tx2"/>
                </a:solidFill>
              </a:rPr>
              <a:t>the image to the </a:t>
            </a:r>
            <a:r>
              <a:rPr lang="en-US" dirty="0" smtClean="0">
                <a:solidFill>
                  <a:schemeClr val="tx2"/>
                </a:solidFill>
              </a:rPr>
              <a:t>monitor</a:t>
            </a:r>
            <a:endParaRPr lang="en-US" dirty="0"/>
          </a:p>
          <a:p>
            <a:pPr>
              <a:spcBef>
                <a:spcPts val="800"/>
              </a:spcBef>
            </a:pPr>
            <a:r>
              <a:rPr lang="en-US" dirty="0"/>
              <a:t>We focus on two parameters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Pixel count of the image </a:t>
            </a:r>
            <a:r>
              <a:rPr lang="en-US" dirty="0" smtClean="0">
                <a:solidFill>
                  <a:schemeClr val="tx2"/>
                </a:solidFill>
              </a:rPr>
              <a:t>captured </a:t>
            </a:r>
            <a:r>
              <a:rPr lang="en-US" dirty="0">
                <a:solidFill>
                  <a:schemeClr val="tx2"/>
                </a:solidFill>
              </a:rPr>
              <a:t>by a camera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Resolution of the display on </a:t>
            </a:r>
            <a:r>
              <a:rPr lang="en-US" dirty="0" smtClean="0">
                <a:solidFill>
                  <a:schemeClr val="tx2"/>
                </a:solidFill>
              </a:rPr>
              <a:t>which </a:t>
            </a:r>
            <a:r>
              <a:rPr lang="en-US" dirty="0">
                <a:solidFill>
                  <a:schemeClr val="tx2"/>
                </a:solidFill>
              </a:rPr>
              <a:t>the image is viewed</a:t>
            </a:r>
          </a:p>
          <a:p>
            <a:pPr>
              <a:spcBef>
                <a:spcPts val="800"/>
              </a:spcBef>
            </a:pPr>
            <a:endParaRPr lang="en-US" dirty="0"/>
          </a:p>
        </p:txBody>
      </p:sp>
      <p:pic>
        <p:nvPicPr>
          <p:cNvPr id="6" name="Picture 5" descr="D:\PROJECTS\Intel\PECA\15-Q3_David_Viqet_PPT\photo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731" y="3575012"/>
            <a:ext cx="591918" cy="59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4" t="22173" r="17821" b="26822"/>
          <a:stretch/>
        </p:blipFill>
        <p:spPr>
          <a:xfrm>
            <a:off x="901528" y="3502651"/>
            <a:ext cx="875035" cy="699829"/>
          </a:xfrm>
          <a:prstGeom prst="rect">
            <a:avLst/>
          </a:prstGeom>
        </p:spPr>
      </p:pic>
      <p:sp>
        <p:nvSpPr>
          <p:cNvPr id="10" name="Content Placeholder 4"/>
          <p:cNvSpPr txBox="1">
            <a:spLocks/>
          </p:cNvSpPr>
          <p:nvPr/>
        </p:nvSpPr>
        <p:spPr>
          <a:xfrm>
            <a:off x="455613" y="3512517"/>
            <a:ext cx="8228012" cy="3425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2670" y="3623539"/>
            <a:ext cx="514816" cy="514816"/>
          </a:xfrm>
          <a:prstGeom prst="rect">
            <a:avLst/>
          </a:prstGeom>
        </p:spPr>
      </p:pic>
      <p:sp>
        <p:nvSpPr>
          <p:cNvPr id="14" name="Content Placeholder 4"/>
          <p:cNvSpPr txBox="1">
            <a:spLocks/>
          </p:cNvSpPr>
          <p:nvPr/>
        </p:nvSpPr>
        <p:spPr>
          <a:xfrm>
            <a:off x="4474668" y="3512517"/>
            <a:ext cx="6130717" cy="11356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307759" y="3069109"/>
            <a:ext cx="1981366" cy="1981366"/>
            <a:chOff x="4307759" y="3069109"/>
            <a:chExt cx="1981366" cy="198136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7759" y="3069109"/>
              <a:ext cx="1981366" cy="1981366"/>
            </a:xfrm>
            <a:prstGeom prst="rect">
              <a:avLst/>
            </a:prstGeom>
          </p:spPr>
        </p:pic>
        <p:pic>
          <p:nvPicPr>
            <p:cNvPr id="1026" name="Picture 2" descr="G:\PROJECTS\Intel\PECA\15-Q3_David_Viqet_PPT\HD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5017" y="3354133"/>
              <a:ext cx="1428750" cy="1000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6358519" y="3069109"/>
            <a:ext cx="1981366" cy="1981366"/>
            <a:chOff x="6358519" y="3069109"/>
            <a:chExt cx="1981366" cy="198136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8519" y="3069109"/>
              <a:ext cx="1981366" cy="1981366"/>
            </a:xfrm>
            <a:prstGeom prst="rect">
              <a:avLst/>
            </a:prstGeom>
          </p:spPr>
        </p:pic>
        <p:pic>
          <p:nvPicPr>
            <p:cNvPr id="1027" name="Picture 3" descr="G:\PROJECTS\Intel\PECA\15-Q3_David_Viqet_PPT\ultraHD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9879" y="3465334"/>
              <a:ext cx="1710671" cy="841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8193974" y="59378"/>
            <a:ext cx="914400" cy="19000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vert="horz" wrap="none" lIns="0" tIns="0" rIns="0" bIns="0" rtlCol="0">
            <a:noAutofit/>
          </a:bodyPr>
          <a:lstStyle/>
          <a:p>
            <a:pPr algn="ctr"/>
            <a:r>
              <a:rPr lang="en-US" sz="1100" dirty="0" smtClean="0">
                <a:solidFill>
                  <a:srgbClr val="FF0000"/>
                </a:solidFill>
              </a:rPr>
              <a:t>OPTION A</a:t>
            </a:r>
          </a:p>
        </p:txBody>
      </p:sp>
    </p:spTree>
    <p:extLst>
      <p:ext uri="{BB962C8B-B14F-4D97-AF65-F5344CB8AC3E}">
        <p14:creationId xmlns:p14="http://schemas.microsoft.com/office/powerpoint/2010/main" val="368838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en-US" dirty="0" smtClean="0"/>
              <a:t>The CCRIQ  analyzes the quality of images that are captured by digital cameras and displayed on a digital monitor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The only intermediate processing was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scaling </a:t>
            </a:r>
            <a:r>
              <a:rPr lang="en-US" dirty="0">
                <a:solidFill>
                  <a:schemeClr val="tx2"/>
                </a:solidFill>
              </a:rPr>
              <a:t>the image to the monitor</a:t>
            </a:r>
          </a:p>
          <a:p>
            <a:pPr>
              <a:spcBef>
                <a:spcPts val="800"/>
              </a:spcBef>
            </a:pPr>
            <a:endParaRPr lang="en-US" dirty="0" smtClean="0"/>
          </a:p>
          <a:p>
            <a:pPr>
              <a:spcBef>
                <a:spcPts val="800"/>
              </a:spcBef>
            </a:pPr>
            <a:r>
              <a:rPr lang="en-US" dirty="0" smtClean="0"/>
              <a:t>We </a:t>
            </a:r>
            <a:r>
              <a:rPr lang="en-US" dirty="0"/>
              <a:t>focus on two parameters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Pixel count of the image </a:t>
            </a: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captured by </a:t>
            </a:r>
            <a:r>
              <a:rPr lang="en-US" dirty="0">
                <a:solidFill>
                  <a:schemeClr val="tx2"/>
                </a:solidFill>
              </a:rPr>
              <a:t>a camera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Resolution of the display on </a:t>
            </a: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which the </a:t>
            </a:r>
            <a:r>
              <a:rPr lang="en-US" dirty="0">
                <a:solidFill>
                  <a:schemeClr val="tx2"/>
                </a:solidFill>
              </a:rPr>
              <a:t>image is viewed</a:t>
            </a:r>
          </a:p>
          <a:p>
            <a:pPr>
              <a:spcBef>
                <a:spcPts val="800"/>
              </a:spcBef>
            </a:pP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2700000">
            <a:off x="6022375" y="3177179"/>
            <a:ext cx="910242" cy="457283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8900000">
            <a:off x="6022375" y="2564617"/>
            <a:ext cx="910242" cy="457283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Subjective Test</a:t>
            </a:r>
            <a:endParaRPr lang="en-US" dirty="0"/>
          </a:p>
        </p:txBody>
      </p:sp>
      <p:pic>
        <p:nvPicPr>
          <p:cNvPr id="6" name="Picture 5" descr="D:\PROJECTS\Intel\PECA\15-Q3_David_Viqet_PPT\photo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23" y="2778491"/>
            <a:ext cx="591918" cy="59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4" t="22173" r="17821" b="26822"/>
          <a:stretch/>
        </p:blipFill>
        <p:spPr>
          <a:xfrm>
            <a:off x="4049604" y="2706130"/>
            <a:ext cx="875035" cy="699829"/>
          </a:xfrm>
          <a:prstGeom prst="rect">
            <a:avLst/>
          </a:prstGeom>
        </p:spPr>
      </p:pic>
      <p:sp>
        <p:nvSpPr>
          <p:cNvPr id="10" name="Content Placeholder 4"/>
          <p:cNvSpPr txBox="1">
            <a:spLocks/>
          </p:cNvSpPr>
          <p:nvPr/>
        </p:nvSpPr>
        <p:spPr>
          <a:xfrm>
            <a:off x="455613" y="3512517"/>
            <a:ext cx="8228012" cy="3425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07821" y="2827018"/>
            <a:ext cx="514816" cy="514816"/>
          </a:xfrm>
          <a:prstGeom prst="rect">
            <a:avLst/>
          </a:prstGeom>
        </p:spPr>
      </p:pic>
      <p:sp>
        <p:nvSpPr>
          <p:cNvPr id="14" name="Content Placeholder 4"/>
          <p:cNvSpPr txBox="1">
            <a:spLocks/>
          </p:cNvSpPr>
          <p:nvPr/>
        </p:nvSpPr>
        <p:spPr>
          <a:xfrm>
            <a:off x="4474668" y="3512517"/>
            <a:ext cx="6130717" cy="11356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6812206" y="1546210"/>
            <a:ext cx="1981366" cy="1981366"/>
            <a:chOff x="4307759" y="3009734"/>
            <a:chExt cx="1981366" cy="198136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7759" y="3009734"/>
              <a:ext cx="1981366" cy="1981366"/>
            </a:xfrm>
            <a:prstGeom prst="rect">
              <a:avLst/>
            </a:prstGeom>
          </p:spPr>
        </p:pic>
        <p:pic>
          <p:nvPicPr>
            <p:cNvPr id="1026" name="Picture 2" descr="G:\PROJECTS\Intel\PECA\15-Q3_David_Viqet_PPT\HD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5017" y="3294758"/>
              <a:ext cx="1428750" cy="1000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6806194" y="3009734"/>
            <a:ext cx="1981366" cy="1981366"/>
            <a:chOff x="6358519" y="3009734"/>
            <a:chExt cx="1981366" cy="198136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8519" y="3009734"/>
              <a:ext cx="1981366" cy="1981366"/>
            </a:xfrm>
            <a:prstGeom prst="rect">
              <a:avLst/>
            </a:prstGeom>
          </p:spPr>
        </p:pic>
        <p:pic>
          <p:nvPicPr>
            <p:cNvPr id="1027" name="Picture 3" descr="G:\PROJECTS\Intel\PECA\15-Q3_David_Viqet_PPT\ultraHD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9879" y="3405959"/>
              <a:ext cx="1710671" cy="841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565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Scope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55613" y="965825"/>
            <a:ext cx="4092636" cy="3425825"/>
          </a:xfrm>
        </p:spPr>
        <p:txBody>
          <a:bodyPr/>
          <a:lstStyle/>
          <a:p>
            <a:r>
              <a:rPr lang="en-US" dirty="0" smtClean="0"/>
              <a:t>Impact factors on perceptual quality: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Sensor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Lighting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Focal distance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Subject matter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812265" y="965825"/>
            <a:ext cx="3649248" cy="3425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Constrained variables: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Images in landscape orientation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Automatic camera settings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Maximum pixel 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Full screen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Large high resolution displays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Subset of image content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No tripods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0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_PPT Template_ClearPro_16x9">
  <a:themeElements>
    <a:clrScheme name="Custom 2">
      <a:dk1>
        <a:sysClr val="windowText" lastClr="000000"/>
      </a:dk1>
      <a:lt1>
        <a:sysClr val="window" lastClr="FFFFFF"/>
      </a:lt1>
      <a:dk2>
        <a:srgbClr val="003C71"/>
      </a:dk2>
      <a:lt2>
        <a:srgbClr val="B1BABF"/>
      </a:lt2>
      <a:accent1>
        <a:srgbClr val="B7D108"/>
      </a:accent1>
      <a:accent2>
        <a:srgbClr val="0071C5"/>
      </a:accent2>
      <a:accent3>
        <a:srgbClr val="009CDA"/>
      </a:accent3>
      <a:accent4>
        <a:srgbClr val="F8D44C"/>
      </a:accent4>
      <a:accent5>
        <a:srgbClr val="FFA400"/>
      </a:accent5>
      <a:accent6>
        <a:srgbClr val="FF4E00"/>
      </a:accent6>
      <a:hlink>
        <a:srgbClr val="C3D600"/>
      </a:hlink>
      <a:folHlink>
        <a:srgbClr val="0071C5"/>
      </a:folHlink>
    </a:clrScheme>
    <a:fontScheme name="Intel Clear">
      <a:majorFont>
        <a:latin typeface="Intel Clear"/>
        <a:ea typeface=""/>
        <a:cs typeface=""/>
      </a:majorFont>
      <a:minorFont>
        <a:latin typeface="Intel Cle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lIns="0" tIns="0" rIns="0" bIns="0" rtlCol="0">
        <a:noAutofit/>
      </a:bodyPr>
      <a:lstStyle>
        <a:defPPr>
          <a:defRPr sz="1100" dirty="0" smtClean="0">
            <a:solidFill>
              <a:srgbClr val="003C7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1193</Words>
  <Application>Microsoft Office PowerPoint</Application>
  <PresentationFormat>On-screen Show (16:9)</PresentationFormat>
  <Paragraphs>191</Paragraphs>
  <Slides>24</Slides>
  <Notes>15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Wingdings</vt:lpstr>
      <vt:lpstr>Intel Clear</vt:lpstr>
      <vt:lpstr>Intel Clear Pro</vt:lpstr>
      <vt:lpstr>MS Mincho</vt:lpstr>
      <vt:lpstr>Times New Roman</vt:lpstr>
      <vt:lpstr>Int_PPT Template_ClearPro_16x9</vt:lpstr>
      <vt:lpstr>PowerPoint Presentation</vt:lpstr>
      <vt:lpstr>Introduction</vt:lpstr>
      <vt:lpstr>Background</vt:lpstr>
      <vt:lpstr>Background</vt:lpstr>
      <vt:lpstr>CCRIQ Database</vt:lpstr>
      <vt:lpstr>Approach</vt:lpstr>
      <vt:lpstr>Subjective Test</vt:lpstr>
      <vt:lpstr>Subjective Test</vt:lpstr>
      <vt:lpstr>Scope</vt:lpstr>
      <vt:lpstr>Subjective Method</vt:lpstr>
      <vt:lpstr>Cameras</vt:lpstr>
      <vt:lpstr>Scenes</vt:lpstr>
      <vt:lpstr>Analysis and Conclusions</vt:lpstr>
      <vt:lpstr>Image MOS Range and Lab to Lab Correlations</vt:lpstr>
      <vt:lpstr>Correlation Between 1080p HD and 4k Ultra HD</vt:lpstr>
      <vt:lpstr>Two-sided Student’s T-test Analysis</vt:lpstr>
      <vt:lpstr>Image MOS Range</vt:lpstr>
      <vt:lpstr>Range: Device, MP, Year, Lighting &amp; Distance MOS</vt:lpstr>
      <vt:lpstr>Factor Analysis</vt:lpstr>
      <vt:lpstr>Conclusions</vt:lpstr>
      <vt:lpstr>CCR on CDVL Site Now</vt:lpstr>
      <vt:lpstr>Acknowledgement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2015-05-06T16:36:39Z</dcterms:created>
  <dcterms:modified xsi:type="dcterms:W3CDTF">2015-09-17T15:31:12Z</dcterms:modified>
</cp:coreProperties>
</file>