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628" r:id="rId3"/>
    <p:sldId id="405" r:id="rId4"/>
    <p:sldId id="619" r:id="rId5"/>
    <p:sldId id="625" r:id="rId6"/>
    <p:sldId id="626" r:id="rId7"/>
    <p:sldId id="627" r:id="rId8"/>
    <p:sldId id="620" r:id="rId9"/>
    <p:sldId id="531" r:id="rId10"/>
    <p:sldId id="621" r:id="rId11"/>
    <p:sldId id="62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9FF"/>
    <a:srgbClr val="C95757"/>
    <a:srgbClr val="D44C4C"/>
    <a:srgbClr val="99CC00"/>
    <a:srgbClr val="FF99FF"/>
    <a:srgbClr val="FFFFCC"/>
    <a:srgbClr val="FFFF99"/>
    <a:srgbClr val="FFCC66"/>
    <a:srgbClr val="0048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60"/>
  </p:normalViewPr>
  <p:slideViewPr>
    <p:cSldViewPr>
      <p:cViewPr varScale="1">
        <p:scale>
          <a:sx n="86" d="100"/>
          <a:sy n="86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work!$E$1:$E$40</c:f>
              <c:numCache>
                <c:formatCode>General</c:formatCode>
                <c:ptCount val="40"/>
                <c:pt idx="0">
                  <c:v>84.99</c:v>
                </c:pt>
                <c:pt idx="1">
                  <c:v>51.02</c:v>
                </c:pt>
                <c:pt idx="2">
                  <c:v>63.49</c:v>
                </c:pt>
                <c:pt idx="3">
                  <c:v>42.99</c:v>
                </c:pt>
                <c:pt idx="4">
                  <c:v>46.39</c:v>
                </c:pt>
                <c:pt idx="5">
                  <c:v>23.24</c:v>
                </c:pt>
                <c:pt idx="6">
                  <c:v>52.71</c:v>
                </c:pt>
                <c:pt idx="7">
                  <c:v>39.69</c:v>
                </c:pt>
                <c:pt idx="8">
                  <c:v>98.91</c:v>
                </c:pt>
                <c:pt idx="9">
                  <c:v>42.35</c:v>
                </c:pt>
                <c:pt idx="10">
                  <c:v>39.590000000000003</c:v>
                </c:pt>
                <c:pt idx="11">
                  <c:v>25.82</c:v>
                </c:pt>
                <c:pt idx="12">
                  <c:v>38.119999999999997</c:v>
                </c:pt>
                <c:pt idx="13">
                  <c:v>88.77</c:v>
                </c:pt>
                <c:pt idx="14">
                  <c:v>80.34</c:v>
                </c:pt>
                <c:pt idx="15">
                  <c:v>65.03</c:v>
                </c:pt>
                <c:pt idx="16">
                  <c:v>30.71</c:v>
                </c:pt>
                <c:pt idx="17">
                  <c:v>34.979999999999997</c:v>
                </c:pt>
                <c:pt idx="18">
                  <c:v>79.77</c:v>
                </c:pt>
                <c:pt idx="19">
                  <c:v>79.099999999999994</c:v>
                </c:pt>
                <c:pt idx="20">
                  <c:v>41.34</c:v>
                </c:pt>
                <c:pt idx="21">
                  <c:v>92.31</c:v>
                </c:pt>
                <c:pt idx="22">
                  <c:v>80.760000000000005</c:v>
                </c:pt>
                <c:pt idx="23">
                  <c:v>34.619999999999997</c:v>
                </c:pt>
                <c:pt idx="24">
                  <c:v>94.93</c:v>
                </c:pt>
                <c:pt idx="25">
                  <c:v>78.91</c:v>
                </c:pt>
                <c:pt idx="26">
                  <c:v>31.45</c:v>
                </c:pt>
                <c:pt idx="27">
                  <c:v>91.91</c:v>
                </c:pt>
                <c:pt idx="28">
                  <c:v>90.3</c:v>
                </c:pt>
                <c:pt idx="29">
                  <c:v>95.8</c:v>
                </c:pt>
                <c:pt idx="30">
                  <c:v>72.78</c:v>
                </c:pt>
                <c:pt idx="31">
                  <c:v>53.52</c:v>
                </c:pt>
                <c:pt idx="32">
                  <c:v>103.52</c:v>
                </c:pt>
                <c:pt idx="33">
                  <c:v>99.39</c:v>
                </c:pt>
                <c:pt idx="34">
                  <c:v>58.55</c:v>
                </c:pt>
                <c:pt idx="35">
                  <c:v>87.63</c:v>
                </c:pt>
                <c:pt idx="36">
                  <c:v>64.59</c:v>
                </c:pt>
                <c:pt idx="37">
                  <c:v>28.8</c:v>
                </c:pt>
                <c:pt idx="38">
                  <c:v>39.36</c:v>
                </c:pt>
                <c:pt idx="39">
                  <c:v>47.76</c:v>
                </c:pt>
              </c:numCache>
            </c:numRef>
          </c:xVal>
          <c:yVal>
            <c:numRef>
              <c:f>work!$F$1:$F$40</c:f>
              <c:numCache>
                <c:formatCode>0.00</c:formatCode>
                <c:ptCount val="40"/>
                <c:pt idx="0">
                  <c:v>3.63</c:v>
                </c:pt>
                <c:pt idx="1">
                  <c:v>4.63</c:v>
                </c:pt>
                <c:pt idx="2">
                  <c:v>2.2400000000000002</c:v>
                </c:pt>
                <c:pt idx="3">
                  <c:v>3.72</c:v>
                </c:pt>
                <c:pt idx="4">
                  <c:v>1.78</c:v>
                </c:pt>
                <c:pt idx="5">
                  <c:v>1.77</c:v>
                </c:pt>
                <c:pt idx="6">
                  <c:v>5.73</c:v>
                </c:pt>
                <c:pt idx="7">
                  <c:v>1.48</c:v>
                </c:pt>
                <c:pt idx="8">
                  <c:v>3.14</c:v>
                </c:pt>
                <c:pt idx="9">
                  <c:v>1.39</c:v>
                </c:pt>
                <c:pt idx="10">
                  <c:v>2.4300000000000002</c:v>
                </c:pt>
                <c:pt idx="11">
                  <c:v>0.66</c:v>
                </c:pt>
                <c:pt idx="12">
                  <c:v>1.58</c:v>
                </c:pt>
                <c:pt idx="13">
                  <c:v>4.17</c:v>
                </c:pt>
                <c:pt idx="14">
                  <c:v>2.81</c:v>
                </c:pt>
                <c:pt idx="15">
                  <c:v>3.1</c:v>
                </c:pt>
                <c:pt idx="16">
                  <c:v>1.56</c:v>
                </c:pt>
                <c:pt idx="17">
                  <c:v>1.84</c:v>
                </c:pt>
                <c:pt idx="18">
                  <c:v>2.64</c:v>
                </c:pt>
                <c:pt idx="19">
                  <c:v>3.37</c:v>
                </c:pt>
                <c:pt idx="20">
                  <c:v>1.81</c:v>
                </c:pt>
                <c:pt idx="21">
                  <c:v>7.91</c:v>
                </c:pt>
                <c:pt idx="22">
                  <c:v>4.13</c:v>
                </c:pt>
                <c:pt idx="23">
                  <c:v>3.55</c:v>
                </c:pt>
                <c:pt idx="24">
                  <c:v>3.56</c:v>
                </c:pt>
                <c:pt idx="25">
                  <c:v>3.36</c:v>
                </c:pt>
                <c:pt idx="26">
                  <c:v>0.7</c:v>
                </c:pt>
                <c:pt idx="27">
                  <c:v>5.46</c:v>
                </c:pt>
                <c:pt idx="28">
                  <c:v>5.03</c:v>
                </c:pt>
                <c:pt idx="29">
                  <c:v>5.72</c:v>
                </c:pt>
                <c:pt idx="30">
                  <c:v>4.51</c:v>
                </c:pt>
                <c:pt idx="31">
                  <c:v>4.34</c:v>
                </c:pt>
                <c:pt idx="32">
                  <c:v>3.01</c:v>
                </c:pt>
                <c:pt idx="33">
                  <c:v>5.47</c:v>
                </c:pt>
                <c:pt idx="34">
                  <c:v>2.62</c:v>
                </c:pt>
                <c:pt idx="35">
                  <c:v>5.07</c:v>
                </c:pt>
                <c:pt idx="36">
                  <c:v>2.89</c:v>
                </c:pt>
                <c:pt idx="37">
                  <c:v>2.4700000000000002</c:v>
                </c:pt>
                <c:pt idx="38">
                  <c:v>3.46</c:v>
                </c:pt>
                <c:pt idx="39">
                  <c:v>4.1900000000000004</c:v>
                </c:pt>
              </c:numCache>
            </c:numRef>
          </c:yVal>
          <c:smooth val="0"/>
        </c:ser>
        <c:ser>
          <c:idx val="1"/>
          <c:order val="1"/>
          <c:tx>
            <c:v>1080p</c:v>
          </c:tx>
          <c:spPr>
            <a:ln w="28575">
              <a:noFill/>
            </a:ln>
          </c:spPr>
          <c:marker>
            <c:symbol val="circle"/>
            <c:size val="7"/>
            <c:spPr>
              <a:ln>
                <a:noFill/>
              </a:ln>
            </c:spPr>
          </c:marker>
          <c:dPt>
            <c:idx val="6"/>
            <c:marker>
              <c:spPr>
                <a:solidFill>
                  <a:srgbClr val="C95757"/>
                </a:solidFill>
                <a:ln>
                  <a:noFill/>
                </a:ln>
              </c:spPr>
            </c:marker>
            <c:bubble3D val="0"/>
          </c:dPt>
          <c:xVal>
            <c:numRef>
              <c:f>work!$E$1:$E$13</c:f>
              <c:numCache>
                <c:formatCode>General</c:formatCode>
                <c:ptCount val="13"/>
                <c:pt idx="0">
                  <c:v>84.99</c:v>
                </c:pt>
                <c:pt idx="1">
                  <c:v>51.02</c:v>
                </c:pt>
                <c:pt idx="2">
                  <c:v>63.49</c:v>
                </c:pt>
                <c:pt idx="3">
                  <c:v>42.99</c:v>
                </c:pt>
                <c:pt idx="4">
                  <c:v>46.39</c:v>
                </c:pt>
                <c:pt idx="5">
                  <c:v>23.24</c:v>
                </c:pt>
                <c:pt idx="6">
                  <c:v>52.71</c:v>
                </c:pt>
                <c:pt idx="7">
                  <c:v>39.69</c:v>
                </c:pt>
                <c:pt idx="8">
                  <c:v>98.91</c:v>
                </c:pt>
                <c:pt idx="9">
                  <c:v>42.35</c:v>
                </c:pt>
                <c:pt idx="10">
                  <c:v>39.590000000000003</c:v>
                </c:pt>
                <c:pt idx="11">
                  <c:v>25.82</c:v>
                </c:pt>
                <c:pt idx="12">
                  <c:v>38.119999999999997</c:v>
                </c:pt>
              </c:numCache>
            </c:numRef>
          </c:xVal>
          <c:yVal>
            <c:numRef>
              <c:f>work!$F$1:$F$13</c:f>
              <c:numCache>
                <c:formatCode>0.00</c:formatCode>
                <c:ptCount val="13"/>
                <c:pt idx="0">
                  <c:v>3.63</c:v>
                </c:pt>
                <c:pt idx="1">
                  <c:v>4.63</c:v>
                </c:pt>
                <c:pt idx="2">
                  <c:v>2.2400000000000002</c:v>
                </c:pt>
                <c:pt idx="3">
                  <c:v>3.72</c:v>
                </c:pt>
                <c:pt idx="4">
                  <c:v>1.78</c:v>
                </c:pt>
                <c:pt idx="5">
                  <c:v>1.77</c:v>
                </c:pt>
                <c:pt idx="6">
                  <c:v>5.73</c:v>
                </c:pt>
                <c:pt idx="7">
                  <c:v>1.48</c:v>
                </c:pt>
                <c:pt idx="8">
                  <c:v>3.14</c:v>
                </c:pt>
                <c:pt idx="9">
                  <c:v>1.39</c:v>
                </c:pt>
                <c:pt idx="10">
                  <c:v>2.4300000000000002</c:v>
                </c:pt>
                <c:pt idx="11">
                  <c:v>0.66</c:v>
                </c:pt>
                <c:pt idx="12">
                  <c:v>1.58</c:v>
                </c:pt>
              </c:numCache>
            </c:numRef>
          </c:yVal>
          <c:smooth val="0"/>
        </c:ser>
        <c:ser>
          <c:idx val="2"/>
          <c:order val="2"/>
          <c:tx>
            <c:v>UHD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work!$E$14:$E$40</c:f>
              <c:numCache>
                <c:formatCode>General</c:formatCode>
                <c:ptCount val="27"/>
                <c:pt idx="0">
                  <c:v>88.77</c:v>
                </c:pt>
                <c:pt idx="1">
                  <c:v>80.34</c:v>
                </c:pt>
                <c:pt idx="2">
                  <c:v>65.03</c:v>
                </c:pt>
                <c:pt idx="3">
                  <c:v>30.71</c:v>
                </c:pt>
                <c:pt idx="4">
                  <c:v>34.979999999999997</c:v>
                </c:pt>
                <c:pt idx="5">
                  <c:v>79.77</c:v>
                </c:pt>
                <c:pt idx="6">
                  <c:v>79.099999999999994</c:v>
                </c:pt>
                <c:pt idx="7">
                  <c:v>41.34</c:v>
                </c:pt>
                <c:pt idx="8">
                  <c:v>92.31</c:v>
                </c:pt>
                <c:pt idx="9">
                  <c:v>80.760000000000005</c:v>
                </c:pt>
                <c:pt idx="10">
                  <c:v>34.619999999999997</c:v>
                </c:pt>
                <c:pt idx="11">
                  <c:v>94.93</c:v>
                </c:pt>
                <c:pt idx="12">
                  <c:v>78.91</c:v>
                </c:pt>
                <c:pt idx="13">
                  <c:v>31.45</c:v>
                </c:pt>
                <c:pt idx="14">
                  <c:v>91.91</c:v>
                </c:pt>
                <c:pt idx="15">
                  <c:v>90.3</c:v>
                </c:pt>
                <c:pt idx="16">
                  <c:v>95.8</c:v>
                </c:pt>
                <c:pt idx="17">
                  <c:v>72.78</c:v>
                </c:pt>
                <c:pt idx="18">
                  <c:v>53.52</c:v>
                </c:pt>
                <c:pt idx="19">
                  <c:v>103.52</c:v>
                </c:pt>
                <c:pt idx="20">
                  <c:v>99.39</c:v>
                </c:pt>
                <c:pt idx="21">
                  <c:v>58.55</c:v>
                </c:pt>
                <c:pt idx="22">
                  <c:v>87.63</c:v>
                </c:pt>
                <c:pt idx="23">
                  <c:v>64.59</c:v>
                </c:pt>
                <c:pt idx="24">
                  <c:v>28.8</c:v>
                </c:pt>
                <c:pt idx="25">
                  <c:v>39.36</c:v>
                </c:pt>
                <c:pt idx="26">
                  <c:v>47.76</c:v>
                </c:pt>
              </c:numCache>
            </c:numRef>
          </c:xVal>
          <c:yVal>
            <c:numRef>
              <c:f>work!$F$14:$F$40</c:f>
              <c:numCache>
                <c:formatCode>0.00</c:formatCode>
                <c:ptCount val="27"/>
                <c:pt idx="0">
                  <c:v>4.17</c:v>
                </c:pt>
                <c:pt idx="1">
                  <c:v>2.81</c:v>
                </c:pt>
                <c:pt idx="2">
                  <c:v>3.1</c:v>
                </c:pt>
                <c:pt idx="3">
                  <c:v>1.56</c:v>
                </c:pt>
                <c:pt idx="4">
                  <c:v>1.84</c:v>
                </c:pt>
                <c:pt idx="5">
                  <c:v>2.64</c:v>
                </c:pt>
                <c:pt idx="6">
                  <c:v>3.37</c:v>
                </c:pt>
                <c:pt idx="7">
                  <c:v>1.81</c:v>
                </c:pt>
                <c:pt idx="8">
                  <c:v>7.91</c:v>
                </c:pt>
                <c:pt idx="9">
                  <c:v>4.13</c:v>
                </c:pt>
                <c:pt idx="10">
                  <c:v>3.55</c:v>
                </c:pt>
                <c:pt idx="11">
                  <c:v>3.56</c:v>
                </c:pt>
                <c:pt idx="12">
                  <c:v>3.36</c:v>
                </c:pt>
                <c:pt idx="13">
                  <c:v>0.7</c:v>
                </c:pt>
                <c:pt idx="14">
                  <c:v>5.46</c:v>
                </c:pt>
                <c:pt idx="15">
                  <c:v>5.03</c:v>
                </c:pt>
                <c:pt idx="16">
                  <c:v>5.72</c:v>
                </c:pt>
                <c:pt idx="17">
                  <c:v>4.51</c:v>
                </c:pt>
                <c:pt idx="18">
                  <c:v>4.34</c:v>
                </c:pt>
                <c:pt idx="19">
                  <c:v>3.01</c:v>
                </c:pt>
                <c:pt idx="20">
                  <c:v>5.47</c:v>
                </c:pt>
                <c:pt idx="21">
                  <c:v>2.62</c:v>
                </c:pt>
                <c:pt idx="22">
                  <c:v>5.07</c:v>
                </c:pt>
                <c:pt idx="23">
                  <c:v>2.89</c:v>
                </c:pt>
                <c:pt idx="24">
                  <c:v>2.4700000000000002</c:v>
                </c:pt>
                <c:pt idx="25">
                  <c:v>3.46</c:v>
                </c:pt>
                <c:pt idx="26">
                  <c:v>4.1900000000000004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670720"/>
        <c:axId val="280671296"/>
      </c:scatterChart>
      <c:valAx>
        <c:axId val="2806707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600"/>
                  <a:t>SI (Spatial Information)</a:t>
                </a:r>
                <a:endParaRPr lang="ko-KR" altLang="en-US" sz="16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80671296"/>
        <c:crosses val="autoZero"/>
        <c:crossBetween val="midCat"/>
      </c:valAx>
      <c:valAx>
        <c:axId val="2806712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 sz="1600"/>
                  <a:t>Noise</a:t>
                </a:r>
                <a:endParaRPr lang="ko-KR" altLang="en-US" sz="160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2806707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4F14E-3666-4775-9C96-E1D77B031F69}" type="datetimeFigureOut">
              <a:rPr lang="ko-KR" altLang="en-US" smtClean="0"/>
              <a:pPr/>
              <a:t>2015-10-14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D85C-6C64-4BB3-9106-2D97DB8F19C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7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1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1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dirty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dirty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email">
            <a:lum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21860" name="AutoShape 4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121861" name="Line 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412750" y="6324600"/>
            <a:ext cx="8502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457200" y="990600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92125" y="403225"/>
            <a:ext cx="8283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endParaRPr kumimoji="1" lang="ko-KR" altLang="ko-KR" sz="2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391025" y="64531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latinLnBrk="1" hangingPunct="1">
              <a:defRPr/>
            </a:pPr>
            <a:fld id="{81614063-00A6-4F14-9D38-496325B415F4}" type="slidenum">
              <a:rPr kumimoji="1" lang="en-US" altLang="ko-KR" sz="1200">
                <a:latin typeface="Times New Roman" pitchFamily="18" charset="0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1" lang="en-US" altLang="ko-KR" sz="1200" dirty="0"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331913" y="63817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igh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imensional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rocessing Lab.</a:t>
            </a:r>
          </a:p>
        </p:txBody>
      </p:sp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9400" y="6365875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684213" y="1125538"/>
            <a:ext cx="81359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21873" name="AutoShape 17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121874" name="Line 18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12750" y="6324600"/>
            <a:ext cx="8502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57200" y="990600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4391025" y="64531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latinLnBrk="1" hangingPunct="1">
              <a:defRPr/>
            </a:pPr>
            <a:fld id="{A672DD68-2D0A-4499-8805-74514A40CAAE}" type="slidenum">
              <a:rPr kumimoji="1" lang="en-US" altLang="ko-KR" sz="1200">
                <a:latin typeface="Times New Roman" pitchFamily="18" charset="0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1" lang="en-US" altLang="ko-KR" sz="1200" dirty="0"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1331913" y="63817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igh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imensional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rocessing Lab.</a:t>
            </a:r>
          </a:p>
        </p:txBody>
      </p:sp>
      <p:pic>
        <p:nvPicPr>
          <p:cNvPr id="3088" name="Picture 2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9400" y="6365875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3" descr="C:\Documents and Settings\Administrator\바탕 화면\E(b)_H_0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02513" y="6343650"/>
            <a:ext cx="15303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email">
            <a:lum contrast="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21860" name="AutoShape 4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121861" name="Line 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412750" y="6324600"/>
            <a:ext cx="8502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457200" y="990600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92125" y="403225"/>
            <a:ext cx="8283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defRPr/>
            </a:pPr>
            <a:endParaRPr kumimoji="1" lang="ko-KR" altLang="ko-KR" sz="2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391025" y="64531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latinLnBrk="1" hangingPunct="1">
              <a:defRPr/>
            </a:pPr>
            <a:fld id="{81614063-00A6-4F14-9D38-496325B415F4}" type="slidenum">
              <a:rPr kumimoji="1" lang="en-US" altLang="ko-KR" sz="1200">
                <a:latin typeface="Times New Roman" pitchFamily="18" charset="0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1" lang="en-US" altLang="ko-KR" sz="1200" dirty="0"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331913" y="63817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igh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imensional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rocessing Lab.</a:t>
            </a:r>
          </a:p>
        </p:txBody>
      </p:sp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9400" y="6365875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684213" y="1125538"/>
            <a:ext cx="81359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eaLnBrk="1" latinLnBrk="1" hangingPunct="1">
              <a:spcBef>
                <a:spcPct val="20000"/>
              </a:spcBef>
              <a:buFontTx/>
              <a:buChar char="•"/>
              <a:defRPr/>
            </a:pPr>
            <a:endParaRPr kumimoji="1" lang="en-US" altLang="ko-KR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21873" name="AutoShape 17"/>
            <p:cNvSpPr>
              <a:spLocks noChangeArrowheads="1"/>
            </p:cNvSpPr>
            <p:nvPr userDrawn="1"/>
          </p:nvSpPr>
          <p:spPr bwMode="auto">
            <a:xfrm>
              <a:off x="0" y="4032"/>
              <a:ext cx="5760" cy="288"/>
            </a:xfrm>
            <a:prstGeom prst="flowChartProcess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  <p:sp>
          <p:nvSpPr>
            <p:cNvPr id="121874" name="Line 18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 dirty="0">
                <a:latin typeface="Arial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12750" y="6324600"/>
            <a:ext cx="8502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457200" y="990600"/>
            <a:ext cx="845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>
              <a:latin typeface="Arial" charset="0"/>
              <a:ea typeface="맑은 고딕" panose="020B0503020000020004" pitchFamily="50" charset="-127"/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4391025" y="6453188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latinLnBrk="1" hangingPunct="1">
              <a:defRPr/>
            </a:pPr>
            <a:fld id="{A672DD68-2D0A-4499-8805-74514A40CAAE}" type="slidenum">
              <a:rPr kumimoji="1" lang="en-US" altLang="ko-KR" sz="1200">
                <a:latin typeface="Times New Roman" pitchFamily="18" charset="0"/>
                <a:ea typeface="맑은 고딕" panose="020B0503020000020004" pitchFamily="50" charset="-127"/>
              </a:rPr>
              <a:pPr algn="ctr" eaLnBrk="1" latinLnBrk="1" hangingPunct="1">
                <a:defRPr/>
              </a:pPr>
              <a:t>‹#›</a:t>
            </a:fld>
            <a:endParaRPr kumimoji="1" lang="en-US" altLang="ko-KR" sz="1200" dirty="0">
              <a:latin typeface="Times New Roman" pitchFamily="18" charset="0"/>
              <a:ea typeface="맑은 고딕" panose="020B0503020000020004" pitchFamily="50" charset="-127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1331913" y="6381750"/>
            <a:ext cx="158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igh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imensional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ignal </a:t>
            </a:r>
            <a:r>
              <a:rPr kumimoji="1" lang="en-US" altLang="ko-KR" sz="1000" b="1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r>
              <a:rPr kumimoji="1" lang="en-US" altLang="ko-KR" sz="1000" i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rocessing Lab.</a:t>
            </a:r>
          </a:p>
        </p:txBody>
      </p:sp>
      <p:pic>
        <p:nvPicPr>
          <p:cNvPr id="3088" name="Picture 2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79400" y="6365875"/>
            <a:ext cx="11239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3" descr="C:\Documents and Settings\Administrator\바탕 화면\E(b)_H_01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02513" y="6343650"/>
            <a:ext cx="15303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Ultra HD Project</a:t>
            </a:r>
            <a:br>
              <a:rPr lang="en-US" altLang="ko-KR" sz="4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46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altLang="ko-KR" sz="3200" b="1" dirty="0" smtClean="0">
                <a:solidFill>
                  <a:srgbClr val="FF0000"/>
                </a:solidFill>
                <a:cs typeface="Arial Unicode MS" panose="020B0604020202020204" pitchFamily="50" charset="-127"/>
              </a:rPr>
              <a:t>Works to be done</a:t>
            </a:r>
            <a:endParaRPr lang="en-US" altLang="ko-KR" sz="2400" b="1" dirty="0">
              <a:solidFill>
                <a:srgbClr val="FF0000"/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UHD sources and </a:t>
            </a:r>
            <a:r>
              <a:rPr lang="en-US" altLang="ko-KR" b="1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subjective tests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altLang="ko-KR" b="1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New 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Recommendation: </a:t>
            </a:r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J.q-uhd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Tools to measure UHD signals</a:t>
            </a:r>
          </a:p>
          <a:p>
            <a:pPr marL="742950" lvl="2" indent="-34290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Methods to monitor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UHD signals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New/Revised Recommendations for UHD/HDR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Display requirements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Source availability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altLang="ko-KR" sz="2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Revision or new competition</a:t>
            </a:r>
          </a:p>
        </p:txBody>
      </p:sp>
    </p:spTree>
    <p:extLst>
      <p:ext uri="{BB962C8B-B14F-4D97-AF65-F5344CB8AC3E}">
        <p14:creationId xmlns:p14="http://schemas.microsoft.com/office/powerpoint/2010/main" val="23962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86767"/>
            <a:ext cx="7772400" cy="1470025"/>
          </a:xfrm>
        </p:spPr>
        <p:txBody>
          <a:bodyPr/>
          <a:lstStyle/>
          <a:p>
            <a:r>
              <a:rPr lang="en-US" altLang="ko-KR" sz="48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J.q-uhd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348" y="1124744"/>
            <a:ext cx="8238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Needs for UHDTV service references </a:t>
            </a:r>
            <a:r>
              <a:rPr lang="en-GB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measurement </a:t>
            </a: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</a:t>
            </a:r>
            <a:r>
              <a:rPr lang="en-GB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order to effectively evaluate and monitor these UHDTV qualities, it is desirable to study tools and methods for UHDTV equipment. </a:t>
            </a:r>
            <a:endParaRPr lang="en-GB" altLang="ko-KR" sz="24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Need </a:t>
            </a:r>
            <a:r>
              <a:rPr lang="en-GB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evaluate UHDTV video quality of output signals produced by encoder, editing tools, and decoders at the receiver. </a:t>
            </a:r>
            <a:endParaRPr lang="en-GB" altLang="ko-KR" sz="24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Distortions </a:t>
            </a:r>
            <a:r>
              <a:rPr lang="en-GB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due to cameras, viewing distances, viewing angles and movements. </a:t>
            </a:r>
            <a:endParaRPr lang="en-GB" altLang="ko-KR" sz="2400" b="1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ko-KR" sz="24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Need to </a:t>
            </a:r>
            <a:r>
              <a:rPr lang="en-GB" altLang="ko-KR" sz="2400" b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develop subjective methodologies to measure various UHDTV signal characteristics.</a:t>
            </a:r>
            <a:endParaRPr lang="ko-KR" altLang="en-US" sz="24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58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Three Subjective Test Results for UHD Signals</a:t>
            </a:r>
            <a:br>
              <a:rPr lang="en-US" altLang="ko-KR" sz="4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1. Still images</a:t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2. Still images</a:t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</a:b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3. Video Sequences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2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EXP #1 (STILL IMAGES)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9" y="1425575"/>
            <a:ext cx="8695134" cy="33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EXP #2 (STILL IMAGES)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8" y="1392238"/>
            <a:ext cx="8968879" cy="34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/>
          <a:lstStyle/>
          <a:p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EXP #3 (VIDEO)</a:t>
            </a: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62581"/>
            <a:ext cx="8797779" cy="33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0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800" b="1" dirty="0" err="1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Exp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 #1: STILL IMAGES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  <a:cs typeface="Arial Unicode MS" panose="020B0604020202020204" pitchFamily="50" charset="-127"/>
              </a:rPr>
            </a:br>
            <a:endParaRPr lang="ko-KR" altLang="en-US" sz="48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32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" y="3501008"/>
            <a:ext cx="4266667" cy="31999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71" y="3501008"/>
            <a:ext cx="4266667" cy="3199999"/>
          </a:xfrm>
          <a:prstGeom prst="rect">
            <a:avLst/>
          </a:prstGeom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395536" y="116632"/>
            <a:ext cx="8280920" cy="576064"/>
          </a:xfrm>
          <a:prstGeom prst="rect">
            <a:avLst/>
          </a:prstGeom>
        </p:spPr>
        <p:txBody>
          <a:bodyPr anchor="ctr" anchorCtr="0"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FontTx/>
              <a:buNone/>
            </a:pPr>
            <a:r>
              <a:rPr lang="en-US" altLang="ko-KR" sz="2400" b="1" kern="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SRC</a:t>
            </a:r>
            <a:r>
              <a:rPr lang="ko-KR" altLang="en-US" sz="2400" b="1" kern="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 </a:t>
            </a:r>
            <a:r>
              <a:rPr lang="en-US" altLang="ko-KR" sz="2400" b="1" kern="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distribution (SI &amp; Noise)</a:t>
            </a:r>
            <a:endParaRPr lang="en-US" altLang="ko-KR" sz="1800" kern="0" dirty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</p:txBody>
      </p:sp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4579122"/>
              </p:ext>
            </p:extLst>
          </p:nvPr>
        </p:nvGraphicFramePr>
        <p:xfrm>
          <a:off x="240888" y="620688"/>
          <a:ext cx="4556311" cy="278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76547" y="908720"/>
            <a:ext cx="1860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UHD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is better</a:t>
            </a:r>
          </a:p>
          <a:p>
            <a:endParaRPr lang="en-US" altLang="ko-KR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1080p is better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5116655" y="1026978"/>
            <a:ext cx="134134" cy="134134"/>
          </a:xfrm>
          <a:prstGeom prst="ellipse">
            <a:avLst/>
          </a:prstGeom>
          <a:solidFill>
            <a:srgbClr val="0070C0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114693" y="1587166"/>
            <a:ext cx="134134" cy="134134"/>
          </a:xfrm>
          <a:prstGeom prst="ellipse">
            <a:avLst/>
          </a:prstGeom>
          <a:solidFill>
            <a:srgbClr val="C95757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395536" y="3212976"/>
            <a:ext cx="8280920" cy="576064"/>
          </a:xfrm>
          <a:prstGeom prst="rect">
            <a:avLst/>
          </a:prstGeom>
        </p:spPr>
        <p:txBody>
          <a:bodyPr anchor="ctr" anchorCtr="0"/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FontTx/>
              <a:buNone/>
            </a:pPr>
            <a:r>
              <a:rPr lang="en-US" altLang="ko-KR" sz="2400" b="1" kern="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Histograms</a:t>
            </a:r>
            <a:endParaRPr lang="en-US" altLang="ko-KR" sz="1800" kern="0" dirty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7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altLang="ko-KR" sz="24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Noise Measurement Algorithm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en-US" altLang="ko-KR" sz="1800" dirty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Tai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, Shen-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Chuan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, and Shih-Ming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Yang </a:t>
            </a:r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"A fast method for image noise estimation using 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Laplacian </a:t>
            </a:r>
            <a:r>
              <a:rPr lang="en-US" altLang="ko-KR" sz="1800" b="1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operator and adaptive edge </a:t>
            </a:r>
            <a:r>
              <a:rPr lang="en-US" altLang="ko-KR" sz="1800" b="1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detection," </a:t>
            </a:r>
            <a:r>
              <a:rPr lang="en-US" altLang="ko-KR" sz="1800" i="1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Communications, Control and Signal Processing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, </a:t>
            </a:r>
            <a:r>
              <a:rPr lang="en-US" altLang="ko-KR" sz="1800" dirty="0" smtClean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ISCCSP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cs typeface="Arial Unicode MS" panose="020B0604020202020204" pitchFamily="50" charset="-127"/>
              </a:rPr>
              <a:t>2008. 3rd International Symposium on. IEEE, 2008.</a:t>
            </a:r>
            <a:endParaRPr lang="en-US" altLang="ko-KR" sz="1800" dirty="0" smtClean="0">
              <a:solidFill>
                <a:schemeClr val="accent6">
                  <a:lumMod val="75000"/>
                </a:schemeClr>
              </a:solidFill>
              <a:cs typeface="Arial Unicode MS" panose="020B0604020202020204" pitchFamily="50" charset="-127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95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SP01">
  <a:themeElements>
    <a:clrScheme name="제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제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DSP">
  <a:themeElements>
    <a:clrScheme name="제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제목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ysClr val="window" lastClr="FFFFFF"/>
            </a:gs>
            <a:gs pos="0">
              <a:sysClr val="window" lastClr="FFFFFF">
                <a:lumMod val="95000"/>
              </a:sysClr>
            </a:gs>
          </a:gsLst>
          <a:lin ang="16200000" scaled="1"/>
        </a:gradFill>
        <a:ln w="6350" cap="flat" cmpd="sng" algn="ctr">
          <a:noFill/>
          <a:prstDash val="solid"/>
        </a:ln>
        <a:effectLst>
          <a:outerShdw blurRad="114300" dist="76200" dir="5400000" algn="t" rotWithShape="0">
            <a:prstClr val="black">
              <a:alpha val="38000"/>
            </a:prstClr>
          </a:outerShdw>
        </a:effectLst>
      </a:spPr>
      <a:bodyPr rtlCol="0" anchor="ctr"/>
      <a:lstStyle>
        <a:defPPr marL="0" marR="0" indent="0" algn="ctr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맑은 고딕"/>
            <a:ea typeface="맑은 고딕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제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HDSP01</Template>
  <TotalTime>9829</TotalTime>
  <Words>215</Words>
  <Application>Microsoft Office PowerPoint</Application>
  <PresentationFormat>화면 슬라이드 쇼(4:3)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HDSP01</vt:lpstr>
      <vt:lpstr>HDSP</vt:lpstr>
      <vt:lpstr>Ultra HD Project   </vt:lpstr>
      <vt:lpstr>J.q-uhd </vt:lpstr>
      <vt:lpstr>Three Subjective Test Results for UHD Signals  1. Still images 2. Still images 3. Video Sequences </vt:lpstr>
      <vt:lpstr>EXP #1 (STILL IMAGES)</vt:lpstr>
      <vt:lpstr>EXP #2 (STILL IMAGES)</vt:lpstr>
      <vt:lpstr>EXP #3 (VIDEO)</vt:lpstr>
      <vt:lpstr>Exp #1: STILL IMAGES  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Sangwook</dc:creator>
  <cp:lastModifiedBy>aps</cp:lastModifiedBy>
  <cp:revision>435</cp:revision>
  <dcterms:created xsi:type="dcterms:W3CDTF">2012-01-03T07:49:24Z</dcterms:created>
  <dcterms:modified xsi:type="dcterms:W3CDTF">2015-10-14T05:51:42Z</dcterms:modified>
</cp:coreProperties>
</file>