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4" r:id="rId4"/>
    <p:sldId id="268" r:id="rId5"/>
    <p:sldId id="269" r:id="rId6"/>
    <p:sldId id="271" r:id="rId7"/>
    <p:sldId id="259" r:id="rId8"/>
    <p:sldId id="258" r:id="rId9"/>
    <p:sldId id="261" r:id="rId10"/>
    <p:sldId id="262" r:id="rId11"/>
    <p:sldId id="263" r:id="rId12"/>
    <p:sldId id="272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4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3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4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0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CE7F-BF85-4A99-AC03-B7BED59EAAE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0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FCE7F-BF85-4A99-AC03-B7BED59EAAE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31813-F2E3-434F-99D0-9275238F9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0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motiv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RICE Project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Sebastian Arndt, </a:t>
            </a:r>
            <a:r>
              <a:rPr lang="de-DE" sz="2800" dirty="0" smtClean="0"/>
              <a:t>Eva </a:t>
            </a:r>
            <a:r>
              <a:rPr lang="de-DE" sz="2800" smtClean="0"/>
              <a:t>Cheng, Kjell </a:t>
            </a:r>
            <a:r>
              <a:rPr lang="de-DE" sz="2800" dirty="0" smtClean="0"/>
              <a:t>Brunnström</a:t>
            </a:r>
            <a:r>
              <a:rPr lang="de-DE" sz="2800" smtClean="0"/>
              <a:t>, </a:t>
            </a:r>
            <a:r>
              <a:rPr lang="de-DE" sz="2800" smtClean="0"/>
              <a:t>Ulrich </a:t>
            </a:r>
            <a:r>
              <a:rPr lang="de-DE" sz="2800" dirty="0" smtClean="0"/>
              <a:t>Engelke</a:t>
            </a:r>
            <a:r>
              <a:rPr lang="de-DE" sz="2800" dirty="0"/>
              <a:t>, </a:t>
            </a:r>
            <a:r>
              <a:rPr lang="de-DE" sz="2800" dirty="0" err="1"/>
              <a:t>Yasuhiro</a:t>
            </a:r>
            <a:r>
              <a:rPr lang="de-DE" sz="2800" dirty="0"/>
              <a:t> </a:t>
            </a:r>
            <a:r>
              <a:rPr lang="de-DE" sz="2800" dirty="0" err="1" smtClean="0"/>
              <a:t>Inazumi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9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Subjective quality rating after each video</a:t>
            </a:r>
          </a:p>
          <a:p>
            <a:r>
              <a:rPr lang="en-US" dirty="0" smtClean="0"/>
              <a:t>Approx. 10s baseline before each trial (add. 5min baseline at the beginning of experiment)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~80min testing time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including questionnaires, and preparation &lt;2h for one experimental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labs testing on clinical devices, some on consumer </a:t>
            </a:r>
            <a:r>
              <a:rPr lang="en-US" smtClean="0"/>
              <a:t>grade devices</a:t>
            </a:r>
            <a:endParaRPr lang="en-US" dirty="0" smtClean="0"/>
          </a:p>
          <a:p>
            <a:r>
              <a:rPr lang="en-US" dirty="0" smtClean="0"/>
              <a:t>TUB testing on both devices </a:t>
            </a:r>
            <a:r>
              <a:rPr lang="en-US" dirty="0" smtClean="0">
                <a:sym typeface="Wingdings" panose="05000000000000000000" pitchFamily="2" charset="2"/>
              </a:rPr>
              <a:t> bringing best transferability of the </a:t>
            </a:r>
            <a:r>
              <a:rPr lang="en-US" dirty="0" err="1" smtClean="0">
                <a:sym typeface="Wingdings" panose="05000000000000000000" pitchFamily="2" charset="2"/>
              </a:rPr>
              <a:t>interlab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interdevice</a:t>
            </a:r>
            <a:r>
              <a:rPr lang="en-US" dirty="0" smtClean="0">
                <a:sym typeface="Wingdings" panose="05000000000000000000" pitchFamily="2" charset="2"/>
              </a:rPr>
              <a:t>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Source </a:t>
            </a:r>
            <a:r>
              <a:rPr lang="en-US" b="1" dirty="0" smtClean="0"/>
              <a:t>video: </a:t>
            </a:r>
            <a:r>
              <a:rPr lang="en-US" dirty="0" smtClean="0"/>
              <a:t>5 </a:t>
            </a:r>
            <a:r>
              <a:rPr lang="en-US" dirty="0"/>
              <a:t>min </a:t>
            </a:r>
            <a:r>
              <a:rPr lang="en-US" dirty="0" smtClean="0"/>
              <a:t>length</a:t>
            </a:r>
            <a:r>
              <a:rPr lang="en-US" dirty="0"/>
              <a:t>;</a:t>
            </a:r>
            <a:r>
              <a:rPr lang="en-US" dirty="0" smtClean="0"/>
              <a:t> open source; approx. 5 sequences</a:t>
            </a:r>
            <a:endParaRPr lang="en-US" dirty="0"/>
          </a:p>
          <a:p>
            <a:pPr lvl="0"/>
            <a:r>
              <a:rPr lang="en-US" b="1" dirty="0" smtClean="0"/>
              <a:t>Resolution: </a:t>
            </a:r>
            <a:r>
              <a:rPr lang="en-US" dirty="0" smtClean="0"/>
              <a:t>at least 1080p</a:t>
            </a:r>
            <a:endParaRPr lang="en-US" dirty="0"/>
          </a:p>
          <a:p>
            <a:pPr lvl="0"/>
            <a:r>
              <a:rPr lang="en-US" b="1" dirty="0" smtClean="0"/>
              <a:t>Coding: </a:t>
            </a:r>
            <a:r>
              <a:rPr lang="en-US" dirty="0" smtClean="0"/>
              <a:t>Which codecs? </a:t>
            </a:r>
            <a:r>
              <a:rPr lang="en-US" dirty="0"/>
              <a:t>Can anyone help </a:t>
            </a:r>
            <a:r>
              <a:rPr lang="en-US" dirty="0" smtClean="0"/>
              <a:t>encoding </a:t>
            </a:r>
            <a:r>
              <a:rPr lang="en-US" dirty="0"/>
              <a:t>the </a:t>
            </a:r>
            <a:r>
              <a:rPr lang="en-US" dirty="0" smtClean="0"/>
              <a:t>videos?</a:t>
            </a:r>
            <a:endParaRPr lang="en-US" dirty="0"/>
          </a:p>
          <a:p>
            <a:pPr lvl="0"/>
            <a:r>
              <a:rPr lang="en-US" b="1" dirty="0"/>
              <a:t>Subjective </a:t>
            </a:r>
            <a:r>
              <a:rPr lang="en-US" b="1" dirty="0" smtClean="0"/>
              <a:t>method:</a:t>
            </a:r>
            <a:r>
              <a:rPr lang="en-US" dirty="0" smtClean="0"/>
              <a:t> probably ACR</a:t>
            </a:r>
            <a:endParaRPr lang="en-US" dirty="0"/>
          </a:p>
          <a:p>
            <a:pPr lvl="0"/>
            <a:r>
              <a:rPr lang="en-US" b="1" dirty="0"/>
              <a:t>Number of test </a:t>
            </a:r>
            <a:r>
              <a:rPr lang="en-US" b="1" dirty="0" smtClean="0"/>
              <a:t>subjects:</a:t>
            </a:r>
            <a:r>
              <a:rPr lang="en-US" dirty="0" smtClean="0"/>
              <a:t> approx. 24 per lab</a:t>
            </a:r>
            <a:endParaRPr lang="en-US" dirty="0"/>
          </a:p>
          <a:p>
            <a:pPr lvl="0"/>
            <a:r>
              <a:rPr lang="en-US" b="1" dirty="0"/>
              <a:t>Relevant ITU </a:t>
            </a:r>
            <a:r>
              <a:rPr lang="en-US" b="1" dirty="0" smtClean="0"/>
              <a:t>Rec.: </a:t>
            </a:r>
            <a:r>
              <a:rPr lang="en-US" dirty="0" smtClean="0"/>
              <a:t>ITU-T </a:t>
            </a:r>
            <a:r>
              <a:rPr lang="en-US" dirty="0"/>
              <a:t>Rec. </a:t>
            </a:r>
            <a:r>
              <a:rPr lang="en-US" dirty="0" smtClean="0"/>
              <a:t>P.913 </a:t>
            </a:r>
            <a:r>
              <a:rPr lang="en-US" dirty="0"/>
              <a:t>for subjective </a:t>
            </a:r>
            <a:r>
              <a:rPr lang="en-US" dirty="0" smtClean="0"/>
              <a:t>method</a:t>
            </a:r>
            <a:r>
              <a:rPr lang="en-US" dirty="0"/>
              <a:t>;</a:t>
            </a:r>
            <a:r>
              <a:rPr lang="en-US" dirty="0" smtClean="0"/>
              <a:t> 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	           No Standards </a:t>
            </a:r>
            <a:r>
              <a:rPr lang="en-US" dirty="0"/>
              <a:t>for EEG </a:t>
            </a:r>
            <a:r>
              <a:rPr lang="en-US" dirty="0" smtClean="0"/>
              <a:t>testing</a:t>
            </a:r>
            <a:endParaRPr lang="en-US" dirty="0"/>
          </a:p>
          <a:p>
            <a:pPr lvl="0"/>
            <a:r>
              <a:rPr lang="en-US" b="1" dirty="0"/>
              <a:t>Viewing </a:t>
            </a:r>
            <a:r>
              <a:rPr lang="en-US" b="1" dirty="0" smtClean="0"/>
              <a:t>condition: </a:t>
            </a:r>
            <a:r>
              <a:rPr lang="en-US" dirty="0" smtClean="0"/>
              <a:t>Lab, ideally P.911 conform room</a:t>
            </a:r>
            <a:endParaRPr lang="en-US" dirty="0"/>
          </a:p>
          <a:p>
            <a:pPr lvl="0"/>
            <a:r>
              <a:rPr lang="en-US" b="1" dirty="0"/>
              <a:t>Inventory of Labs with </a:t>
            </a:r>
            <a:r>
              <a:rPr lang="en-US" b="1" dirty="0" smtClean="0"/>
              <a:t>equipment: </a:t>
            </a:r>
            <a:r>
              <a:rPr lang="en-US" dirty="0" smtClean="0"/>
              <a:t>did </a:t>
            </a:r>
            <a:r>
              <a:rPr lang="en-US" dirty="0"/>
              <a:t>last time but </a:t>
            </a:r>
            <a:r>
              <a:rPr lang="en-US" dirty="0" smtClean="0"/>
              <a:t>reiterate</a:t>
            </a:r>
            <a:endParaRPr lang="en-US" dirty="0"/>
          </a:p>
          <a:p>
            <a:pPr lvl="0"/>
            <a:r>
              <a:rPr lang="en-US" b="1" dirty="0"/>
              <a:t>Inventory of Labs with interest to </a:t>
            </a:r>
            <a:r>
              <a:rPr lang="en-US" b="1" dirty="0" smtClean="0"/>
              <a:t>participate: </a:t>
            </a:r>
            <a:r>
              <a:rPr lang="en-US" dirty="0" smtClean="0"/>
              <a:t>did </a:t>
            </a:r>
            <a:r>
              <a:rPr lang="en-US" dirty="0"/>
              <a:t>last time but </a:t>
            </a:r>
            <a:r>
              <a:rPr lang="en-US" dirty="0" smtClean="0"/>
              <a:t>reiterate</a:t>
            </a:r>
            <a:endParaRPr lang="en-US" dirty="0"/>
          </a:p>
          <a:p>
            <a:pPr lvl="0"/>
            <a:r>
              <a:rPr lang="en-US" b="1" dirty="0"/>
              <a:t>Ethical </a:t>
            </a:r>
            <a:r>
              <a:rPr lang="en-US" b="1" dirty="0" smtClean="0"/>
              <a:t>approval: </a:t>
            </a:r>
            <a:r>
              <a:rPr lang="en-US" dirty="0" smtClean="0"/>
              <a:t>each lab needs to check individually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1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Open </a:t>
            </a:r>
            <a:r>
              <a:rPr lang="de-DE" dirty="0" err="1" smtClean="0"/>
              <a:t>Questions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Last Meeting)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has open source video material to provide for this study?</a:t>
            </a:r>
          </a:p>
          <a:p>
            <a:r>
              <a:rPr lang="en-US" dirty="0" smtClean="0"/>
              <a:t>Who would be interested in participating?</a:t>
            </a:r>
          </a:p>
          <a:p>
            <a:pPr lvl="1"/>
            <a:r>
              <a:rPr lang="de-DE" dirty="0" smtClean="0"/>
              <a:t>So </a:t>
            </a:r>
            <a:r>
              <a:rPr lang="de-DE" dirty="0" err="1" smtClean="0"/>
              <a:t>far</a:t>
            </a:r>
            <a:r>
              <a:rPr lang="de-DE" dirty="0" smtClean="0"/>
              <a:t>:</a:t>
            </a:r>
          </a:p>
          <a:p>
            <a:pPr lvl="2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60303"/>
              </p:ext>
            </p:extLst>
          </p:nvPr>
        </p:nvGraphicFramePr>
        <p:xfrm>
          <a:off x="899592" y="3861048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i="0" dirty="0" smtClean="0"/>
                        <a:t>Lab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i="0" dirty="0" smtClean="0"/>
                        <a:t>Consumer Device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i="0" dirty="0" smtClean="0"/>
                        <a:t>Clinical Device</a:t>
                      </a:r>
                      <a:endParaRPr lang="en-US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ACREO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CSIRO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X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TU Berlin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/>
                        <a:t>X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/>
                        <a:t>X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8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in EEG</a:t>
            </a:r>
          </a:p>
          <a:p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endParaRPr lang="de-DE" dirty="0" smtClean="0"/>
          </a:p>
          <a:p>
            <a:r>
              <a:rPr lang="de-DE" dirty="0" err="1" smtClean="0"/>
              <a:t>Ideas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EEG?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brain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electrodes</a:t>
            </a:r>
            <a:endParaRPr lang="de-DE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78" y="2420888"/>
            <a:ext cx="237648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r="7111"/>
          <a:stretch/>
        </p:blipFill>
        <p:spPr bwMode="auto">
          <a:xfrm>
            <a:off x="899592" y="2420888"/>
            <a:ext cx="3446049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Analyzing frequency band power</a:t>
            </a:r>
          </a:p>
          <a:p>
            <a:r>
              <a:rPr lang="en-US" dirty="0" smtClean="0"/>
              <a:t>Different frequency bands indicate different cognitive states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6458" y="4437112"/>
            <a:ext cx="6265862" cy="20812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70145"/>
              </p:ext>
            </p:extLst>
          </p:nvPr>
        </p:nvGraphicFramePr>
        <p:xfrm>
          <a:off x="4427984" y="3573016"/>
          <a:ext cx="4320480" cy="112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1730"/>
                <a:gridCol w="1307771"/>
                <a:gridCol w="2310979"/>
              </a:tblGrid>
              <a:tr h="28752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Frequency [Hz]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Functionality</a:t>
                      </a:r>
                      <a:endParaRPr lang="en-US" sz="1400" noProof="0" dirty="0"/>
                    </a:p>
                  </a:txBody>
                  <a:tcPr/>
                </a:tc>
              </a:tr>
              <a:tr h="36104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Theta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</a:t>
                      </a:r>
                      <a:r>
                        <a:rPr lang="de-DE" sz="1400" baseline="0" dirty="0" smtClean="0"/>
                        <a:t> – 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Drowsiness, impaired information processing</a:t>
                      </a:r>
                      <a:endParaRPr lang="en-US" sz="1400" noProof="0" dirty="0"/>
                    </a:p>
                  </a:txBody>
                  <a:tcPr/>
                </a:tc>
              </a:tr>
              <a:tr h="28752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Alpha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 – 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Alertness</a:t>
                      </a:r>
                      <a:r>
                        <a:rPr lang="en-US" sz="1400" baseline="0" noProof="0" dirty="0" smtClean="0"/>
                        <a:t> decrease, fatigue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9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Varying quality (audio and video) showed increase in </a:t>
            </a:r>
            <a:r>
              <a:rPr lang="el-GR" dirty="0" smtClean="0">
                <a:cs typeface="Times New Roman"/>
              </a:rPr>
              <a:t>α</a:t>
            </a:r>
            <a:r>
              <a:rPr lang="de-DE" dirty="0" smtClean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for LQ sequences</a:t>
            </a:r>
          </a:p>
          <a:p>
            <a:r>
              <a:rPr lang="de-DE" dirty="0" smtClean="0"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dirty="0" smtClean="0">
                <a:cs typeface="Times New Roman"/>
                <a:sym typeface="Wingdings" panose="05000000000000000000" pitchFamily="2" charset="2"/>
              </a:rPr>
              <a:t>increased fatigue for LQ </a:t>
            </a:r>
            <a:endParaRPr lang="en-US" dirty="0" smtClean="0">
              <a:cs typeface="Times New Roman"/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en-US" sz="3200" dirty="0" smtClean="0">
                <a:cs typeface="Times New Roman"/>
                <a:sym typeface="Wingdings" panose="05000000000000000000" pitchFamily="2" charset="2"/>
              </a:rPr>
              <a:t>compared </a:t>
            </a:r>
            <a:r>
              <a:rPr lang="en-US" sz="3200" dirty="0" smtClean="0">
                <a:cs typeface="Times New Roman"/>
                <a:sym typeface="Wingdings" panose="05000000000000000000" pitchFamily="2" charset="2"/>
              </a:rPr>
              <a:t>to HQ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94" y="2204864"/>
            <a:ext cx="3084876" cy="41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5491050" cy="144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9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RICE </a:t>
            </a:r>
            <a:r>
              <a:rPr lang="de-DE" dirty="0" err="1" smtClean="0"/>
              <a:t>study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Interlab</a:t>
            </a:r>
            <a:r>
              <a:rPr lang="en-US" dirty="0" smtClean="0"/>
              <a:t> study</a:t>
            </a:r>
          </a:p>
          <a:p>
            <a:r>
              <a:rPr lang="de-DE" dirty="0" err="1" smtClean="0"/>
              <a:t>Having</a:t>
            </a:r>
            <a:r>
              <a:rPr lang="de-DE" dirty="0" smtClean="0"/>
              <a:t> different grade EEG </a:t>
            </a:r>
            <a:r>
              <a:rPr lang="de-DE" dirty="0" err="1" smtClean="0"/>
              <a:t>devices</a:t>
            </a:r>
            <a:endParaRPr lang="en-US" dirty="0" smtClean="0"/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Transfer methodology to very realistic stimuli on already evaluated sequences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Show feasibility using different devices and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Clinical devices</a:t>
            </a:r>
          </a:p>
          <a:p>
            <a:pPr lvl="1"/>
            <a:r>
              <a:rPr lang="de-DE" sz="2400" dirty="0" smtClean="0"/>
              <a:t>@ </a:t>
            </a:r>
            <a:r>
              <a:rPr lang="en-US" sz="2400" dirty="0" smtClean="0"/>
              <a:t>approx.</a:t>
            </a:r>
            <a:r>
              <a:rPr lang="de-DE" sz="2400" dirty="0" smtClean="0"/>
              <a:t> </a:t>
            </a:r>
            <a:r>
              <a:rPr lang="en-US" sz="2400" dirty="0" smtClean="0"/>
              <a:t>US$1000/channel</a:t>
            </a:r>
          </a:p>
          <a:p>
            <a:pPr lvl="1"/>
            <a:r>
              <a:rPr lang="en-US" sz="2600" dirty="0" smtClean="0"/>
              <a:t>Very high data quality</a:t>
            </a:r>
          </a:p>
          <a:p>
            <a:pPr lvl="1"/>
            <a:r>
              <a:rPr lang="en-US" sz="2600" dirty="0" smtClean="0"/>
              <a:t>Very expensive</a:t>
            </a:r>
          </a:p>
          <a:p>
            <a:r>
              <a:rPr lang="en-US" sz="2800" dirty="0" smtClean="0"/>
              <a:t>Consumer grade products (e.g.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://emotiv.com/</a:t>
            </a:r>
            <a:r>
              <a:rPr lang="en-US" sz="2800" dirty="0"/>
              <a:t>) </a:t>
            </a:r>
            <a:endParaRPr lang="en-US" sz="2800" dirty="0" smtClean="0"/>
          </a:p>
          <a:p>
            <a:pPr lvl="1"/>
            <a:r>
              <a:rPr lang="en-US" sz="2400" dirty="0" smtClean="0"/>
              <a:t>@ US$400</a:t>
            </a:r>
          </a:p>
          <a:p>
            <a:pPr lvl="1"/>
            <a:r>
              <a:rPr lang="en-US" sz="2600" dirty="0" smtClean="0"/>
              <a:t>Poor data quality</a:t>
            </a:r>
          </a:p>
          <a:p>
            <a:pPr lvl="1"/>
            <a:r>
              <a:rPr lang="en-US" sz="2600" dirty="0" smtClean="0"/>
              <a:t>Quite cheap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108054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r="7111"/>
          <a:stretch/>
        </p:blipFill>
        <p:spPr bwMode="auto">
          <a:xfrm>
            <a:off x="6273293" y="4221088"/>
            <a:ext cx="156638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Possible</a:t>
            </a:r>
            <a:r>
              <a:rPr lang="de-DE" dirty="0" smtClean="0"/>
              <a:t> Stimulus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5min stimulus material</a:t>
            </a:r>
          </a:p>
          <a:p>
            <a:r>
              <a:rPr lang="en-US" dirty="0" smtClean="0"/>
              <a:t>Several sources (approx. 5)</a:t>
            </a:r>
          </a:p>
          <a:p>
            <a:r>
              <a:rPr lang="en-US" dirty="0" smtClean="0"/>
              <a:t>3 levels of distortion (none, medium, highly distorted)</a:t>
            </a:r>
          </a:p>
          <a:p>
            <a:r>
              <a:rPr lang="en-US" dirty="0" smtClean="0"/>
              <a:t>Constant bit rate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perform frequency analysis on EEG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RICE Project</vt:lpstr>
      <vt:lpstr>Outline</vt:lpstr>
      <vt:lpstr>What is EEG?</vt:lpstr>
      <vt:lpstr>Analyzing technique</vt:lpstr>
      <vt:lpstr>Previous research</vt:lpstr>
      <vt:lpstr>RICE study</vt:lpstr>
      <vt:lpstr>Goal</vt:lpstr>
      <vt:lpstr>Devices</vt:lpstr>
      <vt:lpstr>Possible Stimulus Material</vt:lpstr>
      <vt:lpstr>Experiment</vt:lpstr>
      <vt:lpstr>Idea</vt:lpstr>
      <vt:lpstr>Points for Discussion</vt:lpstr>
      <vt:lpstr>Open Questions (From Last Meeting)</vt:lpstr>
    </vt:vector>
  </TitlesOfParts>
  <Company>DTAG,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arndt.sebastian</dc:creator>
  <cp:lastModifiedBy>arndt.sebastian</cp:lastModifiedBy>
  <cp:revision>38</cp:revision>
  <dcterms:created xsi:type="dcterms:W3CDTF">2015-01-27T08:33:10Z</dcterms:created>
  <dcterms:modified xsi:type="dcterms:W3CDTF">2015-09-14T14:52:59Z</dcterms:modified>
</cp:coreProperties>
</file>