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1" r:id="rId3"/>
    <p:sldId id="343" r:id="rId4"/>
    <p:sldId id="342" r:id="rId5"/>
    <p:sldId id="402" r:id="rId6"/>
    <p:sldId id="403" r:id="rId7"/>
    <p:sldId id="404" r:id="rId8"/>
    <p:sldId id="344" r:id="rId9"/>
    <p:sldId id="407" r:id="rId10"/>
    <p:sldId id="406" r:id="rId11"/>
    <p:sldId id="405" r:id="rId12"/>
    <p:sldId id="409" r:id="rId13"/>
    <p:sldId id="410" r:id="rId14"/>
    <p:sldId id="408" r:id="rId15"/>
    <p:sldId id="412" r:id="rId16"/>
    <p:sldId id="413" r:id="rId17"/>
    <p:sldId id="414" r:id="rId18"/>
    <p:sldId id="415" r:id="rId19"/>
    <p:sldId id="416" r:id="rId20"/>
    <p:sldId id="411" r:id="rId21"/>
    <p:sldId id="367" r:id="rId22"/>
    <p:sldId id="417" r:id="rId23"/>
    <p:sldId id="397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B"/>
    <a:srgbClr val="212226"/>
    <a:srgbClr val="29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5" autoAdjust="0"/>
  </p:normalViewPr>
  <p:slideViewPr>
    <p:cSldViewPr snapToGrid="0" snapToObjects="1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460D-AE85-6540-A677-759C80853789}" type="datetimeFigureOut">
              <a:rPr lang="pl-PL" smtClean="0"/>
              <a:t>13.09.2015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C731C-B001-D64E-8B0E-E5D65C5C775C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180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24175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51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51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1871188"/>
            <a:ext cx="9144000" cy="32420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1875710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614420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18821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55"/>
            <a:ext cx="9144000" cy="2571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69" y="4424558"/>
            <a:ext cx="1024391" cy="7068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69" y="4424558"/>
            <a:ext cx="1024391" cy="7068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69" y="4424558"/>
            <a:ext cx="1024391" cy="7068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mitsu-project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ilvio.Borer@rohde-schwarz.com" TargetMode="External"/><Relationship Id="rId3" Type="http://schemas.openxmlformats.org/officeDocument/2006/relationships/hyperlink" Target="mailto:leszczuk@agh.edu.p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Monitoring of Audio-Visual Quality by Key Indicators (MOAVI)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Mikołaj </a:t>
            </a:r>
            <a:r>
              <a:rPr lang="pl-PL" dirty="0" smtClean="0"/>
              <a:t>Leszczuk, Jakub Nawała </a:t>
            </a:r>
            <a:r>
              <a:rPr lang="pl-PL" dirty="0"/>
              <a:t>and </a:t>
            </a:r>
            <a:r>
              <a:rPr lang="pl-PL" dirty="0" err="1" smtClean="0"/>
              <a:t>Kais</a:t>
            </a:r>
            <a:r>
              <a:rPr lang="pl-PL" dirty="0" smtClean="0"/>
              <a:t> </a:t>
            </a:r>
            <a:r>
              <a:rPr lang="pl-PL" dirty="0" err="1" smtClean="0"/>
              <a:t>Rouis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51405" y="3960268"/>
            <a:ext cx="863334" cy="1119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1" y="4348163"/>
            <a:ext cx="1451405" cy="755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857917" y="2439977"/>
            <a:ext cx="2600283" cy="2640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7615864" y="4185497"/>
            <a:ext cx="1451405" cy="894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Optimizing Performance of All Metrics by Improving Algorithms</a:t>
            </a:r>
            <a:endParaRPr lang="en-GB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850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Blackout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Block loss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Blockiness 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err="1" smtClean="0"/>
              <a:t>Bluriness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Contrast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Brightness </a:t>
            </a:r>
            <a:r>
              <a:rPr lang="en-GB" dirty="0" smtClean="0"/>
              <a:t>(now merged </a:t>
            </a:r>
            <a:r>
              <a:rPr lang="en-GB" dirty="0"/>
              <a:t>with </a:t>
            </a:r>
            <a:r>
              <a:rPr lang="en-GB" dirty="0" smtClean="0"/>
              <a:t>Blackout </a:t>
            </a:r>
            <a:r>
              <a:rPr lang="en-GB" dirty="0"/>
              <a:t>to achieve even better execution times)</a:t>
            </a:r>
          </a:p>
          <a:p>
            <a:pPr marL="647700" indent="-457200">
              <a:buFont typeface="Arial"/>
              <a:buChar char="•"/>
            </a:pPr>
            <a:r>
              <a:rPr lang="en-GB" dirty="0"/>
              <a:t>E</a:t>
            </a:r>
            <a:r>
              <a:rPr lang="en-GB" dirty="0" smtClean="0"/>
              <a:t>xposure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F</a:t>
            </a:r>
            <a:r>
              <a:rPr lang="en-GB" dirty="0" smtClean="0"/>
              <a:t>reezing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I</a:t>
            </a:r>
            <a:r>
              <a:rPr lang="en-GB" dirty="0" smtClean="0"/>
              <a:t>nterlace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L</a:t>
            </a:r>
            <a:r>
              <a:rPr lang="en-GB" dirty="0" smtClean="0"/>
              <a:t>etter-box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N</a:t>
            </a:r>
            <a:r>
              <a:rPr lang="en-GB" dirty="0" smtClean="0"/>
              <a:t>oise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P</a:t>
            </a:r>
            <a:r>
              <a:rPr lang="en-GB" dirty="0" smtClean="0"/>
              <a:t>illar-box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S</a:t>
            </a:r>
            <a:r>
              <a:rPr lang="en-GB" dirty="0" smtClean="0"/>
              <a:t>licing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S</a:t>
            </a:r>
            <a:r>
              <a:rPr lang="en-GB" dirty="0" smtClean="0"/>
              <a:t>patial Activity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T</a:t>
            </a:r>
            <a:r>
              <a:rPr lang="en-GB" dirty="0" smtClean="0"/>
              <a:t>emporal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Multiplatform, Multithread Implementation in C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Optimization by transferring implementation from C++ </a:t>
            </a:r>
            <a:r>
              <a:rPr lang="en-GB" dirty="0"/>
              <a:t>to </a:t>
            </a:r>
            <a:r>
              <a:rPr lang="en-GB" dirty="0" smtClean="0"/>
              <a:t>C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Porting to most </a:t>
            </a:r>
            <a:r>
              <a:rPr lang="en-GB" dirty="0"/>
              <a:t>popular </a:t>
            </a:r>
            <a:r>
              <a:rPr lang="en-GB" dirty="0" smtClean="0"/>
              <a:t>platforms: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Linux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Windows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Mac </a:t>
            </a:r>
            <a:r>
              <a:rPr lang="en-GB" dirty="0"/>
              <a:t>OS</a:t>
            </a:r>
            <a:endParaRPr lang="en-GB" dirty="0" smtClean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Using </a:t>
            </a:r>
            <a:r>
              <a:rPr lang="en-GB" dirty="0"/>
              <a:t>C </a:t>
            </a:r>
            <a:r>
              <a:rPr lang="en-GB" dirty="0" smtClean="0"/>
              <a:t>macros – </a:t>
            </a:r>
            <a:r>
              <a:rPr lang="en-GB" dirty="0"/>
              <a:t>e</a:t>
            </a:r>
            <a:r>
              <a:rPr lang="en-GB" dirty="0" smtClean="0"/>
              <a:t>nough </a:t>
            </a:r>
            <a:r>
              <a:rPr lang="en-GB" dirty="0"/>
              <a:t>to change </a:t>
            </a:r>
            <a:r>
              <a:rPr lang="en-GB" dirty="0" smtClean="0"/>
              <a:t>compiler </a:t>
            </a:r>
            <a:r>
              <a:rPr lang="en-GB" dirty="0"/>
              <a:t>and put </a:t>
            </a:r>
            <a:r>
              <a:rPr lang="en-GB" dirty="0" smtClean="0"/>
              <a:t>flag </a:t>
            </a:r>
            <a:r>
              <a:rPr lang="en-GB" dirty="0"/>
              <a:t>to compile </a:t>
            </a:r>
            <a:r>
              <a:rPr lang="en-GB" dirty="0" smtClean="0"/>
              <a:t>for target platform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Development of multithreaded </a:t>
            </a:r>
            <a:r>
              <a:rPr lang="en-GB" dirty="0"/>
              <a:t>version of </a:t>
            </a:r>
            <a:r>
              <a:rPr lang="en-GB" dirty="0" smtClean="0"/>
              <a:t>project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Creation </a:t>
            </a:r>
            <a:r>
              <a:rPr lang="en-GB" dirty="0"/>
              <a:t>of multi-threaded version </a:t>
            </a:r>
            <a:r>
              <a:rPr lang="en-GB" dirty="0" smtClean="0"/>
              <a:t>significantly reducing </a:t>
            </a:r>
            <a:r>
              <a:rPr lang="en-GB" dirty="0"/>
              <a:t>execution </a:t>
            </a:r>
            <a:r>
              <a:rPr lang="en-GB" dirty="0" smtClean="0"/>
              <a:t>time, </a:t>
            </a:r>
            <a:r>
              <a:rPr lang="en-GB" dirty="0"/>
              <a:t>using POSIX Threads </a:t>
            </a:r>
            <a:r>
              <a:rPr lang="en-GB" dirty="0" smtClean="0"/>
              <a:t>library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This </a:t>
            </a:r>
            <a:r>
              <a:rPr lang="en-GB" dirty="0"/>
              <a:t>version, for compatibility reasons </a:t>
            </a:r>
            <a:r>
              <a:rPr lang="en-GB" dirty="0" smtClean="0"/>
              <a:t>with abovementioned standard, available </a:t>
            </a:r>
            <a:r>
              <a:rPr lang="en-GB" dirty="0"/>
              <a:t>only on UNIX </a:t>
            </a:r>
            <a:r>
              <a:rPr lang="en-GB" dirty="0" smtClean="0"/>
              <a:t>platforms:</a:t>
            </a:r>
          </a:p>
          <a:p>
            <a:pPr marL="1447800" lvl="2" indent="-457200">
              <a:buFont typeface="Arial"/>
              <a:buChar char="•"/>
            </a:pPr>
            <a:r>
              <a:rPr lang="en-GB" dirty="0" smtClean="0"/>
              <a:t>Linux</a:t>
            </a:r>
          </a:p>
          <a:p>
            <a:pPr marL="1447800" lvl="2" indent="-457200">
              <a:buFont typeface="Arial"/>
              <a:buChar char="•"/>
            </a:pPr>
            <a:r>
              <a:rPr lang="en-GB" dirty="0" smtClean="0"/>
              <a:t>Mac OS</a:t>
            </a:r>
          </a:p>
        </p:txBody>
      </p:sp>
    </p:spTree>
    <p:extLst>
      <p:ext uri="{BB962C8B-B14F-4D97-AF65-F5344CB8AC3E}">
        <p14:creationId xmlns:p14="http://schemas.microsoft.com/office/powerpoint/2010/main" val="1853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/>
              <a:t>Creating </a:t>
            </a:r>
            <a:r>
              <a:rPr lang="en-GB" sz="3600" dirty="0" smtClean="0"/>
              <a:t>User-Friendly Bash </a:t>
            </a:r>
            <a:r>
              <a:rPr lang="en-GB" sz="3600" dirty="0"/>
              <a:t>and </a:t>
            </a:r>
            <a:r>
              <a:rPr lang="en-GB" sz="3600" dirty="0" smtClean="0"/>
              <a:t>Batch Shell Scripts for Counting Indicators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Using FFmpeg package to </a:t>
            </a:r>
            <a:r>
              <a:rPr lang="en-GB" dirty="0"/>
              <a:t>enable </a:t>
            </a:r>
            <a:r>
              <a:rPr lang="en-GB" dirty="0" smtClean="0"/>
              <a:t>user </a:t>
            </a:r>
            <a:r>
              <a:rPr lang="en-GB" dirty="0"/>
              <a:t>of calculating </a:t>
            </a:r>
            <a:r>
              <a:rPr lang="en-GB" dirty="0" smtClean="0"/>
              <a:t>indicators </a:t>
            </a:r>
            <a:r>
              <a:rPr lang="en-GB" dirty="0"/>
              <a:t>on files in </a:t>
            </a:r>
            <a:r>
              <a:rPr lang="en-GB" dirty="0" smtClean="0"/>
              <a:t>format </a:t>
            </a:r>
            <a:r>
              <a:rPr lang="en-GB" dirty="0"/>
              <a:t>other than </a:t>
            </a:r>
            <a:r>
              <a:rPr lang="en-GB" dirty="0" smtClean="0"/>
              <a:t>YUV</a:t>
            </a:r>
          </a:p>
          <a:p>
            <a:pPr marL="647700" indent="-457200">
              <a:buFont typeface="Arial"/>
              <a:buChar char="•"/>
            </a:pPr>
            <a:r>
              <a:rPr lang="en-GB" dirty="0"/>
              <a:t>U</a:t>
            </a:r>
            <a:r>
              <a:rPr lang="en-GB" dirty="0" smtClean="0"/>
              <a:t>sing FFmpeg package to </a:t>
            </a:r>
            <a:r>
              <a:rPr lang="en-GB" dirty="0"/>
              <a:t>automate </a:t>
            </a:r>
            <a:r>
              <a:rPr lang="en-GB" dirty="0" smtClean="0"/>
              <a:t>indicators counting </a:t>
            </a:r>
            <a:r>
              <a:rPr lang="en-GB" dirty="0"/>
              <a:t>process </a:t>
            </a:r>
            <a:r>
              <a:rPr lang="en-GB" dirty="0" smtClean="0"/>
              <a:t>for </a:t>
            </a:r>
            <a:r>
              <a:rPr lang="en-GB" dirty="0"/>
              <a:t>remote reading out </a:t>
            </a:r>
            <a:r>
              <a:rPr lang="en-GB" dirty="0" smtClean="0"/>
              <a:t>video features: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Width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Height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Frames </a:t>
            </a:r>
            <a:r>
              <a:rPr lang="en-GB" dirty="0"/>
              <a:t>P</a:t>
            </a:r>
            <a:r>
              <a:rPr lang="en-GB" dirty="0" smtClean="0"/>
              <a:t>er Second (FPS)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Recording </a:t>
            </a:r>
            <a:r>
              <a:rPr lang="en-GB" dirty="0"/>
              <a:t>results in </a:t>
            </a:r>
            <a:r>
              <a:rPr lang="en-GB" dirty="0" smtClean="0"/>
              <a:t>Comma </a:t>
            </a:r>
            <a:r>
              <a:rPr lang="en-GB" dirty="0"/>
              <a:t>Separated </a:t>
            </a:r>
            <a:r>
              <a:rPr lang="en-GB" dirty="0" smtClean="0"/>
              <a:t>Values (CSV) </a:t>
            </a:r>
            <a:r>
              <a:rPr lang="en-GB" dirty="0"/>
              <a:t>in order to allow their analysis in </a:t>
            </a:r>
            <a:r>
              <a:rPr lang="en-GB" dirty="0" smtClean="0"/>
              <a:t>e.g. spreadsheets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Enabling counting indicators on </a:t>
            </a:r>
            <a:r>
              <a:rPr lang="en-GB" dirty="0"/>
              <a:t>all video files present in </a:t>
            </a:r>
            <a:r>
              <a:rPr lang="en-GB" dirty="0" smtClean="0"/>
              <a:t>specified folder</a:t>
            </a:r>
          </a:p>
        </p:txBody>
      </p:sp>
    </p:spTree>
    <p:extLst>
      <p:ext uri="{BB962C8B-B14F-4D97-AF65-F5344CB8AC3E}">
        <p14:creationId xmlns:p14="http://schemas.microsoft.com/office/powerpoint/2010/main" val="9572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Maintenance </a:t>
            </a:r>
            <a:r>
              <a:rPr lang="en-GB" sz="3600" dirty="0"/>
              <a:t>of </a:t>
            </a:r>
            <a:r>
              <a:rPr lang="en-GB" sz="3600" dirty="0" smtClean="0"/>
              <a:t>Webpage: </a:t>
            </a:r>
            <a:r>
              <a:rPr lang="en-GB" sz="36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</a:t>
            </a:r>
            <a:r>
              <a:rPr lang="en-GB" sz="3600" b="1" u="sng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vq.kt.agh.edu.pl</a:t>
            </a:r>
            <a:r>
              <a:rPr lang="en-GB" sz="36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Merging “Science” tab with “Video Library” tab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Upgrading </a:t>
            </a:r>
            <a:r>
              <a:rPr lang="en-GB" dirty="0"/>
              <a:t>existing references to scientific </a:t>
            </a:r>
            <a:r>
              <a:rPr lang="en-GB" dirty="0" smtClean="0"/>
              <a:t>papers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Removing references </a:t>
            </a:r>
            <a:r>
              <a:rPr lang="en-GB" dirty="0"/>
              <a:t>to non-existent </a:t>
            </a:r>
            <a:r>
              <a:rPr lang="en-GB" dirty="0" smtClean="0"/>
              <a:t>indicators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Adapting “Metrics” tab by: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Broadening </a:t>
            </a:r>
            <a:r>
              <a:rPr lang="en-GB" dirty="0"/>
              <a:t>its content </a:t>
            </a:r>
            <a:r>
              <a:rPr lang="en-GB" dirty="0" smtClean="0"/>
              <a:t>with user-friendly </a:t>
            </a:r>
            <a:r>
              <a:rPr lang="en-GB" dirty="0"/>
              <a:t>scripts to facilitate </a:t>
            </a:r>
            <a:r>
              <a:rPr lang="en-GB" dirty="0" smtClean="0"/>
              <a:t>use </a:t>
            </a:r>
            <a:r>
              <a:rPr lang="en-GB" dirty="0"/>
              <a:t>of </a:t>
            </a:r>
            <a:r>
              <a:rPr lang="en-GB" dirty="0" smtClean="0"/>
              <a:t>indicators, and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Attaching </a:t>
            </a:r>
            <a:r>
              <a:rPr lang="en-GB" dirty="0"/>
              <a:t>executable files counting </a:t>
            </a:r>
            <a:r>
              <a:rPr lang="en-GB" dirty="0" smtClean="0"/>
              <a:t>indicators for video sequences in YUV format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Refreshing Webpage multimedia </a:t>
            </a:r>
            <a:r>
              <a:rPr lang="en-GB" dirty="0"/>
              <a:t>content </a:t>
            </a:r>
            <a:r>
              <a:rPr lang="en-GB" dirty="0" smtClean="0"/>
              <a:t>(</a:t>
            </a:r>
            <a:r>
              <a:rPr lang="en-GB" dirty="0"/>
              <a:t>mostly attachments in </a:t>
            </a:r>
            <a:r>
              <a:rPr lang="en-GB" dirty="0" smtClean="0"/>
              <a:t>form </a:t>
            </a:r>
            <a:r>
              <a:rPr lang="en-GB" dirty="0"/>
              <a:t>of </a:t>
            </a:r>
            <a:r>
              <a:rPr lang="en-GB" dirty="0" smtClean="0"/>
              <a:t>video sequences from official </a:t>
            </a:r>
            <a:r>
              <a:rPr lang="en-GB" dirty="0"/>
              <a:t>account on YouTube</a:t>
            </a:r>
            <a:r>
              <a:rPr lang="en-GB" dirty="0" smtClean="0"/>
              <a:t>)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Updating content </a:t>
            </a:r>
            <a:r>
              <a:rPr lang="en-GB" dirty="0"/>
              <a:t>contained on </a:t>
            </a:r>
            <a:r>
              <a:rPr lang="en-GB" dirty="0" smtClean="0"/>
              <a:t>Webpage </a:t>
            </a:r>
            <a:r>
              <a:rPr lang="en-GB" dirty="0"/>
              <a:t>(descriptions of </a:t>
            </a:r>
            <a:r>
              <a:rPr lang="en-GB" dirty="0" smtClean="0"/>
              <a:t>bookmarks/sub-tabs</a:t>
            </a:r>
            <a:r>
              <a:rPr lang="en-GB" dirty="0"/>
              <a:t>)</a:t>
            </a:r>
            <a:endParaRPr lang="en-GB" dirty="0" smtClean="0"/>
          </a:p>
          <a:p>
            <a:pPr marL="647700" indent="-4572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4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Inclusion of MOAVI Source Codes </a:t>
            </a:r>
            <a:r>
              <a:rPr lang="en-GB" sz="3600" dirty="0"/>
              <a:t>and </a:t>
            </a:r>
            <a:r>
              <a:rPr lang="en-GB" sz="3600" dirty="0" smtClean="0"/>
              <a:t>Scripts </a:t>
            </a:r>
            <a:r>
              <a:rPr lang="en-GB" sz="3600" dirty="0"/>
              <a:t>to </a:t>
            </a:r>
            <a:r>
              <a:rPr lang="en-GB" sz="3600" dirty="0" smtClean="0"/>
              <a:t>JEG-Hybrid Virtual Machine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47700" indent="-457200">
              <a:buFont typeface="Arial"/>
              <a:buChar char="•"/>
            </a:pPr>
            <a:r>
              <a:rPr lang="en-GB" dirty="0"/>
              <a:t>Creating </a:t>
            </a:r>
            <a:r>
              <a:rPr lang="en-GB" dirty="0" smtClean="0"/>
              <a:t>documentary </a:t>
            </a:r>
            <a:r>
              <a:rPr lang="en-GB" dirty="0"/>
              <a:t>short description for each </a:t>
            </a:r>
            <a:r>
              <a:rPr lang="en-GB" dirty="0" smtClean="0"/>
              <a:t>indicator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Description given </a:t>
            </a:r>
            <a:r>
              <a:rPr lang="en-GB" dirty="0"/>
              <a:t>as </a:t>
            </a:r>
            <a:r>
              <a:rPr lang="en-GB" dirty="0" smtClean="0"/>
              <a:t>comment </a:t>
            </a:r>
            <a:r>
              <a:rPr lang="en-GB" dirty="0"/>
              <a:t>at </a:t>
            </a:r>
            <a:r>
              <a:rPr lang="en-GB" dirty="0" smtClean="0"/>
              <a:t>beginning </a:t>
            </a:r>
            <a:r>
              <a:rPr lang="en-GB" dirty="0"/>
              <a:t>of each source </a:t>
            </a:r>
            <a:r>
              <a:rPr lang="en-GB" dirty="0" smtClean="0"/>
              <a:t>file</a:t>
            </a:r>
          </a:p>
          <a:p>
            <a:pPr marL="647700" indent="-4572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Experimenting with High Efficiency Video Coding (HEVC) </a:t>
            </a:r>
            <a:r>
              <a:rPr lang="en-GB" sz="3600" dirty="0"/>
              <a:t>Compression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Experimenting with existing H.264 quality assessment indictors </a:t>
            </a:r>
            <a:r>
              <a:rPr lang="en-GB" dirty="0"/>
              <a:t>for </a:t>
            </a:r>
            <a:r>
              <a:rPr lang="en-GB" dirty="0" smtClean="0"/>
              <a:t>HEVC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Objectively estimated perceptual </a:t>
            </a:r>
            <a:r>
              <a:rPr lang="en-GB" dirty="0"/>
              <a:t>quality of </a:t>
            </a:r>
            <a:r>
              <a:rPr lang="en-GB" dirty="0" smtClean="0"/>
              <a:t>set </a:t>
            </a:r>
            <a:r>
              <a:rPr lang="en-GB" dirty="0"/>
              <a:t>of processed video </a:t>
            </a:r>
            <a:r>
              <a:rPr lang="en-GB" dirty="0" smtClean="0"/>
              <a:t>sequences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Typical </a:t>
            </a:r>
            <a:r>
              <a:rPr lang="en-GB" dirty="0"/>
              <a:t>distortions introduced by </a:t>
            </a:r>
            <a:r>
              <a:rPr lang="en-GB" dirty="0" smtClean="0"/>
              <a:t>HEVC block-based </a:t>
            </a:r>
            <a:r>
              <a:rPr lang="en-GB" dirty="0"/>
              <a:t>coding </a:t>
            </a:r>
            <a:r>
              <a:rPr lang="en-GB" dirty="0" smtClean="0"/>
              <a:t>approaches: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Blockiness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Blurriness</a:t>
            </a:r>
          </a:p>
          <a:p>
            <a:pPr marL="647700" indent="-457200">
              <a:buFont typeface="Arial"/>
              <a:buChar char="•"/>
            </a:pPr>
            <a:r>
              <a:rPr lang="en-GB" dirty="0"/>
              <a:t>C</a:t>
            </a:r>
            <a:r>
              <a:rPr lang="en-GB" dirty="0" smtClean="0"/>
              <a:t>orrelation </a:t>
            </a:r>
            <a:r>
              <a:rPr lang="en-GB" dirty="0"/>
              <a:t>between </a:t>
            </a:r>
            <a:r>
              <a:rPr lang="en-GB" dirty="0" smtClean="0"/>
              <a:t>NR </a:t>
            </a:r>
            <a:r>
              <a:rPr lang="en-GB" dirty="0"/>
              <a:t>quality </a:t>
            </a:r>
            <a:r>
              <a:rPr lang="en-GB" dirty="0" smtClean="0"/>
              <a:t>indicators </a:t>
            </a:r>
            <a:r>
              <a:rPr lang="en-GB" dirty="0"/>
              <a:t>and </a:t>
            </a:r>
            <a:r>
              <a:rPr lang="en-GB" dirty="0" smtClean="0"/>
              <a:t>Video </a:t>
            </a:r>
            <a:r>
              <a:rPr lang="en-GB" dirty="0"/>
              <a:t>Quality Model (VQM), </a:t>
            </a:r>
            <a:r>
              <a:rPr lang="en-GB" dirty="0" smtClean="0"/>
              <a:t>performed </a:t>
            </a:r>
            <a:r>
              <a:rPr lang="en-GB" dirty="0"/>
              <a:t>to validate </a:t>
            </a:r>
            <a:r>
              <a:rPr lang="en-GB" dirty="0" smtClean="0"/>
              <a:t>accuracy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Quick, basic experiment – 1 month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5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Source Reference Circuits for HEVC Experiment</a:t>
            </a:r>
            <a:endParaRPr lang="en-GB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254572"/>
          </a:xfrm>
        </p:spPr>
        <p:txBody>
          <a:bodyPr>
            <a:normAutofit fontScale="625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10 SRC video sequences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Based on</a:t>
            </a:r>
            <a:r>
              <a:rPr lang="en-GB" dirty="0"/>
              <a:t>: </a:t>
            </a:r>
            <a:r>
              <a:rPr lang="en-GB" i="1" dirty="0"/>
              <a:t>“Subjective </a:t>
            </a:r>
            <a:r>
              <a:rPr lang="en-GB" i="1" dirty="0" smtClean="0"/>
              <a:t>Experiment Dataset </a:t>
            </a:r>
            <a:r>
              <a:rPr lang="en-GB" i="1" dirty="0"/>
              <a:t>for </a:t>
            </a:r>
            <a:r>
              <a:rPr lang="en-GB" i="1" dirty="0" smtClean="0"/>
              <a:t>Joint Development </a:t>
            </a:r>
            <a:r>
              <a:rPr lang="en-GB" i="1" dirty="0"/>
              <a:t>of </a:t>
            </a:r>
            <a:r>
              <a:rPr lang="en-GB" i="1" dirty="0" smtClean="0"/>
              <a:t>Hybrid Video Quality Measurement Algorithms”</a:t>
            </a:r>
            <a:r>
              <a:rPr lang="en-GB" dirty="0" smtClean="0"/>
              <a:t> (M. </a:t>
            </a:r>
            <a:r>
              <a:rPr lang="en-GB" dirty="0" err="1" smtClean="0"/>
              <a:t>Barkowsky</a:t>
            </a:r>
            <a:r>
              <a:rPr lang="en-GB" dirty="0" smtClean="0"/>
              <a:t> et al.)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722"/>
            <a:ext cx="9144000" cy="26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Hypothetical Reference </a:t>
            </a:r>
            <a:r>
              <a:rPr lang="en-GB" sz="3600" dirty="0"/>
              <a:t>Circuits for HEVC Experiment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65" y="2454724"/>
            <a:ext cx="4781070" cy="2536894"/>
          </a:xfrm>
          <a:prstGeom prst="rect">
            <a:avLst/>
          </a:prstGeom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254572"/>
          </a:xfrm>
        </p:spPr>
        <p:txBody>
          <a:bodyPr>
            <a:normAutofit fontScale="850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9 HRC video compression scenarios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Based on</a:t>
            </a:r>
            <a:r>
              <a:rPr lang="en-GB" dirty="0"/>
              <a:t>: </a:t>
            </a:r>
            <a:r>
              <a:rPr lang="en-GB" i="1" dirty="0" smtClean="0"/>
              <a:t>“Full-HD HEVC-Encoded Video Quality Assessment Database”</a:t>
            </a:r>
            <a:r>
              <a:rPr lang="en-GB" dirty="0" smtClean="0"/>
              <a:t> (G. Van </a:t>
            </a:r>
            <a:r>
              <a:rPr lang="en-GB" dirty="0" err="1" smtClean="0"/>
              <a:t>Wallendael</a:t>
            </a:r>
            <a:r>
              <a:rPr lang="en-GB" dirty="0" smtClean="0"/>
              <a:t> et al.) </a:t>
            </a:r>
          </a:p>
        </p:txBody>
      </p:sp>
    </p:spTree>
    <p:extLst>
      <p:ext uri="{BB962C8B-B14F-4D97-AF65-F5344CB8AC3E}">
        <p14:creationId xmlns:p14="http://schemas.microsoft.com/office/powerpoint/2010/main" val="18904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/>
              <a:t>Pearson </a:t>
            </a:r>
            <a:r>
              <a:rPr lang="en-GB" sz="3600" dirty="0" smtClean="0"/>
              <a:t>Correlation Coefficients </a:t>
            </a:r>
            <a:r>
              <a:rPr lang="en-GB" sz="3600" dirty="0"/>
              <a:t>with </a:t>
            </a:r>
            <a:r>
              <a:rPr lang="en-GB" sz="3600" dirty="0" smtClean="0"/>
              <a:t>VQM for HEVC Experiment</a:t>
            </a:r>
            <a:endParaRPr lang="en-GB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76" y="1200150"/>
            <a:ext cx="4135248" cy="37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/>
              <a:t>Correlation with VQM for </a:t>
            </a:r>
            <a:r>
              <a:rPr lang="en-GB" sz="3600" dirty="0" smtClean="0"/>
              <a:t>Selected vs. Other SRC for HEVC Experiment</a:t>
            </a:r>
            <a:endParaRPr lang="en-GB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073"/>
            <a:ext cx="9144000" cy="35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GB" sz="3600" dirty="0" smtClean="0"/>
              <a:t>Presentation Plan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47700" indent="-457200">
              <a:buFont typeface="Arial"/>
              <a:buChar char="•"/>
            </a:pPr>
            <a:r>
              <a:rPr lang="en-GB" dirty="0" smtClean="0"/>
              <a:t>Reminder </a:t>
            </a:r>
            <a:r>
              <a:rPr lang="en-GB" dirty="0"/>
              <a:t>on </a:t>
            </a:r>
            <a:r>
              <a:rPr lang="en-GB" dirty="0" smtClean="0"/>
              <a:t>MOAVI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Report for 2015H1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Plans for 2015H2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430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/>
              <a:t>Cooperation with </a:t>
            </a:r>
            <a:r>
              <a:rPr lang="en-GB" sz="3600" dirty="0" smtClean="0"/>
              <a:t>External Students</a:t>
            </a:r>
            <a:r>
              <a:rPr lang="en-GB" sz="3600" dirty="0"/>
              <a:t>, </a:t>
            </a:r>
            <a:r>
              <a:rPr lang="en-GB" sz="3600" dirty="0" smtClean="0"/>
              <a:t>PhD Students </a:t>
            </a:r>
            <a:r>
              <a:rPr lang="en-GB" sz="3600" dirty="0"/>
              <a:t>and </a:t>
            </a:r>
            <a:r>
              <a:rPr lang="en-GB" sz="3600" dirty="0" smtClean="0"/>
              <a:t>Other Academics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 err="1"/>
              <a:t>Hamed</a:t>
            </a:r>
            <a:r>
              <a:rPr lang="en-GB" dirty="0"/>
              <a:t> </a:t>
            </a:r>
            <a:r>
              <a:rPr lang="en-GB" dirty="0" err="1"/>
              <a:t>Ahmadi</a:t>
            </a:r>
            <a:r>
              <a:rPr lang="en-GB" dirty="0"/>
              <a:t>, </a:t>
            </a:r>
            <a:r>
              <a:rPr lang="en-GB" dirty="0" smtClean="0"/>
              <a:t>University of Tehran, Iran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David </a:t>
            </a:r>
            <a:r>
              <a:rPr lang="en-GB" dirty="0" err="1"/>
              <a:t>Cassany</a:t>
            </a:r>
            <a:r>
              <a:rPr lang="en-GB" dirty="0"/>
              <a:t> </a:t>
            </a:r>
            <a:r>
              <a:rPr lang="en-GB" dirty="0" err="1"/>
              <a:t>Viladomat</a:t>
            </a:r>
            <a:r>
              <a:rPr lang="en-GB" dirty="0"/>
              <a:t>, i2Cat</a:t>
            </a:r>
            <a:r>
              <a:rPr lang="en-GB" dirty="0" smtClean="0"/>
              <a:t>, Spain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Steve </a:t>
            </a:r>
            <a:r>
              <a:rPr lang="en-GB" dirty="0" err="1"/>
              <a:t>Sciandra</a:t>
            </a:r>
            <a:r>
              <a:rPr lang="en-GB" dirty="0"/>
              <a:t>, </a:t>
            </a:r>
            <a:r>
              <a:rPr lang="en-GB" dirty="0" smtClean="0"/>
              <a:t>freelancer, USA</a:t>
            </a:r>
          </a:p>
          <a:p>
            <a:pPr marL="647700" indent="-457200">
              <a:buFont typeface="Arial"/>
              <a:buChar char="•"/>
            </a:pPr>
            <a:r>
              <a:rPr lang="en-GB" dirty="0" err="1" smtClean="0"/>
              <a:t>Helard</a:t>
            </a:r>
            <a:r>
              <a:rPr lang="en-GB" dirty="0" smtClean="0"/>
              <a:t> </a:t>
            </a:r>
            <a:r>
              <a:rPr lang="en-GB" dirty="0"/>
              <a:t>A. Becerra Martinez, </a:t>
            </a:r>
            <a:r>
              <a:rPr lang="en-GB" dirty="0" err="1"/>
              <a:t>Universidade</a:t>
            </a:r>
            <a:r>
              <a:rPr lang="en-GB" dirty="0"/>
              <a:t> de Brasilia</a:t>
            </a:r>
            <a:r>
              <a:rPr lang="en-GB" dirty="0" smtClean="0"/>
              <a:t>, </a:t>
            </a:r>
            <a:r>
              <a:rPr lang="en-GB" dirty="0" err="1" smtClean="0"/>
              <a:t>Brasil</a:t>
            </a:r>
            <a:endParaRPr lang="en-GB" dirty="0" smtClean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Kais </a:t>
            </a:r>
            <a:r>
              <a:rPr lang="en-GB" dirty="0" err="1"/>
              <a:t>Rouis</a:t>
            </a:r>
            <a:r>
              <a:rPr lang="en-GB" dirty="0"/>
              <a:t>, </a:t>
            </a:r>
            <a:r>
              <a:rPr lang="en-GB" dirty="0" err="1"/>
              <a:t>Université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/>
              <a:t>Tunis El </a:t>
            </a:r>
            <a:r>
              <a:rPr lang="en-GB" dirty="0" err="1" smtClean="0"/>
              <a:t>Manar</a:t>
            </a:r>
            <a:r>
              <a:rPr lang="en-GB" dirty="0" smtClean="0"/>
              <a:t>, Tunisia 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/>
              <a:t>Jacob </a:t>
            </a:r>
            <a:r>
              <a:rPr lang="en-GB" dirty="0" err="1"/>
              <a:t>Søgaard</a:t>
            </a:r>
            <a:r>
              <a:rPr lang="en-GB" dirty="0"/>
              <a:t>, Technical University of </a:t>
            </a:r>
            <a:r>
              <a:rPr lang="en-GB" dirty="0" smtClean="0"/>
              <a:t>Denmark, Denmark</a:t>
            </a:r>
            <a:endParaRPr lang="en-GB" dirty="0"/>
          </a:p>
          <a:p>
            <a:pPr marL="647700" indent="-4572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0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1" y="4412523"/>
            <a:ext cx="7687159" cy="505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Plans for 2015H2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209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3600" dirty="0" smtClean="0"/>
              <a:t>Plans for 2015H2</a:t>
            </a:r>
            <a:endParaRPr lang="en-GB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47700" indent="-457200">
              <a:buFont typeface="Arial"/>
              <a:buChar char="•"/>
            </a:pPr>
            <a:r>
              <a:rPr lang="en-GB" smtClean="0"/>
              <a:t>…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Further experimenting with HEVC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2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Thank You!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0" dirty="0">
                <a:hlinkClick r:id="rId3"/>
              </a:rPr>
              <a:t>http://mitsu-</a:t>
            </a:r>
            <a:r>
              <a:rPr lang="pl-PL" i="0" dirty="0" smtClean="0">
                <a:hlinkClick r:id="rId3"/>
              </a:rPr>
              <a:t>project.eu/</a:t>
            </a:r>
            <a:endParaRPr lang="pl-PL" i="0" dirty="0"/>
          </a:p>
        </p:txBody>
      </p:sp>
      <p:sp>
        <p:nvSpPr>
          <p:cNvPr id="6" name="Prostokąt 5"/>
          <p:cNvSpPr/>
          <p:nvPr/>
        </p:nvSpPr>
        <p:spPr>
          <a:xfrm>
            <a:off x="1451405" y="3960268"/>
            <a:ext cx="863334" cy="1119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1" y="4348163"/>
            <a:ext cx="1451405" cy="755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857917" y="2439977"/>
            <a:ext cx="2600283" cy="2640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7615864" y="4185497"/>
            <a:ext cx="1451405" cy="894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5683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1" y="4421726"/>
            <a:ext cx="7687159" cy="5052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Reminder </a:t>
            </a:r>
            <a:r>
              <a:rPr lang="en-GB" dirty="0"/>
              <a:t>on QART and Target Recognition Video (TRV) </a:t>
            </a:r>
          </a:p>
        </p:txBody>
      </p:sp>
    </p:spTree>
    <p:extLst>
      <p:ext uri="{BB962C8B-B14F-4D97-AF65-F5344CB8AC3E}">
        <p14:creationId xmlns:p14="http://schemas.microsoft.com/office/powerpoint/2010/main" val="1731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GB" sz="3600" dirty="0"/>
              <a:t>VQEG’s Subproject: </a:t>
            </a:r>
            <a:r>
              <a:rPr lang="en-GB" sz="3600" dirty="0" smtClean="0"/>
              <a:t>MOAVI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647700" indent="-457200">
              <a:buFont typeface="Arial"/>
              <a:buChar char="•"/>
            </a:pPr>
            <a:r>
              <a:rPr lang="en-GB" b="1" dirty="0" smtClean="0">
                <a:solidFill>
                  <a:schemeClr val="bg2"/>
                </a:solidFill>
              </a:rPr>
              <a:t>Mission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i="1" dirty="0"/>
              <a:t>“To collaboratively develop No-Reference </a:t>
            </a:r>
            <a:r>
              <a:rPr lang="en-GB" i="1" dirty="0" smtClean="0"/>
              <a:t>(NR) models </a:t>
            </a:r>
            <a:r>
              <a:rPr lang="en-GB" i="1" dirty="0"/>
              <a:t>for monitoring individual audio-visual service quality </a:t>
            </a:r>
            <a:r>
              <a:rPr lang="en-GB" i="1" dirty="0" smtClean="0"/>
              <a:t>artefacts”</a:t>
            </a:r>
            <a:endParaRPr lang="en-GB" i="1" dirty="0"/>
          </a:p>
          <a:p>
            <a:pPr marL="647700" indent="-457200">
              <a:buFont typeface="Arial"/>
              <a:buChar char="•"/>
            </a:pPr>
            <a:r>
              <a:rPr lang="en-GB" b="1" dirty="0" smtClean="0">
                <a:solidFill>
                  <a:srgbClr val="30182B"/>
                </a:solidFill>
              </a:rPr>
              <a:t>Goals</a:t>
            </a:r>
            <a:r>
              <a:rPr lang="en-GB" dirty="0" smtClean="0"/>
              <a:t>:</a:t>
            </a:r>
            <a:endParaRPr lang="en-GB" dirty="0"/>
          </a:p>
          <a:p>
            <a:pPr marL="1047750" lvl="1" indent="-457200">
              <a:buFont typeface="Arial"/>
              <a:buChar char="•"/>
            </a:pPr>
            <a:r>
              <a:rPr lang="en-GB" dirty="0"/>
              <a:t>To develop set of key indicators describing service quality in general and by removing implementation constraint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/>
              <a:t>To select subsets for each potential application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/>
              <a:t>To concentrate on models based on key indicators contrary to models predicting overall visual </a:t>
            </a:r>
            <a:r>
              <a:rPr lang="en-GB" dirty="0" smtClean="0"/>
              <a:t>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1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GB" sz="3600" dirty="0" smtClean="0"/>
              <a:t>MOAVI Co-Chairs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47700" indent="-457200">
              <a:buFont typeface="Arial"/>
              <a:buChar char="•"/>
            </a:pPr>
            <a:r>
              <a:rPr lang="en-GB" b="1" dirty="0" smtClean="0">
                <a:solidFill>
                  <a:schemeClr val="bg2"/>
                </a:solidFill>
              </a:rPr>
              <a:t>Silvio Borer</a:t>
            </a:r>
            <a:endParaRPr lang="en-GB" i="1" dirty="0" smtClean="0"/>
          </a:p>
          <a:p>
            <a:pPr marL="1047750" lvl="1" indent="-457200">
              <a:buFont typeface="Arial"/>
              <a:buChar char="•"/>
            </a:pPr>
            <a:r>
              <a:rPr lang="en-GB" dirty="0" err="1" smtClean="0"/>
              <a:t>SwissQual</a:t>
            </a:r>
            <a:r>
              <a:rPr lang="en-GB" dirty="0" smtClean="0"/>
              <a:t>, </a:t>
            </a:r>
            <a:r>
              <a:rPr lang="en-GB" dirty="0" err="1" smtClean="0"/>
              <a:t>Zuchwil</a:t>
            </a:r>
            <a:r>
              <a:rPr lang="en-GB" dirty="0" smtClean="0"/>
              <a:t>, Switzerland</a:t>
            </a:r>
          </a:p>
          <a:p>
            <a:pPr marL="1047750" lvl="1" indent="-457200">
              <a:buFont typeface="Arial"/>
              <a:buChar char="•"/>
            </a:pPr>
            <a:r>
              <a:rPr lang="en-GB" b="1" dirty="0" smtClean="0">
                <a:hlinkClick r:id="rId2"/>
              </a:rPr>
              <a:t>Silvio.Borer@rohde-schwarz.com</a:t>
            </a:r>
            <a:r>
              <a:rPr lang="en-GB" b="1" dirty="0" smtClean="0"/>
              <a:t> </a:t>
            </a:r>
            <a:endParaRPr lang="en-GB" b="1" dirty="0"/>
          </a:p>
          <a:p>
            <a:pPr marL="647700" indent="-457200">
              <a:buFont typeface="Arial"/>
              <a:buChar char="•"/>
            </a:pPr>
            <a:r>
              <a:rPr lang="en-GB" b="1" dirty="0" smtClean="0">
                <a:solidFill>
                  <a:srgbClr val="30182B"/>
                </a:solidFill>
              </a:rPr>
              <a:t>Mikołaj Leszczuk</a:t>
            </a:r>
            <a:endParaRPr lang="en-GB" dirty="0"/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AGH </a:t>
            </a:r>
            <a:r>
              <a:rPr lang="en-GB" dirty="0"/>
              <a:t>University of Science and Technology, Krakow, Poland</a:t>
            </a:r>
          </a:p>
          <a:p>
            <a:pPr marL="1047750" lvl="1" indent="-457200">
              <a:buFont typeface="Arial"/>
              <a:buChar char="•"/>
            </a:pPr>
            <a:r>
              <a:rPr lang="en-GB" b="1" dirty="0" smtClean="0">
                <a:hlinkClick r:id="rId3"/>
              </a:rPr>
              <a:t>leszczuk@agh.edu.pl</a:t>
            </a:r>
            <a:endParaRPr lang="en-GB" b="1" dirty="0"/>
          </a:p>
          <a:p>
            <a:pPr marL="1047750" lvl="1" indent="-4572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8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Signal-Based</a:t>
            </a:r>
            <a:r>
              <a:rPr lang="en-GB" sz="3600" dirty="0"/>
              <a:t>, </a:t>
            </a:r>
            <a:r>
              <a:rPr lang="en-GB" sz="3600" b="1" dirty="0" smtClean="0">
                <a:solidFill>
                  <a:schemeClr val="accent2"/>
                </a:solidFill>
              </a:rPr>
              <a:t>NR</a:t>
            </a:r>
            <a:r>
              <a:rPr lang="en-GB" sz="3600" dirty="0" smtClean="0"/>
              <a:t> </a:t>
            </a:r>
            <a:r>
              <a:rPr lang="en-GB" sz="3600" dirty="0"/>
              <a:t>Indicators for Artefacts of Various </a:t>
            </a:r>
            <a:r>
              <a:rPr lang="en-GB" sz="3600" dirty="0" smtClean="0"/>
              <a:t>Origin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b="1" dirty="0" smtClean="0">
                <a:solidFill>
                  <a:schemeClr val="bg2"/>
                </a:solidFill>
              </a:rPr>
              <a:t>Capturing Artefacts</a:t>
            </a:r>
            <a:r>
              <a:rPr lang="en-GB" dirty="0" smtClean="0"/>
              <a:t>: blurriness</a:t>
            </a:r>
            <a:r>
              <a:rPr lang="en-GB" dirty="0"/>
              <a:t>, exposure, interlace, etc</a:t>
            </a:r>
            <a:r>
              <a:rPr lang="en-GB" dirty="0" smtClean="0"/>
              <a:t>.</a:t>
            </a:r>
          </a:p>
          <a:p>
            <a:pPr marL="647700" indent="-457200">
              <a:buFont typeface="Arial"/>
              <a:buChar char="•"/>
            </a:pPr>
            <a:r>
              <a:rPr lang="en-GB" b="1" dirty="0">
                <a:solidFill>
                  <a:schemeClr val="bg2"/>
                </a:solidFill>
              </a:rPr>
              <a:t>Processing Artefacts</a:t>
            </a:r>
            <a:r>
              <a:rPr lang="en-GB" dirty="0"/>
              <a:t>: blockiness, blurriness, flickering, reduced spatial and temporal resolution, etc.</a:t>
            </a:r>
          </a:p>
          <a:p>
            <a:pPr marL="647700" indent="-457200">
              <a:buFont typeface="Arial"/>
              <a:buChar char="•"/>
            </a:pPr>
            <a:r>
              <a:rPr lang="en-GB" b="1" dirty="0">
                <a:solidFill>
                  <a:schemeClr val="bg2"/>
                </a:solidFill>
              </a:rPr>
              <a:t>Transmission Artefacts</a:t>
            </a:r>
            <a:r>
              <a:rPr lang="en-GB" dirty="0"/>
              <a:t>: blackout, block loss, freezing, slicing, etc.</a:t>
            </a:r>
          </a:p>
          <a:p>
            <a:pPr marL="647700" indent="-457200">
              <a:buFont typeface="Arial"/>
              <a:buChar char="•"/>
            </a:pPr>
            <a:r>
              <a:rPr lang="en-GB" b="1" dirty="0">
                <a:solidFill>
                  <a:schemeClr val="bg2"/>
                </a:solidFill>
              </a:rPr>
              <a:t>Displaying Artefacts</a:t>
            </a:r>
            <a:r>
              <a:rPr lang="en-GB" dirty="0"/>
              <a:t>: blackout, </a:t>
            </a:r>
            <a:r>
              <a:rPr lang="en-GB" dirty="0" smtClean="0"/>
              <a:t>slicing,</a:t>
            </a:r>
            <a:br>
              <a:rPr lang="en-GB" dirty="0" smtClean="0"/>
            </a:br>
            <a:r>
              <a:rPr lang="en-GB" dirty="0" smtClean="0"/>
              <a:t>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9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sz="3600" dirty="0" smtClean="0"/>
              <a:t>Free Audio-Video </a:t>
            </a:r>
            <a:r>
              <a:rPr lang="en-GB" sz="3600" dirty="0"/>
              <a:t>Quality Indicators </a:t>
            </a:r>
            <a:r>
              <a:rPr lang="en-GB" sz="3600" dirty="0" smtClean="0"/>
              <a:t>Online at </a:t>
            </a:r>
            <a:r>
              <a:rPr lang="en-GB" sz="36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</a:t>
            </a:r>
            <a:r>
              <a:rPr lang="en-GB" sz="36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://</a:t>
            </a:r>
            <a:r>
              <a:rPr lang="en-GB" sz="3600" b="1" u="sng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vq.kt.agh.edu.pl</a:t>
            </a:r>
            <a:r>
              <a:rPr lang="en-GB" sz="36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/</a:t>
            </a:r>
            <a:r>
              <a:rPr lang="en-GB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pl-PL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41" y="1200150"/>
            <a:ext cx="5961118" cy="37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1" y="4421726"/>
            <a:ext cx="7687159" cy="505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Report for 2015H1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3600" dirty="0" smtClean="0"/>
              <a:t>Major Changes for Selected Indicators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647700" indent="-457200">
              <a:buFont typeface="Arial"/>
              <a:buChar char="•"/>
            </a:pPr>
            <a:r>
              <a:rPr lang="en-GB" dirty="0"/>
              <a:t>Normalization of results returned by </a:t>
            </a:r>
            <a:r>
              <a:rPr lang="en-GB" dirty="0" smtClean="0"/>
              <a:t>Interlace indicator</a:t>
            </a:r>
            <a:endParaRPr lang="en-GB" dirty="0"/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New Flickering indicator algorithm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Based on</a:t>
            </a:r>
            <a:r>
              <a:rPr lang="en-GB" dirty="0"/>
              <a:t>: </a:t>
            </a:r>
            <a:r>
              <a:rPr lang="en-GB" i="1" dirty="0"/>
              <a:t>“Perceptual </a:t>
            </a:r>
            <a:r>
              <a:rPr lang="en-GB" i="1" dirty="0" smtClean="0"/>
              <a:t>Quality Assessment </a:t>
            </a:r>
            <a:r>
              <a:rPr lang="en-GB" i="1" dirty="0"/>
              <a:t>for H.264/AVC </a:t>
            </a:r>
            <a:r>
              <a:rPr lang="en-GB" i="1" dirty="0" smtClean="0"/>
              <a:t>Compression</a:t>
            </a:r>
            <a:r>
              <a:rPr lang="en-GB" i="1" dirty="0"/>
              <a:t>” </a:t>
            </a:r>
            <a:r>
              <a:rPr lang="en-GB" dirty="0" smtClean="0"/>
              <a:t>(P. Romaniak et al.)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Indicator </a:t>
            </a:r>
            <a:r>
              <a:rPr lang="en-GB" dirty="0"/>
              <a:t>counts on </a:t>
            </a:r>
            <a:r>
              <a:rPr lang="en-GB" dirty="0" smtClean="0"/>
              <a:t>following </a:t>
            </a:r>
            <a:r>
              <a:rPr lang="en-GB" i="1" dirty="0"/>
              <a:t>N</a:t>
            </a:r>
            <a:r>
              <a:rPr lang="en-GB" dirty="0" smtClean="0"/>
              <a:t> frames, </a:t>
            </a:r>
            <a:r>
              <a:rPr lang="en-GB" dirty="0"/>
              <a:t>where </a:t>
            </a:r>
            <a:r>
              <a:rPr lang="en-GB" i="1" dirty="0" smtClean="0"/>
              <a:t>N</a:t>
            </a:r>
            <a:r>
              <a:rPr lang="en-GB" dirty="0" smtClean="0"/>
              <a:t> is </a:t>
            </a:r>
            <a:r>
              <a:rPr lang="en-GB" dirty="0"/>
              <a:t>parameter defined in </a:t>
            </a:r>
            <a:r>
              <a:rPr lang="en-GB" dirty="0" smtClean="0"/>
              <a:t>code allowing to </a:t>
            </a:r>
            <a:r>
              <a:rPr lang="en-GB" dirty="0"/>
              <a:t>change </a:t>
            </a:r>
            <a:r>
              <a:rPr lang="en-GB" dirty="0" smtClean="0"/>
              <a:t>scope </a:t>
            </a:r>
            <a:r>
              <a:rPr lang="en-GB" dirty="0"/>
              <a:t>of </a:t>
            </a:r>
            <a:r>
              <a:rPr lang="en-GB" dirty="0" smtClean="0"/>
              <a:t>implementation</a:t>
            </a:r>
          </a:p>
          <a:p>
            <a:pPr marL="647700" indent="-457200">
              <a:buFont typeface="Arial"/>
              <a:buChar char="•"/>
            </a:pPr>
            <a:r>
              <a:rPr lang="en-GB" dirty="0" smtClean="0"/>
              <a:t>New Contrast indicator algorithm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Based on: </a:t>
            </a:r>
            <a:r>
              <a:rPr lang="en-GB" i="1" dirty="0" smtClean="0"/>
              <a:t>“Contrast </a:t>
            </a:r>
            <a:r>
              <a:rPr lang="en-GB" i="1" dirty="0"/>
              <a:t>in Complex </a:t>
            </a:r>
            <a:r>
              <a:rPr lang="en-GB" i="1" dirty="0" smtClean="0"/>
              <a:t>Images”</a:t>
            </a:r>
            <a:r>
              <a:rPr lang="en-GB" dirty="0" smtClean="0"/>
              <a:t> (E</a:t>
            </a:r>
            <a:r>
              <a:rPr lang="en-GB" dirty="0"/>
              <a:t>. </a:t>
            </a:r>
            <a:r>
              <a:rPr lang="en-GB" dirty="0" err="1" smtClean="0"/>
              <a:t>Peli</a:t>
            </a:r>
            <a:r>
              <a:rPr lang="en-GB" dirty="0" smtClean="0"/>
              <a:t>)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New indicator proved </a:t>
            </a:r>
            <a:r>
              <a:rPr lang="en-GB" dirty="0"/>
              <a:t>to be more independent from </a:t>
            </a:r>
            <a:r>
              <a:rPr lang="en-GB" dirty="0" smtClean="0"/>
              <a:t>content </a:t>
            </a:r>
            <a:r>
              <a:rPr lang="en-GB" dirty="0"/>
              <a:t>present in </a:t>
            </a:r>
            <a:r>
              <a:rPr lang="en-GB" dirty="0" smtClean="0"/>
              <a:t>picture</a:t>
            </a:r>
          </a:p>
          <a:p>
            <a:pPr marL="1047750" lvl="1" indent="-457200">
              <a:buFont typeface="Arial"/>
              <a:buChar char="•"/>
            </a:pPr>
            <a:r>
              <a:rPr lang="en-GB" dirty="0" smtClean="0"/>
              <a:t>Indicator normalized </a:t>
            </a:r>
            <a:r>
              <a:rPr lang="en-GB" dirty="0"/>
              <a:t>so as to be independent of </a:t>
            </a:r>
            <a:r>
              <a:rPr lang="en-GB" dirty="0" smtClean="0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13698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772</Words>
  <Application>Microsoft Macintosh PowerPoint</Application>
  <PresentationFormat>Pokaz na ekranie (16:9)</PresentationFormat>
  <Paragraphs>113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Georgia</vt:lpstr>
      <vt:lpstr>Arial</vt:lpstr>
      <vt:lpstr>paper-plane</vt:lpstr>
      <vt:lpstr>Monitoring of Audio-Visual Quality by Key Indicators (MOAVI)</vt:lpstr>
      <vt:lpstr>Presentation Plan</vt:lpstr>
      <vt:lpstr>Prezentacja programu PowerPoint</vt:lpstr>
      <vt:lpstr>VQEG’s Subproject: MOAVI</vt:lpstr>
      <vt:lpstr>MOAVI Co-Chairs</vt:lpstr>
      <vt:lpstr>Signal-Based, NR Indicators for Artefacts of Various Origin</vt:lpstr>
      <vt:lpstr>Free Audio-Video Quality Indicators Online at http://vq.kt.agh.edu.pl/ </vt:lpstr>
      <vt:lpstr>Prezentacja programu PowerPoint</vt:lpstr>
      <vt:lpstr>Major Changes for Selected Indicators</vt:lpstr>
      <vt:lpstr>Optimizing Performance of All Metrics by Improving Algorithms</vt:lpstr>
      <vt:lpstr>Multiplatform, Multithread Implementation in C</vt:lpstr>
      <vt:lpstr>Creating User-Friendly Bash and Batch Shell Scripts for Counting Indicators</vt:lpstr>
      <vt:lpstr>Maintenance of Webpage: http://vq.kt.agh.edu.pl/</vt:lpstr>
      <vt:lpstr>Inclusion of MOAVI Source Codes and Scripts to JEG-Hybrid Virtual Machine</vt:lpstr>
      <vt:lpstr>Experimenting with High Efficiency Video Coding (HEVC) Compression </vt:lpstr>
      <vt:lpstr>Source Reference Circuits for HEVC Experiment</vt:lpstr>
      <vt:lpstr>Hypothetical Reference Circuits for HEVC Experiment</vt:lpstr>
      <vt:lpstr>Pearson Correlation Coefficients with VQM for HEVC Experiment</vt:lpstr>
      <vt:lpstr>Correlation with VQM for Selected vs. Other SRC for HEVC Experiment</vt:lpstr>
      <vt:lpstr>Cooperation with External Students, PhD Students and Other Academics</vt:lpstr>
      <vt:lpstr>Prezentacja programu PowerPoint</vt:lpstr>
      <vt:lpstr>Plans for 2015H2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Mikołaj Leszczuk</cp:lastModifiedBy>
  <cp:revision>119</cp:revision>
  <dcterms:modified xsi:type="dcterms:W3CDTF">2015-09-13T21:19:58Z</dcterms:modified>
</cp:coreProperties>
</file>