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68" r:id="rId2"/>
    <p:sldId id="298" r:id="rId3"/>
    <p:sldId id="307" r:id="rId4"/>
    <p:sldId id="312" r:id="rId5"/>
    <p:sldId id="314" r:id="rId6"/>
    <p:sldId id="309" r:id="rId7"/>
    <p:sldId id="310" r:id="rId8"/>
    <p:sldId id="313" r:id="rId9"/>
    <p:sldId id="292" r:id="rId10"/>
    <p:sldId id="315" r:id="rId11"/>
    <p:sldId id="301" r:id="rId12"/>
    <p:sldId id="302" r:id="rId13"/>
    <p:sldId id="303" r:id="rId14"/>
    <p:sldId id="304" r:id="rId15"/>
    <p:sldId id="305" r:id="rId16"/>
    <p:sldId id="306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FF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14.9.2015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c.univ-nantes.fr/test/en/databases/PairCompT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(JEG) HDR </a:t>
            </a:r>
            <a:r>
              <a:rPr lang="en-US" sz="3200" b="1" dirty="0" smtClean="0"/>
              <a:t>&amp; WCG? Project:</a:t>
            </a:r>
            <a:endParaRPr lang="en-US" sz="3200" b="1" dirty="0" smtClean="0"/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September 2015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Patrick 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Tone Reproduction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65618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</a:t>
            </a:r>
            <a:r>
              <a:rPr lang="en-US" sz="2400" dirty="0" smtClean="0"/>
              <a:t>ec.2020 </a:t>
            </a:r>
            <a:r>
              <a:rPr lang="en-US" sz="2400" dirty="0" smtClean="0"/>
              <a:t>specifies a quantization bit-depth of 10 bits or 12 bits. The tone response curve (or Electro Optical Transfer Function -  </a:t>
            </a:r>
            <a:r>
              <a:rPr lang="en-US" sz="2400" dirty="0" smtClean="0"/>
              <a:t>EOTF can </a:t>
            </a:r>
            <a:r>
              <a:rPr lang="en-US" sz="2400" dirty="0" smtClean="0"/>
              <a:t>either be constant luminance or non-constant luminance as in ITU-R-BT Rec709 </a:t>
            </a: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</a:t>
            </a:r>
            <a:r>
              <a:rPr lang="en-US" dirty="0" smtClean="0">
                <a:solidFill>
                  <a:srgbClr val="3333FF"/>
                </a:solidFill>
              </a:rPr>
              <a:t>reproduction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2736304"/>
          </a:xfrm>
        </p:spPr>
        <p:txBody>
          <a:bodyPr/>
          <a:lstStyle/>
          <a:p>
            <a:r>
              <a:rPr lang="en-US" sz="2400" dirty="0" smtClean="0"/>
              <a:t>Flat </a:t>
            </a:r>
            <a:r>
              <a:rPr lang="en-US" sz="2400" dirty="0" smtClean="0"/>
              <a:t>panel displays </a:t>
            </a:r>
            <a:r>
              <a:rPr lang="en-US" sz="2400" dirty="0" smtClean="0"/>
              <a:t>progress allows to reproduce </a:t>
            </a:r>
            <a:r>
              <a:rPr lang="en-US" sz="2400" dirty="0" smtClean="0"/>
              <a:t>a </a:t>
            </a:r>
            <a:r>
              <a:rPr lang="en-US" sz="2400" dirty="0" smtClean="0"/>
              <a:t>wider  </a:t>
            </a:r>
            <a:r>
              <a:rPr lang="en-US" sz="2400" dirty="0" smtClean="0"/>
              <a:t>range  of  </a:t>
            </a:r>
            <a:r>
              <a:rPr lang="en-US" sz="2400" dirty="0" smtClean="0"/>
              <a:t>colors</a:t>
            </a:r>
          </a:p>
          <a:p>
            <a:pPr lvl="1"/>
            <a:r>
              <a:rPr lang="en-US" sz="2000" dirty="0" smtClean="0"/>
              <a:t>some </a:t>
            </a:r>
            <a:r>
              <a:rPr lang="en-US" sz="2000" dirty="0" smtClean="0"/>
              <a:t>non-broadcast  video systems already handle  a  wider  </a:t>
            </a:r>
            <a:r>
              <a:rPr lang="en-US" sz="2000" dirty="0" smtClean="0"/>
              <a:t>color </a:t>
            </a:r>
            <a:r>
              <a:rPr lang="en-US" sz="2000" dirty="0" smtClean="0"/>
              <a:t>gamut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R</a:t>
            </a:r>
            <a:r>
              <a:rPr lang="en-US" sz="2400" dirty="0" smtClean="0"/>
              <a:t>ec.2020 </a:t>
            </a:r>
            <a:r>
              <a:rPr lang="en-US" sz="2400" dirty="0" smtClean="0"/>
              <a:t>adopted a wide </a:t>
            </a:r>
            <a:r>
              <a:rPr lang="en-US" sz="2400" dirty="0" smtClean="0"/>
              <a:t>color </a:t>
            </a:r>
            <a:r>
              <a:rPr lang="en-US" sz="2400" dirty="0" smtClean="0"/>
              <a:t>gamut </a:t>
            </a:r>
            <a:r>
              <a:rPr lang="en-US" sz="2400" dirty="0" smtClean="0"/>
              <a:t>(achievable </a:t>
            </a:r>
            <a:r>
              <a:rPr lang="en-US" sz="2400" dirty="0" smtClean="0"/>
              <a:t>using laser light </a:t>
            </a:r>
            <a:r>
              <a:rPr lang="en-US" sz="2400" dirty="0" smtClean="0"/>
              <a:t>sources)</a:t>
            </a: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00248"/>
            <a:ext cx="4402609" cy="36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reproduction: observer </a:t>
            </a:r>
            <a:r>
              <a:rPr lang="en-US" dirty="0" err="1" smtClean="0">
                <a:solidFill>
                  <a:srgbClr val="3333FF"/>
                </a:solidFill>
              </a:rPr>
              <a:t>metamerism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808312"/>
          </a:xfrm>
        </p:spPr>
        <p:txBody>
          <a:bodyPr/>
          <a:lstStyle/>
          <a:p>
            <a:r>
              <a:rPr lang="en-US" sz="2400" dirty="0" smtClean="0"/>
              <a:t>Wide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gamut displays have narrow band primaries in general because of the technology used (OLED, LASER) and are particularly susceptible to observer variability </a:t>
            </a:r>
            <a:r>
              <a:rPr lang="en-US" sz="2400" dirty="0" smtClean="0"/>
              <a:t>: observer METAMERISM</a:t>
            </a:r>
          </a:p>
          <a:p>
            <a:pPr lvl="1"/>
            <a:r>
              <a:rPr lang="en-US" sz="2000" dirty="0" smtClean="0"/>
              <a:t>scheduled </a:t>
            </a:r>
            <a:r>
              <a:rPr lang="en-US" sz="2000" dirty="0" smtClean="0"/>
              <a:t>for discussion in the EBU Strategic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“FTV - DISPLAY”.</a:t>
            </a:r>
            <a:endParaRPr lang="fr-FR" sz="20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Wide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and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mapping 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008112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dirty="0" smtClean="0"/>
              <a:t>From master to consumer display capability:</a:t>
            </a:r>
          </a:p>
          <a:p>
            <a:pPr defTabSz="762000">
              <a:buNone/>
              <a:defRPr/>
            </a:pPr>
            <a:r>
              <a:rPr lang="en-US" sz="2400" dirty="0" smtClean="0"/>
              <a:t>A new HRC condition (in addition to previously considered TMO)</a:t>
            </a:r>
          </a:p>
          <a:p>
            <a:pPr defTabSz="762000">
              <a:buNone/>
              <a:defRPr/>
            </a:pPr>
            <a:r>
              <a:rPr lang="en-US" sz="2400" b="1" dirty="0" smtClean="0"/>
              <a:t>= &gt; Standard efforts on signaling WCG metadata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402609" cy="36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Wide </a:t>
            </a:r>
            <a:r>
              <a:rPr lang="en-US" dirty="0" err="1" smtClean="0">
                <a:solidFill>
                  <a:srgbClr val="3333FF"/>
                </a:solidFill>
              </a:rPr>
              <a:t>Gammut</a:t>
            </a:r>
            <a:r>
              <a:rPr lang="en-US" dirty="0" smtClean="0">
                <a:solidFill>
                  <a:srgbClr val="3333FF"/>
                </a:solidFill>
              </a:rPr>
              <a:t> and Color mapping: mastering color volume  (MDCV)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55679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Standard</a:t>
            </a:r>
            <a:endParaRPr lang="fr-FR" sz="2400" b="1" dirty="0" smtClean="0"/>
          </a:p>
          <a:p>
            <a:r>
              <a:rPr lang="fr-FR" sz="2400" dirty="0" err="1" smtClean="0"/>
              <a:t>Definition</a:t>
            </a:r>
            <a:r>
              <a:rPr lang="fr-FR" sz="2400" dirty="0" smtClean="0"/>
              <a:t>: SMPTE ST 2086, HEVC v2 (SEI), CEA-861.3-F, </a:t>
            </a:r>
          </a:p>
          <a:p>
            <a:r>
              <a:rPr lang="fr-FR" sz="2400" dirty="0" smtClean="0"/>
              <a:t>Application</a:t>
            </a:r>
            <a:r>
              <a:rPr lang="fr-FR" sz="2400" dirty="0" smtClean="0"/>
              <a:t>: HDMI 2.0a, BDA (Ultra HD </a:t>
            </a:r>
            <a:r>
              <a:rPr lang="fr-FR" sz="2400" dirty="0" err="1" smtClean="0"/>
              <a:t>Blu</a:t>
            </a:r>
            <a:r>
              <a:rPr lang="fr-FR" sz="2400" dirty="0" smtClean="0"/>
              <a:t>-ray), DECE (HDR10) </a:t>
            </a:r>
          </a:p>
          <a:p>
            <a:r>
              <a:rPr lang="fr-FR" sz="2400" b="1" dirty="0" err="1" smtClean="0"/>
              <a:t>Definition</a:t>
            </a:r>
            <a:r>
              <a:rPr lang="fr-FR" sz="2400" b="1" dirty="0" smtClean="0"/>
              <a:t> 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haracteristics </a:t>
            </a:r>
            <a:r>
              <a:rPr lang="en-US" sz="2400" dirty="0" smtClean="0"/>
              <a:t>of the Mastering Display used for grading the content: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/>
              <a:t>Tri-Color </a:t>
            </a:r>
            <a:r>
              <a:rPr lang="en-US" sz="2400" i="1" dirty="0" smtClean="0"/>
              <a:t>and white points primaries </a:t>
            </a:r>
          </a:p>
          <a:p>
            <a:pPr lvl="1">
              <a:buFont typeface="Arial" pitchFamily="34" charset="0"/>
              <a:buChar char="•"/>
            </a:pPr>
            <a:r>
              <a:rPr lang="fr-FR" sz="2400" i="1" dirty="0" smtClean="0"/>
              <a:t>Min </a:t>
            </a:r>
            <a:r>
              <a:rPr lang="fr-FR" sz="2400" i="1" dirty="0" smtClean="0"/>
              <a:t>&amp; Max </a:t>
            </a:r>
            <a:r>
              <a:rPr lang="fr-FR" sz="2400" i="1" dirty="0" err="1" smtClean="0"/>
              <a:t>mastering</a:t>
            </a:r>
            <a:r>
              <a:rPr lang="fr-FR" sz="2400" i="1" dirty="0" smtClean="0"/>
              <a:t> Display luminance </a:t>
            </a:r>
          </a:p>
          <a:p>
            <a:r>
              <a:rPr lang="fr-FR" sz="2400" b="1" dirty="0" err="1" smtClean="0"/>
              <a:t>Purpose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r>
              <a:rPr lang="en-US" sz="2400" dirty="0" smtClean="0"/>
              <a:t>Information  for the HDR/WCG </a:t>
            </a:r>
            <a:r>
              <a:rPr lang="en-US" sz="2400" dirty="0" smtClean="0"/>
              <a:t>mapping towards the actual end device capability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557808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Wide </a:t>
            </a:r>
            <a:r>
              <a:rPr lang="en-US" sz="3600" dirty="0" err="1" smtClean="0">
                <a:solidFill>
                  <a:srgbClr val="3333FF"/>
                </a:solidFill>
              </a:rPr>
              <a:t>Gammut</a:t>
            </a:r>
            <a:r>
              <a:rPr lang="en-US" sz="3600" dirty="0" smtClean="0">
                <a:solidFill>
                  <a:srgbClr val="3333FF"/>
                </a:solidFill>
              </a:rPr>
              <a:t> and Color </a:t>
            </a:r>
            <a:r>
              <a:rPr lang="en-US" sz="3600" dirty="0" smtClean="0">
                <a:solidFill>
                  <a:srgbClr val="3333FF"/>
                </a:solidFill>
              </a:rPr>
              <a:t>mapping: Frame-Average Light Level (</a:t>
            </a:r>
            <a:r>
              <a:rPr lang="en-US" sz="3600" dirty="0" err="1" smtClean="0">
                <a:solidFill>
                  <a:srgbClr val="3333FF"/>
                </a:solidFill>
              </a:rPr>
              <a:t>MaxFALL</a:t>
            </a:r>
            <a:r>
              <a:rPr lang="en-US" sz="3600" dirty="0" smtClean="0">
                <a:solidFill>
                  <a:srgbClr val="3333FF"/>
                </a:solidFill>
              </a:rPr>
              <a:t>) Max Content Light Level information (</a:t>
            </a:r>
            <a:r>
              <a:rPr lang="en-US" sz="3600" dirty="0" err="1" smtClean="0">
                <a:solidFill>
                  <a:srgbClr val="3333FF"/>
                </a:solidFill>
              </a:rPr>
              <a:t>MaxCLL</a:t>
            </a:r>
            <a:r>
              <a:rPr lang="en-US" sz="3600" dirty="0" smtClean="0">
                <a:solidFill>
                  <a:srgbClr val="3333FF"/>
                </a:solidFill>
              </a:rPr>
              <a:t>)</a:t>
            </a:r>
            <a:br>
              <a:rPr lang="en-US" sz="3600" dirty="0" smtClean="0">
                <a:solidFill>
                  <a:srgbClr val="3333FF"/>
                </a:solidFill>
              </a:rPr>
            </a:br>
            <a:endParaRPr lang="en-US" sz="3600" dirty="0" smtClean="0">
              <a:solidFill>
                <a:srgbClr val="3333FF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988840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Standardization</a:t>
            </a:r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Definition</a:t>
            </a:r>
            <a:r>
              <a:rPr lang="en-US" sz="2400" dirty="0" smtClean="0"/>
              <a:t>: HEVC-v3 (SEI), CEA-861.3-F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Application</a:t>
            </a:r>
            <a:r>
              <a:rPr lang="en-US" sz="2400" dirty="0" smtClean="0"/>
              <a:t>: BDA (Ultra HD </a:t>
            </a:r>
            <a:r>
              <a:rPr lang="en-US" sz="2400" dirty="0" err="1" smtClean="0"/>
              <a:t>Blu</a:t>
            </a:r>
            <a:r>
              <a:rPr lang="en-US" sz="2400" dirty="0" smtClean="0"/>
              <a:t>-ray), HDMI2.0a…Max </a:t>
            </a:r>
            <a:endParaRPr lang="en-US" sz="2400" dirty="0" smtClean="0"/>
          </a:p>
          <a:p>
            <a:endParaRPr lang="fr-FR" dirty="0" smtClean="0"/>
          </a:p>
          <a:p>
            <a:r>
              <a:rPr lang="en-US" sz="2400" b="1" dirty="0" smtClean="0"/>
              <a:t>Signals </a:t>
            </a:r>
            <a:r>
              <a:rPr lang="en-US" sz="2400" b="1" dirty="0" smtClean="0"/>
              <a:t>the maximum Light Level for the whole sequence:</a:t>
            </a:r>
            <a:r>
              <a:rPr lang="en-US" sz="2400" dirty="0" smtClean="0"/>
              <a:t> </a:t>
            </a:r>
          </a:p>
          <a:p>
            <a:pPr lvl="1"/>
            <a:r>
              <a:rPr lang="en-US" i="1" dirty="0" err="1" smtClean="0"/>
              <a:t>MaxCLL</a:t>
            </a:r>
            <a:r>
              <a:rPr lang="en-US" i="1" dirty="0" smtClean="0"/>
              <a:t>: Maximum value in </a:t>
            </a:r>
            <a:r>
              <a:rPr lang="en-US" i="1" dirty="0" err="1" smtClean="0"/>
              <a:t>cd</a:t>
            </a:r>
            <a:r>
              <a:rPr lang="en-US" i="1" dirty="0" smtClean="0"/>
              <a:t>/m2 </a:t>
            </a:r>
          </a:p>
          <a:p>
            <a:pPr lvl="1"/>
            <a:r>
              <a:rPr lang="en-US" i="1" dirty="0" err="1" smtClean="0"/>
              <a:t>MaxFALL</a:t>
            </a:r>
            <a:r>
              <a:rPr lang="en-US" i="1" dirty="0" smtClean="0"/>
              <a:t>: Maximum value of the Frame Average LL </a:t>
            </a:r>
            <a:endParaRPr lang="en-US" i="1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400" b="1" dirty="0" smtClean="0"/>
              <a:t>Information for</a:t>
            </a:r>
            <a:r>
              <a:rPr lang="en-US" sz="2400" b="1" dirty="0" smtClean="0"/>
              <a:t> the </a:t>
            </a:r>
            <a:r>
              <a:rPr lang="en-US" sz="2400" b="1" dirty="0" smtClean="0"/>
              <a:t>display to manage appropriate tone </a:t>
            </a:r>
            <a:r>
              <a:rPr lang="en-US" sz="2400" b="1" dirty="0" smtClean="0"/>
              <a:t>mapping</a:t>
            </a:r>
            <a:endParaRPr lang="en-US" sz="2400" b="1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Color remapping information (CRI)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12474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Standard</a:t>
            </a:r>
            <a:endParaRPr lang="fr-FR" sz="2400" b="1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err="1" smtClean="0"/>
              <a:t>Definition</a:t>
            </a:r>
            <a:r>
              <a:rPr lang="fr-FR" sz="2400" dirty="0" smtClean="0"/>
              <a:t>: HEVC-v2 (SEI), </a:t>
            </a:r>
            <a:r>
              <a:rPr lang="fr-FR" sz="2400" dirty="0" err="1" smtClean="0"/>
              <a:t>draft</a:t>
            </a:r>
            <a:r>
              <a:rPr lang="fr-FR" sz="2400" dirty="0" smtClean="0"/>
              <a:t> SMPTE ST 2094-30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Application</a:t>
            </a:r>
            <a:r>
              <a:rPr lang="fr-FR" sz="2400" dirty="0" smtClean="0"/>
              <a:t>: BDA (</a:t>
            </a:r>
            <a:r>
              <a:rPr lang="fr-FR" sz="2400" dirty="0" err="1" smtClean="0"/>
              <a:t>UltraHD</a:t>
            </a:r>
            <a:r>
              <a:rPr lang="fr-FR" sz="2400" dirty="0" smtClean="0"/>
              <a:t> </a:t>
            </a:r>
            <a:r>
              <a:rPr lang="fr-FR" sz="2400" dirty="0" err="1" smtClean="0"/>
              <a:t>Blu</a:t>
            </a:r>
            <a:r>
              <a:rPr lang="fr-FR" sz="2400" dirty="0" smtClean="0"/>
              <a:t>-ray)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b="1" dirty="0" err="1" smtClean="0"/>
              <a:t>Definition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r>
              <a:rPr lang="en-US" sz="2400" dirty="0" smtClean="0"/>
              <a:t>Parameters </a:t>
            </a:r>
            <a:r>
              <a:rPr lang="en-US" sz="2400" dirty="0" smtClean="0"/>
              <a:t>for remapping the reconstructed </a:t>
            </a:r>
            <a:r>
              <a:rPr lang="en-US" sz="2400" dirty="0" smtClean="0"/>
              <a:t>color </a:t>
            </a:r>
            <a:r>
              <a:rPr lang="en-US" sz="2400" dirty="0" smtClean="0"/>
              <a:t>samples of the output pictures (ex: HDR to SDR) </a:t>
            </a:r>
          </a:p>
          <a:p>
            <a:r>
              <a:rPr lang="fr-FR" sz="2400" i="1" dirty="0" smtClean="0"/>
              <a:t>1D </a:t>
            </a:r>
            <a:r>
              <a:rPr lang="fr-FR" sz="2400" i="1" dirty="0" err="1" smtClean="0"/>
              <a:t>LUTs</a:t>
            </a:r>
            <a:r>
              <a:rPr lang="fr-FR" sz="2400" i="1" dirty="0" smtClean="0"/>
              <a:t>, 3X3 </a:t>
            </a:r>
            <a:r>
              <a:rPr lang="fr-FR" sz="2400" i="1" dirty="0" err="1" smtClean="0"/>
              <a:t>Matrix</a:t>
            </a:r>
            <a:r>
              <a:rPr lang="fr-FR" sz="2400" i="1" dirty="0" smtClean="0"/>
              <a:t> </a:t>
            </a:r>
          </a:p>
          <a:p>
            <a:r>
              <a:rPr lang="fr-FR" sz="2400" i="1" dirty="0" err="1" smtClean="0"/>
              <a:t>remapped</a:t>
            </a:r>
            <a:r>
              <a:rPr lang="fr-FR" sz="2400" i="1" dirty="0" smtClean="0"/>
              <a:t> </a:t>
            </a:r>
            <a:r>
              <a:rPr lang="fr-FR" sz="2400" i="1" dirty="0" smtClean="0"/>
              <a:t>signal </a:t>
            </a:r>
            <a:r>
              <a:rPr lang="fr-FR" sz="2400" i="1" dirty="0" err="1" smtClean="0"/>
              <a:t>characteristics</a:t>
            </a:r>
            <a:r>
              <a:rPr lang="fr-FR" sz="2400" i="1" dirty="0" smtClean="0"/>
              <a:t> </a:t>
            </a:r>
            <a:endParaRPr lang="fr-FR" sz="2400" i="1" dirty="0" smtClean="0"/>
          </a:p>
          <a:p>
            <a:endParaRPr lang="fr-FR" sz="2400" i="1" dirty="0" smtClean="0"/>
          </a:p>
          <a:p>
            <a:r>
              <a:rPr lang="fr-FR" sz="2400" b="1" dirty="0" err="1" smtClean="0"/>
              <a:t>Purpose</a:t>
            </a:r>
            <a:r>
              <a:rPr lang="fr-FR" sz="2400" b="1" dirty="0" smtClean="0"/>
              <a:t> </a:t>
            </a:r>
            <a:endParaRPr lang="fr-FR" sz="2400" b="1" dirty="0" smtClean="0"/>
          </a:p>
          <a:p>
            <a:r>
              <a:rPr lang="en-US" sz="2400" dirty="0" smtClean="0"/>
              <a:t>To </a:t>
            </a:r>
            <a:r>
              <a:rPr lang="en-US" sz="2400" dirty="0" smtClean="0"/>
              <a:t>enable support of legacy video formats/displays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Progress: experimental methodologies for </a:t>
            </a:r>
            <a:r>
              <a:rPr lang="en-US" dirty="0" err="1" smtClean="0">
                <a:solidFill>
                  <a:srgbClr val="3333FF"/>
                </a:solidFill>
              </a:rPr>
              <a:t>QoE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assessement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to assess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in the context of HDR (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is  not only Image quality)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considering various scenario (post production, distribution and various Range)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focus on artistic intention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	method: not only MOS but inferred through  visual attention  </a:t>
            </a:r>
            <a:r>
              <a:rPr lang="en-US" sz="2400" b="1" dirty="0" err="1" smtClean="0"/>
              <a:t>deployement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13384"/>
            <a:ext cx="9144000" cy="5544616"/>
          </a:xfrm>
        </p:spPr>
        <p:txBody>
          <a:bodyPr/>
          <a:lstStyle/>
          <a:p>
            <a:pPr lvl="1"/>
            <a:r>
              <a:rPr lang="en-US" sz="2000" dirty="0" smtClean="0"/>
              <a:t>M.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, M. Silva, P.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and R. </a:t>
            </a:r>
            <a:r>
              <a:rPr lang="en-US" sz="2000" dirty="0" err="1" smtClean="0"/>
              <a:t>Pepion</a:t>
            </a:r>
            <a:r>
              <a:rPr lang="en-US" sz="2000" dirty="0" smtClean="0"/>
              <a:t> </a:t>
            </a:r>
            <a:r>
              <a:rPr lang="en-US" sz="2000" b="1" dirty="0" smtClean="0"/>
              <a:t>“Tone mapping Based High Dynamic Range Compression: Does it Affect Visual Experience?”, </a:t>
            </a:r>
            <a:r>
              <a:rPr lang="en-US" sz="2000" i="1" dirty="0" smtClean="0"/>
              <a:t>Signal Processing: Image Communication</a:t>
            </a:r>
            <a:r>
              <a:rPr lang="en-US" sz="2000" dirty="0" smtClean="0"/>
              <a:t>, 2013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dirty="0" smtClean="0"/>
              <a:t>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, M. Silva, P.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and R. </a:t>
            </a:r>
            <a:r>
              <a:rPr lang="en-US" sz="2000" dirty="0" err="1" smtClean="0"/>
              <a:t>Pepion</a:t>
            </a:r>
            <a:r>
              <a:rPr lang="en-US" sz="2000" dirty="0" smtClean="0"/>
              <a:t>, </a:t>
            </a:r>
            <a:r>
              <a:rPr lang="en-US" sz="2000" b="1" dirty="0" smtClean="0"/>
              <a:t>“Effect of Tone Mapping on Visual Attention Deployment”</a:t>
            </a:r>
            <a:r>
              <a:rPr lang="en-US" sz="2000" dirty="0" smtClean="0"/>
              <a:t>, </a:t>
            </a:r>
            <a:r>
              <a:rPr lang="en-US" sz="2000" i="1" dirty="0" smtClean="0"/>
              <a:t>SPIE Conference on Applications of Digital Image Processing XXVII , vol. 8499, </a:t>
            </a:r>
            <a:r>
              <a:rPr lang="en-US" sz="2000" dirty="0" smtClean="0"/>
              <a:t>2012. 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dirty="0" smtClean="0"/>
              <a:t>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 </a:t>
            </a:r>
            <a:r>
              <a:rPr lang="en-US" sz="2000" dirty="0" smtClean="0"/>
              <a:t>C. </a:t>
            </a:r>
            <a:r>
              <a:rPr lang="en-US" sz="2000" dirty="0" smtClean="0"/>
              <a:t>Mantel, </a:t>
            </a:r>
            <a:r>
              <a:rPr lang="en-US" sz="2000" dirty="0" smtClean="0"/>
              <a:t>M. </a:t>
            </a:r>
            <a:r>
              <a:rPr lang="en-US" sz="2000" dirty="0" err="1" smtClean="0"/>
              <a:t>Perreira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Silva, </a:t>
            </a:r>
            <a:r>
              <a:rPr lang="en-US" sz="2000" dirty="0" smtClean="0"/>
              <a:t>P. </a:t>
            </a:r>
            <a:r>
              <a:rPr lang="en-US" sz="2000" dirty="0" smtClean="0"/>
              <a:t>Le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et S</a:t>
            </a:r>
            <a:r>
              <a:rPr lang="en-US" sz="2000" dirty="0" smtClean="0"/>
              <a:t>. </a:t>
            </a:r>
            <a:r>
              <a:rPr lang="en-US" sz="2000" dirty="0" err="1" smtClean="0"/>
              <a:t>Forchammer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/>
              <a:t>“An </a:t>
            </a:r>
            <a:r>
              <a:rPr lang="en-US" sz="2000" b="1" dirty="0" smtClean="0"/>
              <a:t>objective method for High Dynamic Range source </a:t>
            </a:r>
            <a:r>
              <a:rPr lang="en-US" sz="2000" b="1" dirty="0" smtClean="0"/>
              <a:t>content”</a:t>
            </a:r>
            <a:r>
              <a:rPr lang="en-US" sz="2000" dirty="0" smtClean="0"/>
              <a:t> In </a:t>
            </a:r>
            <a:r>
              <a:rPr lang="en-US" sz="2000" dirty="0" smtClean="0"/>
              <a:t>Sixth International Workshop on Quality of Multimedia </a:t>
            </a:r>
            <a:r>
              <a:rPr lang="en-US" sz="2000" dirty="0" smtClean="0"/>
              <a:t>Experience (</a:t>
            </a:r>
            <a:r>
              <a:rPr lang="en-US" sz="2000" dirty="0" err="1" smtClean="0"/>
              <a:t>QoMEX</a:t>
            </a:r>
            <a:r>
              <a:rPr lang="en-US" sz="2000" dirty="0" smtClean="0"/>
              <a:t>), </a:t>
            </a:r>
            <a:r>
              <a:rPr lang="en-US" sz="2000" dirty="0" err="1" smtClean="0"/>
              <a:t>Septembre</a:t>
            </a:r>
            <a:r>
              <a:rPr lang="en-US" sz="2000" dirty="0" smtClean="0"/>
              <a:t>, 2014, Singapore, </a:t>
            </a:r>
            <a:r>
              <a:rPr lang="en-US" sz="2000" dirty="0" smtClean="0"/>
              <a:t>Singapore</a:t>
            </a:r>
          </a:p>
          <a:p>
            <a:pPr lvl="1"/>
            <a:r>
              <a:rPr lang="en-US" sz="2000" dirty="0" smtClean="0"/>
              <a:t>L. </a:t>
            </a:r>
            <a:r>
              <a:rPr lang="en-US" sz="2000" dirty="0" err="1" smtClean="0"/>
              <a:t>Krasula</a:t>
            </a:r>
            <a:r>
              <a:rPr lang="en-US" sz="2000" dirty="0" smtClean="0"/>
              <a:t>, </a:t>
            </a:r>
            <a:r>
              <a:rPr lang="en-US" sz="2000" dirty="0" smtClean="0"/>
              <a:t>K. </a:t>
            </a:r>
            <a:r>
              <a:rPr lang="en-US" sz="2000" dirty="0" err="1" smtClean="0"/>
              <a:t>Fliegel</a:t>
            </a:r>
            <a:r>
              <a:rPr lang="en-US" sz="2000" dirty="0" smtClean="0"/>
              <a:t>, </a:t>
            </a:r>
            <a:r>
              <a:rPr lang="en-US" sz="2000" dirty="0" smtClean="0"/>
              <a:t>P. </a:t>
            </a:r>
            <a:r>
              <a:rPr lang="en-US" sz="2000" dirty="0" smtClean="0"/>
              <a:t>Le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et </a:t>
            </a:r>
            <a:r>
              <a:rPr lang="en-US" sz="2000" dirty="0" smtClean="0"/>
              <a:t>M. </a:t>
            </a:r>
            <a:r>
              <a:rPr lang="en-US" sz="2000" dirty="0" err="1" smtClean="0"/>
              <a:t>Klima</a:t>
            </a:r>
            <a:r>
              <a:rPr lang="en-US" sz="2000" dirty="0" smtClean="0"/>
              <a:t>. </a:t>
            </a:r>
            <a:r>
              <a:rPr lang="en-US" sz="2000" b="1" dirty="0" smtClean="0"/>
              <a:t>“Objective </a:t>
            </a:r>
            <a:r>
              <a:rPr lang="en-US" sz="2000" b="1" dirty="0" smtClean="0"/>
              <a:t>evaluation </a:t>
            </a:r>
            <a:r>
              <a:rPr lang="en-US" sz="2000" b="1" dirty="0" smtClean="0"/>
              <a:t>of naturalness</a:t>
            </a:r>
            <a:r>
              <a:rPr lang="en-US" sz="2000" b="1" dirty="0" smtClean="0"/>
              <a:t>, contrast, and colorfulness of tone-mapped </a:t>
            </a:r>
            <a:r>
              <a:rPr lang="en-US" sz="2000" b="1" dirty="0" smtClean="0"/>
              <a:t>images” </a:t>
            </a:r>
            <a:r>
              <a:rPr lang="en-US" sz="2000" dirty="0" smtClean="0"/>
              <a:t>In </a:t>
            </a:r>
            <a:r>
              <a:rPr lang="en-US" sz="2000" dirty="0" smtClean="0"/>
              <a:t>Applications of </a:t>
            </a:r>
            <a:r>
              <a:rPr lang="en-US" sz="2000" dirty="0" smtClean="0"/>
              <a:t>Digital Image </a:t>
            </a:r>
            <a:r>
              <a:rPr lang="en-US" sz="2000" dirty="0" smtClean="0"/>
              <a:t>Processing XXXVII, </a:t>
            </a:r>
            <a:r>
              <a:rPr lang="en-US" sz="2000" dirty="0" err="1" smtClean="0"/>
              <a:t>Août</a:t>
            </a:r>
            <a:r>
              <a:rPr lang="en-US" sz="2000" dirty="0" smtClean="0"/>
              <a:t>, 2014</a:t>
            </a:r>
            <a:endParaRPr lang="en-US" sz="2000" dirty="0" smtClean="0"/>
          </a:p>
          <a:p>
            <a:pPr lvl="1"/>
            <a:endParaRPr lang="en-US" sz="4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Progress: studies and datasets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58417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Several experimental studies and datasets produced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e.g</a:t>
            </a:r>
            <a:r>
              <a:rPr lang="en-US" sz="2400" b="1" dirty="0" smtClean="0"/>
              <a:t>  Single </a:t>
            </a:r>
            <a:r>
              <a:rPr lang="en-US" sz="2400" b="1" dirty="0" smtClean="0"/>
              <a:t>Exposure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Tone Mapped High Dynamic Range Images: A Study Based on Quality of Experience </a:t>
            </a:r>
            <a:endParaRPr lang="fr-FR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0" y="3761656"/>
            <a:ext cx="9144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Narwaria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M. Silva, P.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“Tone mapping Based High Dynamic Range Image Compression: Study of Optimization Criterion and Perceptual Quality”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Optical Engineering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vol. 52, no. 10, 2013.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Narwaria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M. Silva, P.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Tone Mapping In High Dynamic Range Image Compression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Proc. Eighth International Workshop on Video Processing and Quality Metrics for Consumer Electronics (VPQM)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2014.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Narwaria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M. Silva, P.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“Adaptive Contrast Adjustment for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Postprocessing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Tone Mapped High Dynamic Range Images”,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International Symposium on Circuits and Systems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ISCAS 2013)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2013.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33256"/>
          </a:xfrm>
        </p:spPr>
        <p:txBody>
          <a:bodyPr/>
          <a:lstStyle/>
          <a:p>
            <a:pPr lvl="1"/>
            <a:r>
              <a:rPr lang="en-US" sz="2000" dirty="0" err="1" smtClean="0"/>
              <a:t>ETHyma</a:t>
            </a:r>
            <a:r>
              <a:rPr lang="en-US" sz="2000" dirty="0" smtClean="0"/>
              <a:t> Eye tracking data for HDR and Tone Mapped images :</a:t>
            </a:r>
            <a:r>
              <a:rPr lang="en-US" sz="2000" dirty="0" err="1" smtClean="0"/>
              <a:t>Eyetracker</a:t>
            </a:r>
            <a:r>
              <a:rPr lang="en-US" sz="2000" dirty="0" smtClean="0"/>
              <a:t> database for </a:t>
            </a:r>
            <a:r>
              <a:rPr lang="en-US" sz="2000" dirty="0" smtClean="0"/>
              <a:t>HDR </a:t>
            </a:r>
            <a:r>
              <a:rPr lang="en-US" sz="2000" dirty="0" smtClean="0"/>
              <a:t>images (displayed on an real HDR display) and 88 tone mapped images with 37 observers. 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http</a:t>
            </a:r>
            <a:r>
              <a:rPr lang="en-US" sz="2000" dirty="0" smtClean="0"/>
              <a:t>://ivc.univ-nantes.fr/test/en/databases/ETHyma/</a:t>
            </a:r>
          </a:p>
          <a:p>
            <a:pPr lvl="1"/>
            <a:r>
              <a:rPr lang="en-US" sz="2000" dirty="0" err="1" smtClean="0"/>
              <a:t>PairCompTMO</a:t>
            </a:r>
            <a:r>
              <a:rPr lang="en-US" sz="2000" dirty="0" smtClean="0"/>
              <a:t> Pair Comparison between Tone Mapping Operators for still images :The database contains 100 images in </a:t>
            </a:r>
            <a:r>
              <a:rPr lang="en-US" sz="2000" dirty="0" err="1" smtClean="0"/>
              <a:t>FullHD</a:t>
            </a:r>
            <a:r>
              <a:rPr lang="en-US" sz="2000" dirty="0" smtClean="0"/>
              <a:t>, 10 </a:t>
            </a:r>
            <a:r>
              <a:rPr lang="en-US" sz="2000" dirty="0" smtClean="0"/>
              <a:t>High Dynamic Range (HDR) images were processed with 9 sets of parameter of Tone Mapping Operators to produce 90 LDR images. The HDR contents were displayed like a reference for the half of participants. 40 observers compare these images with the Pair Comparison </a:t>
            </a:r>
            <a:r>
              <a:rPr lang="en-US" sz="2000" dirty="0" smtClean="0"/>
              <a:t>method.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://ivc.univ-nantes.fr/test/en/databases/PairCompTMO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- Quality </a:t>
            </a:r>
            <a:r>
              <a:rPr lang="en-US" sz="2000" dirty="0" smtClean="0"/>
              <a:t>of JPEG HDR Images :10 different still image contents were used. 7 </a:t>
            </a:r>
            <a:r>
              <a:rPr lang="en-US" sz="2000" dirty="0" smtClean="0"/>
              <a:t>JPEG compression </a:t>
            </a:r>
            <a:r>
              <a:rPr lang="en-US" sz="2000" dirty="0" smtClean="0"/>
              <a:t>are </a:t>
            </a:r>
            <a:r>
              <a:rPr lang="en-US" sz="2000" dirty="0" err="1" smtClean="0"/>
              <a:t>choosen</a:t>
            </a:r>
            <a:r>
              <a:rPr lang="en-US" sz="2000" dirty="0" smtClean="0"/>
              <a:t> with different bitrates optimized to used the full range of </a:t>
            </a:r>
            <a:r>
              <a:rPr lang="en-US" sz="2000" dirty="0" smtClean="0"/>
              <a:t>the quality </a:t>
            </a:r>
            <a:r>
              <a:rPr lang="en-US" sz="2000" dirty="0" smtClean="0"/>
              <a:t>scale. These 7 bitrates are used with the 2 versions of optimization (SSIM </a:t>
            </a:r>
            <a:r>
              <a:rPr lang="en-US" sz="2000" dirty="0" smtClean="0"/>
              <a:t>and MSE</a:t>
            </a:r>
            <a:r>
              <a:rPr lang="en-US" sz="2000" dirty="0" smtClean="0"/>
              <a:t>) to generate 14 different degradations. For each content, the reference and </a:t>
            </a:r>
            <a:r>
              <a:rPr lang="en-US" sz="2000" dirty="0" smtClean="0"/>
              <a:t>the degradations </a:t>
            </a:r>
            <a:r>
              <a:rPr lang="en-US" sz="2000" dirty="0" smtClean="0"/>
              <a:t>were subjectively evaluated with the ACR-HR method and 26 observers.</a:t>
            </a:r>
          </a:p>
          <a:p>
            <a:pPr lvl="1">
              <a:buNone/>
            </a:pPr>
            <a:r>
              <a:rPr lang="en-US" sz="2000" dirty="0" smtClean="0"/>
              <a:t>	http</a:t>
            </a:r>
            <a:r>
              <a:rPr lang="en-US" sz="2000" dirty="0" smtClean="0"/>
              <a:t>://ivc.univ-nantes.fr/test/en/databases/JPEG_HDR_Images/</a:t>
            </a:r>
          </a:p>
          <a:p>
            <a:pPr lvl="1"/>
            <a:endParaRPr lang="en-US" sz="4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Datasets</a:t>
            </a:r>
            <a:endParaRPr lang="en-US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Progress: objective measures</a:t>
            </a:r>
            <a:endParaRPr lang="en-US" dirty="0" smtClean="0">
              <a:solidFill>
                <a:srgbClr val="3333FF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229600" cy="2808312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Objective measures for quality: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improvement of HDR VDP2 =&gt; HDR VDP2.2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</a:t>
            </a:r>
            <a:r>
              <a:rPr lang="en-US" sz="2400" b="1" dirty="0" smtClean="0">
                <a:latin typeface="+mj-lt"/>
              </a:rPr>
              <a:t>	new pooling strategies</a:t>
            </a: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VQM-HDR: a new measure designed for Video HDR</a:t>
            </a: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tradeoff between performance and complexity</a:t>
            </a: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</a:t>
            </a:r>
            <a:endParaRPr lang="en-US" sz="2400" b="1" dirty="0" smtClean="0">
              <a:latin typeface="+mj-lt"/>
            </a:endParaRP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505" y="3634778"/>
            <a:ext cx="7222887" cy="30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54461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, </a:t>
            </a:r>
            <a:r>
              <a:rPr lang="en-US" sz="2000" dirty="0" smtClean="0"/>
              <a:t>M. </a:t>
            </a:r>
            <a:r>
              <a:rPr lang="en-US" sz="2000" dirty="0" err="1" smtClean="0"/>
              <a:t>Perreira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smtClean="0"/>
              <a:t>S</a:t>
            </a:r>
            <a:r>
              <a:rPr lang="en-US" sz="2000" dirty="0" smtClean="0"/>
              <a:t>ilva </a:t>
            </a:r>
            <a:r>
              <a:rPr lang="en-US" sz="2000" dirty="0" smtClean="0"/>
              <a:t>et P. </a:t>
            </a:r>
            <a:r>
              <a:rPr lang="en-US" sz="2000" dirty="0" smtClean="0"/>
              <a:t>Le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</a:t>
            </a:r>
            <a:r>
              <a:rPr lang="en-US" sz="2000" b="1" dirty="0" smtClean="0"/>
              <a:t>“HDR-VQM </a:t>
            </a:r>
            <a:r>
              <a:rPr lang="en-US" sz="2000" b="1" dirty="0" smtClean="0"/>
              <a:t>: </a:t>
            </a:r>
            <a:r>
              <a:rPr lang="en-US" sz="2000" b="1" dirty="0" smtClean="0"/>
              <a:t>An Objective </a:t>
            </a:r>
            <a:r>
              <a:rPr lang="en-US" sz="2000" b="1" dirty="0" smtClean="0"/>
              <a:t>Quality Measure for High Dynamic Range </a:t>
            </a:r>
            <a:r>
              <a:rPr lang="en-US" sz="2000" b="1" dirty="0" smtClean="0"/>
              <a:t>Video”</a:t>
            </a:r>
            <a:r>
              <a:rPr lang="en-US" sz="2000" dirty="0" smtClean="0"/>
              <a:t> </a:t>
            </a:r>
            <a:r>
              <a:rPr lang="en-US" sz="2000" dirty="0" smtClean="0"/>
              <a:t>Signal Processing : </a:t>
            </a:r>
            <a:r>
              <a:rPr lang="en-US" sz="2000" dirty="0" smtClean="0"/>
              <a:t>Image Communication</a:t>
            </a:r>
            <a:r>
              <a:rPr lang="en-US" sz="2000" dirty="0" smtClean="0"/>
              <a:t>, </a:t>
            </a:r>
            <a:r>
              <a:rPr lang="en-US" sz="2000" dirty="0" err="1" smtClean="0"/>
              <a:t>Juillet</a:t>
            </a:r>
            <a:r>
              <a:rPr lang="en-US" sz="2000" dirty="0" smtClean="0"/>
              <a:t>, 2015, 35 : 46–60. Elsevier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M.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, </a:t>
            </a:r>
            <a:r>
              <a:rPr lang="en-US" sz="2000" dirty="0" smtClean="0"/>
              <a:t>R. </a:t>
            </a:r>
            <a:r>
              <a:rPr lang="en-US" sz="2000" dirty="0" err="1" smtClean="0"/>
              <a:t>Mantiuk</a:t>
            </a:r>
            <a:r>
              <a:rPr lang="en-US" sz="2000" dirty="0" smtClean="0"/>
              <a:t>, </a:t>
            </a:r>
            <a:r>
              <a:rPr lang="en-US" sz="2000" dirty="0" smtClean="0"/>
              <a:t>M. </a:t>
            </a:r>
            <a:r>
              <a:rPr lang="en-US" sz="2000" dirty="0" err="1" smtClean="0"/>
              <a:t>Perreira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err="1" smtClean="0"/>
              <a:t>ilva</a:t>
            </a:r>
            <a:r>
              <a:rPr lang="en-US" sz="2000" dirty="0" smtClean="0"/>
              <a:t> </a:t>
            </a:r>
            <a:r>
              <a:rPr lang="en-US" sz="2000" dirty="0" smtClean="0"/>
              <a:t>et P. </a:t>
            </a:r>
            <a:r>
              <a:rPr lang="en-US" sz="2000" dirty="0" smtClean="0"/>
              <a:t>Le </a:t>
            </a:r>
            <a:r>
              <a:rPr lang="en-US" sz="2000" dirty="0" err="1" smtClean="0"/>
              <a:t>Callet</a:t>
            </a:r>
            <a:r>
              <a:rPr lang="en-US" sz="2000" b="1" dirty="0" smtClean="0"/>
              <a:t>. “HDR-VDP-2.2 </a:t>
            </a:r>
            <a:r>
              <a:rPr lang="en-US" sz="2000" b="1" dirty="0" smtClean="0"/>
              <a:t>: a calibrated method for objective quality prediction of </a:t>
            </a:r>
            <a:r>
              <a:rPr lang="en-US" sz="2000" b="1" dirty="0" smtClean="0"/>
              <a:t>high-dynamic range </a:t>
            </a:r>
            <a:r>
              <a:rPr lang="en-US" sz="2000" b="1" dirty="0" smtClean="0"/>
              <a:t>an d standard images </a:t>
            </a:r>
            <a:r>
              <a:rPr lang="en-US" sz="2000" b="1" dirty="0" smtClean="0"/>
              <a:t>“</a:t>
            </a:r>
            <a:r>
              <a:rPr lang="en-US" sz="2000" dirty="0" smtClean="0"/>
              <a:t> Journal </a:t>
            </a:r>
            <a:r>
              <a:rPr lang="en-US" sz="2000" dirty="0" smtClean="0"/>
              <a:t>of Electronic Imaging, </a:t>
            </a:r>
            <a:r>
              <a:rPr lang="en-US" sz="2000" dirty="0" smtClean="0"/>
              <a:t>2014</a:t>
            </a:r>
            <a:r>
              <a:rPr lang="en-US" sz="2000" dirty="0" smtClean="0"/>
              <a:t>, 24(1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M. </a:t>
            </a:r>
            <a:r>
              <a:rPr lang="en-US" sz="2000" dirty="0" err="1" smtClean="0"/>
              <a:t>Narwaria</a:t>
            </a:r>
            <a:r>
              <a:rPr lang="en-US" sz="2000" dirty="0" smtClean="0"/>
              <a:t>, </a:t>
            </a:r>
            <a:r>
              <a:rPr lang="en-US" sz="2000" dirty="0" smtClean="0"/>
              <a:t>M. </a:t>
            </a:r>
            <a:r>
              <a:rPr lang="en-US" sz="2000" dirty="0" err="1" smtClean="0"/>
              <a:t>Perreira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smtClean="0"/>
              <a:t>S</a:t>
            </a:r>
            <a:r>
              <a:rPr lang="en-US" sz="2000" dirty="0" smtClean="0"/>
              <a:t>ilva, </a:t>
            </a:r>
            <a:r>
              <a:rPr lang="en-US" sz="2000" dirty="0" smtClean="0"/>
              <a:t>P. </a:t>
            </a:r>
            <a:r>
              <a:rPr lang="en-US" sz="2000" dirty="0" smtClean="0"/>
              <a:t>Le </a:t>
            </a:r>
            <a:r>
              <a:rPr lang="en-US" sz="2000" dirty="0" err="1" smtClean="0"/>
              <a:t>Callet</a:t>
            </a:r>
            <a:r>
              <a:rPr lang="en-US" sz="2000" dirty="0" smtClean="0"/>
              <a:t> </a:t>
            </a:r>
            <a:r>
              <a:rPr lang="en-US" sz="2000" dirty="0" smtClean="0"/>
              <a:t>et R. </a:t>
            </a:r>
            <a:r>
              <a:rPr lang="en-US" sz="2000" dirty="0" err="1" smtClean="0"/>
              <a:t>Pépion</a:t>
            </a:r>
            <a:r>
              <a:rPr lang="en-US" sz="2000" dirty="0" smtClean="0"/>
              <a:t> </a:t>
            </a:r>
            <a:r>
              <a:rPr lang="en-US" sz="2000" b="1" dirty="0" smtClean="0"/>
              <a:t>“On Improving the </a:t>
            </a:r>
            <a:r>
              <a:rPr lang="en-US" sz="2000" b="1" dirty="0" smtClean="0"/>
              <a:t>Pooling in HDR-VDP-2 towards Better HDR Perceptual Quality </a:t>
            </a:r>
            <a:r>
              <a:rPr lang="en-US" sz="2000" b="1" dirty="0" smtClean="0"/>
              <a:t>Assessment”</a:t>
            </a:r>
            <a:r>
              <a:rPr lang="en-US" sz="2000" dirty="0" smtClean="0"/>
              <a:t>. In Human </a:t>
            </a:r>
            <a:r>
              <a:rPr lang="en-US" sz="2000" dirty="0" smtClean="0"/>
              <a:t>Vision and Electronic Imaging 2014</a:t>
            </a:r>
            <a:endParaRPr lang="en-US" sz="2000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864096"/>
          </a:xfrm>
        </p:spPr>
        <p:txBody>
          <a:bodyPr/>
          <a:lstStyle/>
          <a:p>
            <a:r>
              <a:rPr lang="en-US" sz="2800" dirty="0" smtClean="0"/>
              <a:t>Address Wide Color </a:t>
            </a:r>
            <a:r>
              <a:rPr lang="en-US" sz="2800" dirty="0" err="1" smtClean="0"/>
              <a:t>Gammut</a:t>
            </a:r>
            <a:r>
              <a:rPr lang="en-US" sz="2800" dirty="0" smtClean="0"/>
              <a:t> scenarios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err="1" smtClean="0">
                <a:solidFill>
                  <a:srgbClr val="3333FF"/>
                </a:solidFill>
              </a:rPr>
              <a:t>Next</a:t>
            </a:r>
            <a:r>
              <a:rPr lang="fr-FR" dirty="0" smtClean="0">
                <a:solidFill>
                  <a:srgbClr val="3333FF"/>
                </a:solidFill>
              </a:rPr>
              <a:t> </a:t>
            </a:r>
            <a:r>
              <a:rPr lang="fr-FR" dirty="0" err="1" smtClean="0">
                <a:solidFill>
                  <a:srgbClr val="3333FF"/>
                </a:solidFill>
              </a:rPr>
              <a:t>steps</a:t>
            </a:r>
            <a:endParaRPr lang="cs-CZ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Recommendation ITU-R BT.2020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244827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Rec. ITU-R </a:t>
            </a:r>
            <a:r>
              <a:rPr lang="en-US" sz="2400" dirty="0" smtClean="0"/>
              <a:t>BT.2020 </a:t>
            </a:r>
            <a:r>
              <a:rPr lang="en-US" sz="2400" dirty="0" smtClean="0"/>
              <a:t>for </a:t>
            </a:r>
            <a:r>
              <a:rPr lang="en-US" sz="2400" dirty="0" smtClean="0"/>
              <a:t>ultra-high definition television systems has been last released in August </a:t>
            </a:r>
            <a:r>
              <a:rPr lang="en-US" sz="2400" dirty="0" smtClean="0"/>
              <a:t>2012</a:t>
            </a:r>
          </a:p>
          <a:p>
            <a:pPr>
              <a:buNone/>
            </a:pPr>
            <a:r>
              <a:rPr lang="en-US" sz="2400" dirty="0" smtClean="0"/>
              <a:t> =&gt; defines </a:t>
            </a:r>
            <a:r>
              <a:rPr lang="en-US" sz="2400" dirty="0" smtClean="0"/>
              <a:t>parameters values for production and international programs exchange that goes beyond the levels of HDTV. Those specifications were built from spatial and temporal resolution, </a:t>
            </a:r>
            <a:r>
              <a:rPr lang="en-US" sz="2400" b="1" dirty="0" smtClean="0"/>
              <a:t>tone and </a:t>
            </a:r>
            <a:r>
              <a:rPr lang="en-US" sz="2400" b="1" dirty="0" smtClean="0"/>
              <a:t>color </a:t>
            </a:r>
            <a:r>
              <a:rPr lang="en-US" sz="2400" b="1" dirty="0" smtClean="0"/>
              <a:t>reproduction </a:t>
            </a:r>
            <a:r>
              <a:rPr lang="en-US" sz="2400" b="1" dirty="0" smtClean="0"/>
              <a:t>requirements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953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Motiv sady Office</vt:lpstr>
      <vt:lpstr>Slide 1</vt:lpstr>
      <vt:lpstr>Progress: experimental methodologies for QoE assessement</vt:lpstr>
      <vt:lpstr>References</vt:lpstr>
      <vt:lpstr>Progress: studies and datasets</vt:lpstr>
      <vt:lpstr>Datasets</vt:lpstr>
      <vt:lpstr>Progress: objective measures</vt:lpstr>
      <vt:lpstr>References</vt:lpstr>
      <vt:lpstr>Next steps</vt:lpstr>
      <vt:lpstr>Recommendation ITU-R BT.2020</vt:lpstr>
      <vt:lpstr>Tone Reproduction</vt:lpstr>
      <vt:lpstr>Color reproduction</vt:lpstr>
      <vt:lpstr>Color reproduction: observer metamerism</vt:lpstr>
      <vt:lpstr>Wide Gammut and Gammut mapping </vt:lpstr>
      <vt:lpstr>Wide Gammut and Color mapping: mastering color volume  (MDCV)</vt:lpstr>
      <vt:lpstr>Wide Gammut and Color mapping: Frame-Average Light Level (MaxFALL) Max Content Light Level information (MaxCLL) </vt:lpstr>
      <vt:lpstr>Color remapping information (CRI)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143</cp:revision>
  <dcterms:created xsi:type="dcterms:W3CDTF">2014-01-15T09:37:55Z</dcterms:created>
  <dcterms:modified xsi:type="dcterms:W3CDTF">2015-09-16T08:26:09Z</dcterms:modified>
</cp:coreProperties>
</file>