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323" r:id="rId3"/>
    <p:sldId id="324" r:id="rId4"/>
    <p:sldId id="326" r:id="rId5"/>
    <p:sldId id="331" r:id="rId6"/>
    <p:sldId id="327" r:id="rId7"/>
    <p:sldId id="330" r:id="rId8"/>
    <p:sldId id="328" r:id="rId9"/>
    <p:sldId id="332" r:id="rId10"/>
    <p:sldId id="329" r:id="rId11"/>
    <p:sldId id="333" r:id="rId12"/>
    <p:sldId id="325" r:id="rId13"/>
    <p:sldId id="334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jin\Documents\ejin_work\PECA\VideoHDR\images_videos\Second%20round%20of%20Captures\DR_measurement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'S6'!$C$2</c:f>
              <c:strCache>
                <c:ptCount val="1"/>
                <c:pt idx="0">
                  <c:v>WF-HDRon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'S6'!$C$3:$C$22</c:f>
              <c:numCache>
                <c:formatCode>General</c:formatCode>
                <c:ptCount val="20"/>
                <c:pt idx="0">
                  <c:v>1</c:v>
                </c:pt>
                <c:pt idx="1">
                  <c:v>0.99</c:v>
                </c:pt>
                <c:pt idx="2">
                  <c:v>0.94299999999999995</c:v>
                </c:pt>
                <c:pt idx="3">
                  <c:v>0.89190000000000003</c:v>
                </c:pt>
                <c:pt idx="4">
                  <c:v>0.79679999999999995</c:v>
                </c:pt>
                <c:pt idx="5">
                  <c:v>0.73129999999999995</c:v>
                </c:pt>
                <c:pt idx="6">
                  <c:v>0.6391</c:v>
                </c:pt>
                <c:pt idx="7">
                  <c:v>0.5796</c:v>
                </c:pt>
                <c:pt idx="8">
                  <c:v>0.48</c:v>
                </c:pt>
                <c:pt idx="9">
                  <c:v>0.41120000000000001</c:v>
                </c:pt>
                <c:pt idx="10">
                  <c:v>0.30320000000000003</c:v>
                </c:pt>
                <c:pt idx="11">
                  <c:v>0.2359</c:v>
                </c:pt>
                <c:pt idx="12">
                  <c:v>0.15329999999999999</c:v>
                </c:pt>
                <c:pt idx="13">
                  <c:v>0.1041</c:v>
                </c:pt>
                <c:pt idx="14">
                  <c:v>6.4100000000000004E-2</c:v>
                </c:pt>
                <c:pt idx="15">
                  <c:v>3.1699999999999999E-2</c:v>
                </c:pt>
                <c:pt idx="16">
                  <c:v>1.0500000000000001E-2</c:v>
                </c:pt>
                <c:pt idx="17">
                  <c:v>3.7000000000000002E-3</c:v>
                </c:pt>
                <c:pt idx="18">
                  <c:v>8.9999999999999998E-4</c:v>
                </c:pt>
                <c:pt idx="19">
                  <c:v>5.0000000000000001E-4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'S6'!$D$2</c:f>
              <c:strCache>
                <c:ptCount val="1"/>
                <c:pt idx="0">
                  <c:v>WF-HDRoff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'S6'!$D$3:$D$22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0.99970000000000003</c:v>
                </c:pt>
                <c:pt idx="4">
                  <c:v>0.97360000000000002</c:v>
                </c:pt>
                <c:pt idx="5">
                  <c:v>0.91390000000000005</c:v>
                </c:pt>
                <c:pt idx="6">
                  <c:v>0.80920000000000003</c:v>
                </c:pt>
                <c:pt idx="7">
                  <c:v>0.74970000000000003</c:v>
                </c:pt>
                <c:pt idx="8">
                  <c:v>0.60960000000000003</c:v>
                </c:pt>
                <c:pt idx="9">
                  <c:v>0.52800000000000002</c:v>
                </c:pt>
                <c:pt idx="10">
                  <c:v>0.36549999999999999</c:v>
                </c:pt>
                <c:pt idx="11">
                  <c:v>0.27189999999999998</c:v>
                </c:pt>
                <c:pt idx="12">
                  <c:v>0.1573</c:v>
                </c:pt>
                <c:pt idx="13">
                  <c:v>9.6000000000000002E-2</c:v>
                </c:pt>
                <c:pt idx="14">
                  <c:v>3.6700000000000003E-2</c:v>
                </c:pt>
                <c:pt idx="15">
                  <c:v>1.6500000000000001E-2</c:v>
                </c:pt>
                <c:pt idx="16">
                  <c:v>5.3E-3</c:v>
                </c:pt>
                <c:pt idx="17">
                  <c:v>1.8E-3</c:v>
                </c:pt>
                <c:pt idx="18">
                  <c:v>5.9999999999999995E-4</c:v>
                </c:pt>
                <c:pt idx="19">
                  <c:v>2.9999999999999997E-4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'S6'!$G$2</c:f>
              <c:strCache>
                <c:ptCount val="1"/>
                <c:pt idx="0">
                  <c:v>UF-HDRNeutral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'S6'!$G$3:$G$22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0.98370000000000002</c:v>
                </c:pt>
                <c:pt idx="4">
                  <c:v>0.93110000000000004</c:v>
                </c:pt>
                <c:pt idx="5">
                  <c:v>0.83919999999999995</c:v>
                </c:pt>
                <c:pt idx="6">
                  <c:v>0.72219999999999995</c:v>
                </c:pt>
                <c:pt idx="7">
                  <c:v>0.6341</c:v>
                </c:pt>
                <c:pt idx="8">
                  <c:v>0.50460000000000005</c:v>
                </c:pt>
                <c:pt idx="9">
                  <c:v>0.42359999999999998</c:v>
                </c:pt>
                <c:pt idx="10">
                  <c:v>0.29649999999999999</c:v>
                </c:pt>
                <c:pt idx="11">
                  <c:v>0.21820000000000001</c:v>
                </c:pt>
                <c:pt idx="12">
                  <c:v>0.128</c:v>
                </c:pt>
                <c:pt idx="13">
                  <c:v>7.2099999999999997E-2</c:v>
                </c:pt>
                <c:pt idx="14">
                  <c:v>3.4000000000000002E-2</c:v>
                </c:pt>
                <c:pt idx="15">
                  <c:v>1.5100000000000001E-2</c:v>
                </c:pt>
                <c:pt idx="16">
                  <c:v>5.5999999999999999E-3</c:v>
                </c:pt>
                <c:pt idx="17">
                  <c:v>2.5999999999999999E-3</c:v>
                </c:pt>
                <c:pt idx="18">
                  <c:v>1.5E-3</c:v>
                </c:pt>
                <c:pt idx="19">
                  <c:v>6.9999999999999999E-4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892480"/>
        <c:axId val="45688856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'S6'!$E$2</c15:sqref>
                        </c15:formulaRef>
                      </c:ext>
                    </c:extLst>
                    <c:strCache>
                      <c:ptCount val="1"/>
                      <c:pt idx="0">
                        <c:v>UF-HDRon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'S6'!$E$3:$E$22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0.99770000000000003</c:v>
                      </c:pt>
                      <c:pt idx="4">
                        <c:v>0.97960000000000003</c:v>
                      </c:pt>
                      <c:pt idx="5">
                        <c:v>0.87649999999999995</c:v>
                      </c:pt>
                      <c:pt idx="6">
                        <c:v>0.77139999999999997</c:v>
                      </c:pt>
                      <c:pt idx="7">
                        <c:v>0.68189999999999995</c:v>
                      </c:pt>
                      <c:pt idx="8">
                        <c:v>0.55320000000000003</c:v>
                      </c:pt>
                      <c:pt idx="9">
                        <c:v>0.47220000000000001</c:v>
                      </c:pt>
                      <c:pt idx="10">
                        <c:v>0.35189999999999999</c:v>
                      </c:pt>
                      <c:pt idx="11">
                        <c:v>0.27089999999999997</c:v>
                      </c:pt>
                      <c:pt idx="12">
                        <c:v>0.18529999999999999</c:v>
                      </c:pt>
                      <c:pt idx="13">
                        <c:v>0.1116</c:v>
                      </c:pt>
                      <c:pt idx="14">
                        <c:v>6.7699999999999996E-2</c:v>
                      </c:pt>
                      <c:pt idx="15">
                        <c:v>3.39E-2</c:v>
                      </c:pt>
                      <c:pt idx="16">
                        <c:v>1.4999999999999999E-2</c:v>
                      </c:pt>
                      <c:pt idx="17">
                        <c:v>4.7000000000000002E-3</c:v>
                      </c:pt>
                      <c:pt idx="18">
                        <c:v>3.2000000000000002E-3</c:v>
                      </c:pt>
                      <c:pt idx="19">
                        <c:v>8.9999999999999998E-4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'S6'!$F$2</c15:sqref>
                        </c15:formulaRef>
                      </c:ext>
                    </c:extLst>
                    <c:strCache>
                      <c:ptCount val="1"/>
                      <c:pt idx="0">
                        <c:v>UF-HDRoff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'S6'!$F$3:$F$22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0.98370000000000002</c:v>
                      </c:pt>
                      <c:pt idx="4">
                        <c:v>0.93110000000000004</c:v>
                      </c:pt>
                      <c:pt idx="5">
                        <c:v>0.83930000000000005</c:v>
                      </c:pt>
                      <c:pt idx="6">
                        <c:v>0.72209999999999996</c:v>
                      </c:pt>
                      <c:pt idx="7">
                        <c:v>0.63429999999999997</c:v>
                      </c:pt>
                      <c:pt idx="8">
                        <c:v>0.50460000000000005</c:v>
                      </c:pt>
                      <c:pt idx="9">
                        <c:v>0.42359999999999998</c:v>
                      </c:pt>
                      <c:pt idx="10">
                        <c:v>0.29649999999999999</c:v>
                      </c:pt>
                      <c:pt idx="11">
                        <c:v>0.21820000000000001</c:v>
                      </c:pt>
                      <c:pt idx="12">
                        <c:v>0.128</c:v>
                      </c:pt>
                      <c:pt idx="13">
                        <c:v>7.1900000000000006E-2</c:v>
                      </c:pt>
                      <c:pt idx="14">
                        <c:v>3.39E-2</c:v>
                      </c:pt>
                      <c:pt idx="15">
                        <c:v>1.4999999999999999E-2</c:v>
                      </c:pt>
                      <c:pt idx="16">
                        <c:v>5.5999999999999999E-3</c:v>
                      </c:pt>
                      <c:pt idx="17">
                        <c:v>2.5999999999999999E-3</c:v>
                      </c:pt>
                      <c:pt idx="18">
                        <c:v>1.5E-3</c:v>
                      </c:pt>
                      <c:pt idx="19">
                        <c:v>6.9999999999999999E-4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456892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TE</a:t>
                </a:r>
                <a:r>
                  <a:rPr lang="en-US" sz="1400" baseline="0"/>
                  <a:t> 241 </a:t>
                </a:r>
                <a:r>
                  <a:rPr lang="en-US" sz="1400"/>
                  <a:t>Patch ID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88560"/>
        <c:crosses val="autoZero"/>
        <c:auto val="1"/>
        <c:lblAlgn val="ctr"/>
        <c:lblOffset val="100"/>
        <c:noMultiLvlLbl val="0"/>
      </c:catAx>
      <c:valAx>
        <c:axId val="45688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Normalized Luminance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71C5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2BFDF-6E3A-436C-85A4-C3981B1AFC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8A4E7-5FEA-4114-B6B7-4B639D29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September 14,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7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Cover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240"/>
            <a:ext cx="11026000" cy="3822320"/>
          </a:xfrm>
          <a:prstGeom prst="rect">
            <a:avLst/>
          </a:prstGeom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1" y="2548053"/>
            <a:ext cx="9038800" cy="738664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4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170987" y="4353387"/>
            <a:ext cx="5955651" cy="1084977"/>
          </a:xfrm>
        </p:spPr>
        <p:txBody>
          <a:bodyPr wrap="square">
            <a:spAutoFit/>
          </a:bodyPr>
          <a:lstStyle>
            <a:lvl1pPr marL="0" indent="0" algn="l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defRPr sz="2667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2133" dirty="0" smtClean="0">
                <a:latin typeface="Verdana" charset="0"/>
              </a:rPr>
              <a:t>Additional Info</a:t>
            </a:r>
            <a:endParaRPr lang="en-US" dirty="0" smtClean="0">
              <a:latin typeface="Verdana" charset="0"/>
            </a:endParaRPr>
          </a:p>
          <a:p>
            <a:endParaRPr lang="en-US" dirty="0"/>
          </a:p>
        </p:txBody>
      </p:sp>
      <p:pic>
        <p:nvPicPr>
          <p:cNvPr id="14" name="Picture 13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32" y="301372"/>
            <a:ext cx="1154064" cy="5706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96391"/>
            <a:ext cx="42191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EC5FB-0C8E-4818-A81D-78796ABB4840}" type="slidenum">
              <a:rPr lang="en-US" sz="1067">
                <a:solidFill>
                  <a:srgbClr val="B4BABD"/>
                </a:solidFill>
                <a:ea typeface="Verdana" pitchFamily="34" charset="0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B4BAB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48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47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45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14601"/>
            <a:ext cx="8636000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067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Intel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27551" y="301373"/>
            <a:ext cx="1159045" cy="573176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99725" y="6644048"/>
            <a:ext cx="3854451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  <a:cs typeface="Verdana"/>
              </a:rPr>
              <a:t>INTEL CONFIDENTIAL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5" y="6553200"/>
            <a:ext cx="5545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67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51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l_wht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68" y="2473415"/>
            <a:ext cx="3864864" cy="1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5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l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68" y="2473415"/>
            <a:ext cx="3864864" cy="1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0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9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0267" y="1069975"/>
            <a:ext cx="5558367" cy="5033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069975"/>
            <a:ext cx="5560484" cy="5033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16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Covers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2"/>
            <a:ext cx="11009744" cy="4102745"/>
          </a:xfrm>
          <a:prstGeom prst="rect">
            <a:avLst/>
          </a:prstGeom>
        </p:spPr>
      </p:pic>
      <p:pic>
        <p:nvPicPr>
          <p:cNvPr id="9" name="Picture 8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32" y="301372"/>
            <a:ext cx="1154064" cy="570685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1" y="2287029"/>
            <a:ext cx="9038800" cy="738664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3584" y="3264184"/>
            <a:ext cx="5791200" cy="713080"/>
          </a:xfrm>
        </p:spPr>
        <p:txBody>
          <a:bodyPr wrap="square">
            <a:spAutoFit/>
          </a:bodyPr>
          <a:lstStyle>
            <a:lvl1pPr marL="0" indent="0" algn="l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defRPr sz="2667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2133" dirty="0" smtClean="0">
                <a:latin typeface="Verdana" charset="0"/>
              </a:rPr>
              <a:t>Additional Info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96391"/>
            <a:ext cx="42191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EC5FB-0C8E-4818-A81D-78796ABB4840}" type="slidenum">
              <a:rPr lang="en-US" sz="1067">
                <a:solidFill>
                  <a:srgbClr val="B4BABD"/>
                </a:solidFill>
                <a:ea typeface="Verdana" pitchFamily="34" charset="0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B4BAB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76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s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536"/>
            <a:ext cx="11123539" cy="2904841"/>
          </a:xfrm>
          <a:prstGeom prst="rect">
            <a:avLst/>
          </a:prstGeom>
        </p:spPr>
      </p:pic>
      <p:pic>
        <p:nvPicPr>
          <p:cNvPr id="8" name="Picture 7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32" y="301372"/>
            <a:ext cx="1154064" cy="570685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1" y="2705609"/>
            <a:ext cx="9005344" cy="738664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3276" y="3750108"/>
            <a:ext cx="5791200" cy="713080"/>
          </a:xfrm>
        </p:spPr>
        <p:txBody>
          <a:bodyPr wrap="square">
            <a:spAutoFit/>
          </a:bodyPr>
          <a:lstStyle>
            <a:lvl1pPr marL="0" indent="0" algn="l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defRPr sz="2667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2133" dirty="0" smtClean="0">
                <a:latin typeface="Verdana" charset="0"/>
              </a:rPr>
              <a:t>Additional Info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96391"/>
            <a:ext cx="42191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EC5FB-0C8E-4818-A81D-78796ABB4840}" type="slidenum">
              <a:rPr lang="en-US" sz="1067">
                <a:solidFill>
                  <a:srgbClr val="B4BABD"/>
                </a:solidFill>
                <a:ea typeface="Verdana" pitchFamily="34" charset="0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B4BAB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1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Covers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2543"/>
            <a:ext cx="11326745" cy="3724780"/>
          </a:xfrm>
          <a:prstGeom prst="rect">
            <a:avLst/>
          </a:prstGeom>
        </p:spPr>
      </p:pic>
      <p:pic>
        <p:nvPicPr>
          <p:cNvPr id="15" name="Picture 14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32" y="301372"/>
            <a:ext cx="1154064" cy="570685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1375" y="2650636"/>
            <a:ext cx="9038800" cy="738664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89777" y="3649815"/>
            <a:ext cx="5791200" cy="713080"/>
          </a:xfrm>
        </p:spPr>
        <p:txBody>
          <a:bodyPr wrap="square">
            <a:spAutoFit/>
          </a:bodyPr>
          <a:lstStyle>
            <a:lvl1pPr marL="0" indent="0" algn="l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defRPr sz="26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2133" dirty="0" smtClean="0">
                <a:latin typeface="Verdana" charset="0"/>
              </a:rPr>
              <a:t>Additional Info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96391"/>
            <a:ext cx="42191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EC5FB-0C8E-4818-A81D-78796ABB4840}" type="slidenum">
              <a:rPr lang="en-US" sz="1067">
                <a:solidFill>
                  <a:srgbClr val="B4BABD"/>
                </a:solidFill>
                <a:ea typeface="Verdana" pitchFamily="34" charset="0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B4BAB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8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14601"/>
            <a:ext cx="8636000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8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5" y="6553200"/>
            <a:ext cx="5545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67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48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14601"/>
            <a:ext cx="6170341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8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5" y="6553200"/>
            <a:ext cx="5545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67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137400" y="0"/>
            <a:ext cx="50546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00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699725" y="6644048"/>
            <a:ext cx="3854451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  <a:cs typeface="Verdana"/>
              </a:rPr>
              <a:t>INTEL CONFIDENTIAL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5" y="6553200"/>
            <a:ext cx="5545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67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9955" y="584201"/>
            <a:ext cx="6170341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267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6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02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379540"/>
            <a:ext cx="5382683" cy="4537075"/>
          </a:xfrm>
        </p:spPr>
        <p:txBody>
          <a:bodyPr/>
          <a:lstStyle>
            <a:lvl1pPr marL="0" indent="0"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379540"/>
            <a:ext cx="5384800" cy="4537075"/>
          </a:xfrm>
        </p:spPr>
        <p:txBody>
          <a:bodyPr/>
          <a:lstStyle>
            <a:lvl1pPr marL="0" indent="0"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344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409575"/>
            <a:ext cx="10972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en-US" altLang="ja-JP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4" y="1379540"/>
            <a:ext cx="1097068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altLang="ja-JP" dirty="0" smtClean="0"/>
          </a:p>
        </p:txBody>
      </p:sp>
      <p:pic>
        <p:nvPicPr>
          <p:cNvPr id="5" name="Picture 4" descr="Intel_footer_12141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362703"/>
            <a:ext cx="12192000" cy="4953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9725" y="6644048"/>
            <a:ext cx="3854451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  <a:cs typeface="Verdana"/>
              </a:rPr>
              <a:t>INTEL CONFIDENTIAL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96391"/>
            <a:ext cx="42191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EC5FB-0C8E-4818-A81D-78796ABB4840}" type="slidenum">
              <a:rPr lang="en-US" sz="1067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334" y="6481195"/>
            <a:ext cx="22838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1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467" b="1" i="0">
          <a:solidFill>
            <a:schemeClr val="accent1"/>
          </a:solidFill>
          <a:latin typeface="Verdana"/>
          <a:ea typeface="+mj-ea"/>
          <a:cs typeface="Verdana"/>
        </a:defRPr>
      </a:lvl1pPr>
      <a:lvl2pPr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2pPr>
      <a:lvl3pPr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3pPr>
      <a:lvl4pPr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4pPr>
      <a:lvl5pPr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5pPr>
      <a:lvl6pPr marL="609585"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1219170"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828754"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2438339" algn="l" rtl="0" eaLnBrk="1" fontAlgn="base" hangingPunct="1">
        <a:lnSpc>
          <a:spcPts val="3467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0" indent="0" algn="l" rtl="0" eaLnBrk="1" fontAlgn="base" hangingPunct="1">
        <a:spcBef>
          <a:spcPct val="75000"/>
        </a:spcBef>
        <a:spcAft>
          <a:spcPct val="0"/>
        </a:spcAft>
        <a:defRPr sz="2667">
          <a:solidFill>
            <a:schemeClr val="tx1"/>
          </a:solidFill>
          <a:latin typeface="Verdana"/>
          <a:ea typeface="+mn-ea"/>
          <a:cs typeface="Verdana"/>
        </a:defRPr>
      </a:lvl1pPr>
      <a:lvl2pPr marL="247644" indent="-245527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667">
          <a:solidFill>
            <a:schemeClr val="tx1"/>
          </a:solidFill>
          <a:latin typeface="Verdana"/>
          <a:cs typeface="Verdana"/>
        </a:defRPr>
      </a:lvl2pPr>
      <a:lvl3pPr marL="552437" indent="-30267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2400">
          <a:solidFill>
            <a:schemeClr val="tx1"/>
          </a:solidFill>
          <a:latin typeface="Verdana"/>
          <a:cs typeface="Verdana"/>
        </a:defRPr>
      </a:lvl3pPr>
      <a:lvl4pPr marL="757748" indent="-20319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2400" b="0" i="0">
          <a:solidFill>
            <a:schemeClr val="tx1"/>
          </a:solidFill>
          <a:latin typeface="Verdana"/>
          <a:cs typeface="Verdana"/>
        </a:defRPr>
      </a:lvl4pPr>
      <a:lvl5pPr marL="1015975" indent="-25611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400">
          <a:solidFill>
            <a:schemeClr val="tx1"/>
          </a:solidFill>
          <a:latin typeface="Verdana"/>
          <a:cs typeface="Verdana"/>
        </a:defRPr>
      </a:lvl5pPr>
      <a:lvl6pPr marL="1625559" indent="-25611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133">
          <a:solidFill>
            <a:schemeClr val="tx1"/>
          </a:solidFill>
          <a:latin typeface="+mn-lt"/>
          <a:cs typeface="+mn-cs"/>
        </a:defRPr>
      </a:lvl6pPr>
      <a:lvl7pPr marL="2235144" indent="-25611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133">
          <a:solidFill>
            <a:schemeClr val="tx1"/>
          </a:solidFill>
          <a:latin typeface="+mn-lt"/>
          <a:cs typeface="+mn-cs"/>
        </a:defRPr>
      </a:lvl7pPr>
      <a:lvl8pPr marL="2844729" indent="-25611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133">
          <a:solidFill>
            <a:schemeClr val="tx1"/>
          </a:solidFill>
          <a:latin typeface="+mn-lt"/>
          <a:cs typeface="+mn-cs"/>
        </a:defRPr>
      </a:lvl8pPr>
      <a:lvl9pPr marL="3454314" indent="-25611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14" y="1"/>
          <a:ext cx="211649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" y="1"/>
                        <a:ext cx="211649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80320" y="2593365"/>
            <a:ext cx="9499395" cy="1661993"/>
          </a:xfrm>
        </p:spPr>
        <p:txBody>
          <a:bodyPr/>
          <a:lstStyle/>
          <a:p>
            <a:pPr algn="dist"/>
            <a:r>
              <a:rPr lang="en-US" sz="4000" dirty="0" smtClean="0">
                <a:latin typeface="+mn-lt"/>
              </a:rPr>
              <a:t>Video HDR Camera Characterization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Report</a:t>
            </a:r>
            <a:br>
              <a:rPr lang="en-US" sz="40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12290" name="Subtitle 5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093240" y="4460276"/>
            <a:ext cx="7084903" cy="1487587"/>
          </a:xfrm>
        </p:spPr>
        <p:txBody>
          <a:bodyPr/>
          <a:lstStyle/>
          <a:p>
            <a:r>
              <a:rPr lang="en-US" sz="2000" dirty="0" smtClean="0">
                <a:latin typeface="Neo Sans Intel" pitchFamily="34" charset="0"/>
              </a:rPr>
              <a:t>Elaine </a:t>
            </a:r>
            <a:r>
              <a:rPr lang="en-US" sz="2000" dirty="0" smtClean="0">
                <a:latin typeface="Neo Sans Intel" pitchFamily="34" charset="0"/>
              </a:rPr>
              <a:t>Jin, Hanan </a:t>
            </a:r>
            <a:r>
              <a:rPr lang="en-US" sz="2000" dirty="0" smtClean="0">
                <a:latin typeface="Neo Sans Intel" pitchFamily="34" charset="0"/>
              </a:rPr>
              <a:t>Alnizami, </a:t>
            </a:r>
            <a:r>
              <a:rPr lang="en-US" sz="2000" dirty="0" smtClean="0">
                <a:latin typeface="Neo Sans Intel" pitchFamily="34" charset="0"/>
              </a:rPr>
              <a:t>&amp; Philip Corriveau</a:t>
            </a:r>
          </a:p>
          <a:p>
            <a:r>
              <a:rPr lang="en-US" sz="2000" dirty="0" smtClean="0">
                <a:latin typeface="Neo Sans Intel" pitchFamily="34" charset="0"/>
              </a:rPr>
              <a:t>Intel Corp</a:t>
            </a:r>
            <a:endParaRPr lang="en-US" sz="2000" dirty="0" smtClean="0">
              <a:latin typeface="Neo Sans Intel" pitchFamily="34" charset="0"/>
            </a:endParaRPr>
          </a:p>
          <a:p>
            <a:r>
              <a:rPr lang="en-US" sz="2000" dirty="0" smtClean="0">
                <a:latin typeface="Neo Sans Intel" pitchFamily="34" charset="0"/>
              </a:rPr>
              <a:t>September, </a:t>
            </a:r>
            <a:r>
              <a:rPr lang="en-US" sz="2000" dirty="0" smtClean="0">
                <a:latin typeface="Neo Sans Intel" pitchFamily="34" charset="0"/>
              </a:rPr>
              <a:t>2015</a:t>
            </a:r>
          </a:p>
          <a:p>
            <a:endParaRPr lang="en-US" sz="2000" dirty="0" smtClean="0">
              <a:latin typeface="Neo Sans Int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78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Device #3 Images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756263"/>
            <a:ext cx="3657600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590" y="2386931"/>
            <a:ext cx="267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World-facing HDR 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67" y="2756263"/>
            <a:ext cx="36576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1190" y="2386931"/>
            <a:ext cx="276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World-facing HDR OFF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74" y="2756263"/>
            <a:ext cx="36576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7901" y="2386931"/>
            <a:ext cx="30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User-facing HDR Neutral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1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Device #3 Results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2" y="1298575"/>
            <a:ext cx="727862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2480" y="1593669"/>
            <a:ext cx="3165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World-facing camera has strong HDR effect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User-facing camera has no HDR effect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Jagged tone curve indicating low tonal quality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33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86845"/>
              </p:ext>
            </p:extLst>
          </p:nvPr>
        </p:nvGraphicFramePr>
        <p:xfrm>
          <a:off x="722933" y="1298575"/>
          <a:ext cx="11020577" cy="457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134"/>
                <a:gridCol w="2468345"/>
                <a:gridCol w="2187222"/>
                <a:gridCol w="4545876"/>
              </a:tblGrid>
              <a:tr h="610588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HDR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703408"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World-facing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5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User-facing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588"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World-facing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05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User-facing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Optimized for video conferencing?</a:t>
                      </a:r>
                    </a:p>
                  </a:txBody>
                  <a:tcPr/>
                </a:tc>
              </a:tr>
              <a:tr h="610588"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World-facing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Bad tonal quality</a:t>
                      </a:r>
                    </a:p>
                  </a:txBody>
                  <a:tcPr/>
                </a:tc>
              </a:tr>
              <a:tr h="6105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User-facing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34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Currently different smartphone OEMs seem to adopt different strategies for implementing the video HDR feature</a:t>
            </a:r>
          </a:p>
          <a:p>
            <a:pPr marL="704844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Some OEMs use video HDR on world-facing cameras, while others use video HDR on user-facing cameras.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is strong evidence showing that video HDR is tuned for specific applications, i.e. video conferencing.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differentiation of quality of video HDR is determined by the resolvable scene dynamic range as well as the smoothness of the tone curve.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4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207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HDR Scene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5367" y="1115587"/>
            <a:ext cx="11165558" cy="474095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Real world scenes can exceed 200dB in dynamic range. However, current CMOS sensors can only capture up to 60dB (10bit).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 this context, a real-world scene is called high dynamic range (HDR) scene if the luminance contract ratio of the scene exceeds 60dB, as illustrated below.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630" y="6061166"/>
            <a:ext cx="812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http</a:t>
            </a:r>
            <a:r>
              <a:rPr lang="en-US" dirty="0"/>
              <a:t>://rit-mcsl.org/fairchild/HDRPS/HDRthumbs.html</a:t>
            </a:r>
            <a:endParaRPr lang="en-US" dirty="0" smtClean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6630" y="3343640"/>
            <a:ext cx="4070028" cy="2572976"/>
            <a:chOff x="496630" y="3343640"/>
            <a:chExt cx="4070028" cy="2572976"/>
          </a:xfrm>
        </p:grpSpPr>
        <p:pic>
          <p:nvPicPr>
            <p:cNvPr id="2050" name="Picture 2" descr="Luxo Double Checker Locally Render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30" y="3630616"/>
              <a:ext cx="4070028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66612" y="3343640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118dB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24693" y="3375547"/>
            <a:ext cx="3446231" cy="2572976"/>
            <a:chOff x="4759356" y="3343640"/>
            <a:chExt cx="3446231" cy="2572976"/>
          </a:xfrm>
        </p:grpSpPr>
        <p:pic>
          <p:nvPicPr>
            <p:cNvPr id="2052" name="Picture 4" descr="Frontier Locally Rende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356" y="3630616"/>
              <a:ext cx="3446231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988705" y="3343640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102dB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2560" y="3359543"/>
            <a:ext cx="3446231" cy="2572976"/>
            <a:chOff x="8400462" y="3343640"/>
            <a:chExt cx="3446231" cy="2572976"/>
          </a:xfrm>
        </p:grpSpPr>
        <p:pic>
          <p:nvPicPr>
            <p:cNvPr id="2054" name="Picture 6" descr="Cemetery Tree (1) Locally Rende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462" y="3630616"/>
              <a:ext cx="3446231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910798" y="3343640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100dB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94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HDR Capture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Scene-based definition</a:t>
            </a:r>
          </a:p>
          <a:p>
            <a:pPr marL="704844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resolvable scene dynamic range for a HDR capture is higher than that for a regular (i.e. SDR) capture.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Image-based definition</a:t>
            </a:r>
          </a:p>
          <a:p>
            <a:pPr marL="704844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HDR capture preserves more of highlight and shadow details than a SDR capture while the mid-tone contrast gets reduced.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Process-based definition</a:t>
            </a:r>
          </a:p>
          <a:p>
            <a:pPr marL="704844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HDR capture uses two or more exposures to form a compost image/video with the goal of extending the capture dynamic range.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96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 Test Chart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07531" y="1772060"/>
            <a:ext cx="3570636" cy="4537075"/>
          </a:xfrm>
        </p:spPr>
        <p:txBody>
          <a:bodyPr/>
          <a:lstStyle/>
          <a:p>
            <a:r>
              <a:rPr lang="en-US" dirty="0" smtClean="0"/>
              <a:t>TE 241</a:t>
            </a:r>
          </a:p>
          <a:p>
            <a:r>
              <a:rPr lang="en-US" dirty="0" smtClean="0"/>
              <a:t>OECF – 20 patches</a:t>
            </a:r>
          </a:p>
          <a:p>
            <a:r>
              <a:rPr lang="en-US" dirty="0" err="1" smtClean="0"/>
              <a:t>Transmissive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80dB (10,000:1)</a:t>
            </a:r>
            <a:endParaRPr lang="en-US" dirty="0"/>
          </a:p>
        </p:txBody>
      </p:sp>
      <p:pic>
        <p:nvPicPr>
          <p:cNvPr id="3074" name="Picture 2" descr="http://www.image-engineering.de/content/products/charts/te241/images/TE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751057"/>
            <a:ext cx="6506968" cy="36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5809" y="1194874"/>
            <a:ext cx="193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Patch 1 - white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8845" y="5847441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Patch 20 - black</a:t>
            </a: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 bwMode="auto">
          <a:xfrm flipH="1">
            <a:off x="3566162" y="1564206"/>
            <a:ext cx="219208" cy="35603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flipH="1" flipV="1">
            <a:off x="4192038" y="5290457"/>
            <a:ext cx="637282" cy="5569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8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Devices – 3 Smartphones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99809"/>
              </p:ext>
            </p:extLst>
          </p:nvPr>
        </p:nvGraphicFramePr>
        <p:xfrm>
          <a:off x="801914" y="1298575"/>
          <a:ext cx="9920514" cy="410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722"/>
                <a:gridCol w="1640907"/>
                <a:gridCol w="1640907"/>
                <a:gridCol w="2426887"/>
                <a:gridCol w="2675091"/>
              </a:tblGrid>
              <a:tr h="998315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World-facing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User-facing </a:t>
                      </a:r>
                    </a:p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</a:tr>
              <a:tr h="10683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Global Tier1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16MP</a:t>
                      </a:r>
                    </a:p>
                    <a:p>
                      <a:r>
                        <a:rPr lang="en-US" sz="2000" dirty="0" smtClean="0"/>
                        <a:t>Video HDR On/Off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5MP</a:t>
                      </a:r>
                    </a:p>
                    <a:p>
                      <a:r>
                        <a:rPr lang="en-US" sz="2000" dirty="0" smtClean="0"/>
                        <a:t>Video HDR</a:t>
                      </a:r>
                    </a:p>
                    <a:p>
                      <a:r>
                        <a:rPr lang="en-US" sz="2000" dirty="0" smtClean="0"/>
                        <a:t>Neutral</a:t>
                      </a:r>
                      <a:endParaRPr lang="en-US" sz="2000" dirty="0"/>
                    </a:p>
                  </a:txBody>
                  <a:tcPr/>
                </a:tc>
              </a:tr>
              <a:tr h="1017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Global Tier1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8MP</a:t>
                      </a:r>
                    </a:p>
                    <a:p>
                      <a:r>
                        <a:rPr lang="en-US" sz="2000" dirty="0" smtClean="0"/>
                        <a:t>Video HDR</a:t>
                      </a:r>
                    </a:p>
                    <a:p>
                      <a:r>
                        <a:rPr lang="en-US" sz="2000" dirty="0" smtClean="0"/>
                        <a:t>Neutral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1MP</a:t>
                      </a:r>
                    </a:p>
                    <a:p>
                      <a:r>
                        <a:rPr lang="en-US" sz="2000" dirty="0" smtClean="0"/>
                        <a:t>Video HDR</a:t>
                      </a:r>
                    </a:p>
                    <a:p>
                      <a:r>
                        <a:rPr lang="en-US" sz="2000" dirty="0" smtClean="0"/>
                        <a:t>Neutral</a:t>
                      </a:r>
                    </a:p>
                  </a:txBody>
                  <a:tcPr/>
                </a:tc>
              </a:tr>
              <a:tr h="1017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Regional OEM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13MP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Video HDR 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8MP</a:t>
                      </a:r>
                    </a:p>
                    <a:p>
                      <a:r>
                        <a:rPr lang="en-US" sz="2000" dirty="0" smtClean="0"/>
                        <a:t>Video HDR</a:t>
                      </a:r>
                    </a:p>
                    <a:p>
                      <a:r>
                        <a:rPr lang="en-US" sz="2000" dirty="0" smtClean="0"/>
                        <a:t>Neutral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5367" y="5860623"/>
            <a:ext cx="1014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 Video HDR Neutral means when using video mode there is no HDR ON/OFF switch.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81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550" y="292010"/>
            <a:ext cx="10972800" cy="889000"/>
          </a:xfrm>
        </p:spPr>
        <p:txBody>
          <a:bodyPr/>
          <a:lstStyle/>
          <a:p>
            <a:r>
              <a:rPr lang="en-US" dirty="0" smtClean="0"/>
              <a:t>Test Device #1 Images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0" y="2576517"/>
            <a:ext cx="36576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835" y="2207185"/>
            <a:ext cx="267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World-facing HDR 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2576517"/>
            <a:ext cx="36576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7351" y="2207185"/>
            <a:ext cx="276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World-facing HDR OFF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06" y="2576517"/>
            <a:ext cx="36576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30276" y="2207185"/>
            <a:ext cx="30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User-facing HDR </a:t>
            </a:r>
            <a:r>
              <a:rPr lang="en-US" dirty="0" smtClean="0"/>
              <a:t>Neutral</a:t>
            </a:r>
            <a:endParaRPr lang="en-US" dirty="0" smtClean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2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Device #1 Results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38868"/>
              </p:ext>
            </p:extLst>
          </p:nvPr>
        </p:nvGraphicFramePr>
        <p:xfrm>
          <a:off x="605367" y="1298575"/>
          <a:ext cx="727672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12480" y="1593669"/>
            <a:ext cx="3165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World-facing camera has strong HDR effect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User-facing camera has marginal HDR effect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Smooth tone curve indicating high tonal quality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70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Device #2 Images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33" y="2756263"/>
            <a:ext cx="3657600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7441" y="2386931"/>
            <a:ext cx="316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World-facing HDR </a:t>
            </a:r>
            <a:r>
              <a:rPr lang="en-US" dirty="0" smtClean="0"/>
              <a:t>Neutral</a:t>
            </a:r>
            <a:endParaRPr lang="en-US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52" y="2756263"/>
            <a:ext cx="36576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8108" y="2386931"/>
            <a:ext cx="30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User-facing HDR Neutral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9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Device #2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1416140"/>
            <a:ext cx="7274833" cy="4572000"/>
          </a:xfrm>
          <a:prstGeom prst="rect">
            <a:avLst/>
          </a:prstGeom>
          <a:ln>
            <a:solidFill>
              <a:srgbClr val="0071C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412480" y="1593669"/>
            <a:ext cx="3165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World-facing camera has no visible HDR effect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User-facing camera has strong HDR effect, tuned for applications such as video conferencing?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Smooth tone curve indicating high tonal quality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5367" y="6585431"/>
            <a:ext cx="1732588" cy="228600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4855" y="6368995"/>
            <a:ext cx="10889672" cy="48900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8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cBG8Mi606swXmP9Q0o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Swmv8bUUarqMIAp4QVCw"/>
</p:tagLst>
</file>

<file path=ppt/theme/theme1.xml><?xml version="1.0" encoding="utf-8"?>
<a:theme xmlns:a="http://schemas.openxmlformats.org/drawingml/2006/main" name="Internal_DieTemplate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508</Words>
  <Application>Microsoft Office PowerPoint</Application>
  <PresentationFormat>Widescreen</PresentationFormat>
  <Paragraphs>120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Neo Sans Intel</vt:lpstr>
      <vt:lpstr>Neo Sans Intel Light</vt:lpstr>
      <vt:lpstr>Neo Sans Intel Medium</vt:lpstr>
      <vt:lpstr>Times</vt:lpstr>
      <vt:lpstr>Verdana</vt:lpstr>
      <vt:lpstr>Internal_DieTemplate</vt:lpstr>
      <vt:lpstr>think-cell Slide</vt:lpstr>
      <vt:lpstr>Video HDR Camera Characterization  Report </vt:lpstr>
      <vt:lpstr>Definition of HDR Scene</vt:lpstr>
      <vt:lpstr>Definition of HDR Capture </vt:lpstr>
      <vt:lpstr>Dynamic Range Test Chart</vt:lpstr>
      <vt:lpstr>Test Devices – 3 Smartphones</vt:lpstr>
      <vt:lpstr>Test Device #1 Images</vt:lpstr>
      <vt:lpstr>Test Device #1 Results</vt:lpstr>
      <vt:lpstr>Test Device #2 Images</vt:lpstr>
      <vt:lpstr>Test Device #2 Results</vt:lpstr>
      <vt:lpstr>Test Device #3 Images</vt:lpstr>
      <vt:lpstr>Test Device #3 Results</vt:lpstr>
      <vt:lpstr>Summary of Results</vt:lpstr>
      <vt:lpstr>Conclusions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Targets – BYT-T</dc:title>
  <dc:creator>Soundararajan, Niranjan K</dc:creator>
  <cp:lastModifiedBy>Corriveau, Philip J</cp:lastModifiedBy>
  <cp:revision>363</cp:revision>
  <dcterms:created xsi:type="dcterms:W3CDTF">2014-09-10T14:23:40Z</dcterms:created>
  <dcterms:modified xsi:type="dcterms:W3CDTF">2015-09-15T13:11:57Z</dcterms:modified>
</cp:coreProperties>
</file>