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6" r:id="rId4"/>
    <p:sldMasterId id="2147483709" r:id="rId5"/>
  </p:sldMasterIdLst>
  <p:notesMasterIdLst>
    <p:notesMasterId r:id="rId16"/>
  </p:notesMasterIdLst>
  <p:handoutMasterIdLst>
    <p:handoutMasterId r:id="rId17"/>
  </p:handout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</p:sldIdLst>
  <p:sldSz cx="9144000" cy="5143500" type="screen16x9"/>
  <p:notesSz cx="6805613" cy="9939338"/>
  <p:embeddedFontLst>
    <p:embeddedFont>
      <p:font typeface="Verdana" panose="020B0604030504040204" pitchFamily="34" charset="0"/>
      <p:regular r:id="rId18"/>
      <p:bold r:id="rId19"/>
      <p:italic r:id="rId20"/>
      <p:boldItalic r:id="rId21"/>
    </p:embeddedFont>
    <p:embeddedFont>
      <p:font typeface="Microsoft New Tai Lue" panose="020B0502040204020203" pitchFamily="34" charset="0"/>
      <p:regular r:id="rId22"/>
      <p:bold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4">
          <p15:clr>
            <a:srgbClr val="A4A3A4"/>
          </p15:clr>
        </p15:guide>
        <p15:guide id="2" pos="363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465" userDrawn="1">
          <p15:clr>
            <a:srgbClr val="A4A3A4"/>
          </p15:clr>
        </p15:guide>
        <p15:guide id="5" orient="horz" pos="2890" userDrawn="1">
          <p15:clr>
            <a:srgbClr val="A4A3A4"/>
          </p15:clr>
        </p15:guide>
        <p15:guide id="6" orient="horz" pos="305" userDrawn="1">
          <p15:clr>
            <a:srgbClr val="A4A3A4"/>
          </p15:clr>
        </p15:guide>
        <p15:guide id="7" pos="453" userDrawn="1">
          <p15:clr>
            <a:srgbClr val="A4A3A4"/>
          </p15:clr>
        </p15:guide>
        <p15:guide id="8" pos="3129" userDrawn="1">
          <p15:clr>
            <a:srgbClr val="A4A3A4"/>
          </p15:clr>
        </p15:guide>
        <p15:guide id="9" pos="351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8" autoAdjust="0"/>
    <p:restoredTop sz="79086" autoAdjust="0"/>
  </p:normalViewPr>
  <p:slideViewPr>
    <p:cSldViewPr snapToGrid="0" snapToObjects="1">
      <p:cViewPr>
        <p:scale>
          <a:sx n="148" d="100"/>
          <a:sy n="148" d="100"/>
        </p:scale>
        <p:origin x="96" y="1572"/>
      </p:cViewPr>
      <p:guideLst>
        <p:guide orient="horz" pos="634"/>
        <p:guide orient="horz" pos="2890"/>
        <p:guide orient="horz" pos="305"/>
        <p:guide pos="363"/>
        <p:guide pos="2880"/>
        <p:guide pos="5465"/>
        <p:guide pos="453"/>
        <p:guide pos="3129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502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7.fnt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D0BE0C-0544-4C3D-A88D-F9356D8AC97E}" type="datetimeFigureOut">
              <a:rPr lang="de-DE"/>
              <a:pPr>
                <a:defRPr/>
              </a:pPr>
              <a:t>14.09.2015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5FA35E-1715-430E-9979-82A54DD2B7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3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07D09D-6189-40D9-9522-73F38501EB6C}" type="datetimeFigureOut">
              <a:rPr lang="de-DE"/>
              <a:pPr>
                <a:defRPr/>
              </a:pPr>
              <a:t>14.09.2015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6D7E74-4DE7-4F86-AE55-86F74939D7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967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6D7E74-4DE7-4F86-AE55-86F74939D736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43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6D7E74-4DE7-4F86-AE55-86F74939D73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65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1065213"/>
            <a:ext cx="7772400" cy="11017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8875"/>
            <a:ext cx="6400800" cy="18002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19100" y="4665663"/>
            <a:ext cx="5953125" cy="3571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07525" name="Picture 16" descr="ITUserie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29413" y="141288"/>
            <a:ext cx="1768475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3BBC81-71F9-4161-97F6-BF47299B5A5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5164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5164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B58903-92C2-47CD-8E8B-AC9FB635416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bg2">
                  <a:lumMod val="25000"/>
                </a:schemeClr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6BE4F-39AA-4842-AC9A-DFA05D8BEC7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9C91-FF73-4806-913B-005B2401745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A7A6-D52F-4362-AC90-4EFE0C3722A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1D81-B371-4C57-B623-076A69D9295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2014 Michael Keyhl, www.opticom.de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700E-88A5-4F99-B11E-31B34AF2A34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92E8-15C1-4B04-A860-EF6BAC8FFD4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AFBF-B733-4F62-AF11-41866940B1A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B36D6-8EC1-4A28-8DE5-4BD5C5BE25B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NAB Show 2014, Broadcast Engineering Conference, 07 April 2014</a:t>
            </a:r>
            <a:endParaRPr lang="en-US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D8176-74F6-443E-826C-4930C712015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1BCA-0375-44B6-B27E-C381CB1064A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1BDB-8543-431A-8AF5-BED54D4B67B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1B9B7-BE88-4626-8BBD-8D1808CD115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736600"/>
            <a:ext cx="4170362" cy="377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736600"/>
            <a:ext cx="4170363" cy="377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96C79-767F-4DD6-8468-857AD23E256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845408-9979-4F06-BFCE-4E899EE0E82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E363D-AEBA-47AC-8ABE-4D73880F4B9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D4866-E391-4B0C-8C01-7B3AD3C7D4F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4AD6A-BD1B-409B-ADB9-36CD4B6C89D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A6CA64-6030-48F3-BBC9-3FD1E2639C4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736600"/>
            <a:ext cx="8493125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" y="4646613"/>
            <a:ext cx="47291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9700" y="4678363"/>
            <a:ext cx="936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fld id="{9545F780-6951-470C-8903-7E620063236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>
          <a:xfrm>
            <a:off x="179388" y="4840288"/>
            <a:ext cx="5256212" cy="201612"/>
          </a:xfrm>
          <a:prstGeom prst="rect">
            <a:avLst/>
          </a:prstGeom>
          <a:noFill/>
        </p:spPr>
        <p:txBody>
          <a:bodyPr/>
          <a:lstStyle/>
          <a:p>
            <a:pPr eaLnBrk="0" hangingPunct="0"/>
            <a:r>
              <a:rPr lang="en-US" sz="1400">
                <a:latin typeface="Verdana" pitchFamily="34" charset="0"/>
              </a:rPr>
              <a:t>Cartagena de Indias, Colombia, 23-24 September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2E2E2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2E2E2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695450" y="4811713"/>
            <a:ext cx="3584575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441950" y="4811713"/>
            <a:ext cx="2376488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27975" y="4803775"/>
            <a:ext cx="75882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9BB9F5-DAE9-4D27-A836-10CAAD32EE9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31" name="Bild 7" descr="opticom_logo Effekt mit Linien beschnitten.psd"/>
          <p:cNvPicPr>
            <a:picLocks noChangeAspect="1"/>
          </p:cNvPicPr>
          <p:nvPr userDrawn="1"/>
        </p:nvPicPr>
        <p:blipFill>
          <a:blip r:embed="rId13"/>
          <a:srcRect l="13348"/>
          <a:stretch>
            <a:fillRect/>
          </a:stretch>
        </p:blipFill>
        <p:spPr bwMode="auto">
          <a:xfrm>
            <a:off x="0" y="4594225"/>
            <a:ext cx="20875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12775" y="1676400"/>
            <a:ext cx="7772400" cy="1513205"/>
          </a:xfrm>
        </p:spPr>
        <p:txBody>
          <a:bodyPr/>
          <a:lstStyle/>
          <a:p>
            <a:r>
              <a:rPr lang="en-US" sz="2800" dirty="0" smtClean="0"/>
              <a:t>AVHD</a:t>
            </a:r>
            <a:br>
              <a:rPr lang="en-US" sz="2800" dirty="0" smtClean="0"/>
            </a:br>
            <a:r>
              <a:rPr lang="en-US" sz="2800" dirty="0" smtClean="0"/>
              <a:t>Introduction </a:t>
            </a:r>
            <a:r>
              <a:rPr lang="en-US" sz="2800" dirty="0" smtClean="0"/>
              <a:t>“Adaptive </a:t>
            </a:r>
            <a:r>
              <a:rPr lang="en-US" sz="2800" dirty="0" smtClean="0"/>
              <a:t>Streaming </a:t>
            </a:r>
            <a:r>
              <a:rPr lang="en-US" sz="2800" dirty="0" smtClean="0"/>
              <a:t>Project”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6767513" y="4811713"/>
            <a:ext cx="2376487" cy="27305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2014 Michael Keyhl, www.opticom.de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4803775"/>
            <a:ext cx="758825" cy="274638"/>
          </a:xfrm>
        </p:spPr>
        <p:txBody>
          <a:bodyPr/>
          <a:lstStyle/>
          <a:p>
            <a:pPr>
              <a:defRPr/>
            </a:pPr>
            <a:fld id="{54D9700E-88A5-4F99-B11E-31B34AF2A34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Grafi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292" y="3189605"/>
            <a:ext cx="2661920" cy="1953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0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Quality changes in the PVS may occur not more than once per second.</a:t>
            </a:r>
            <a:endParaRPr lang="de-DE" sz="2000" dirty="0"/>
          </a:p>
          <a:p>
            <a:r>
              <a:rPr lang="en-US" sz="2000" dirty="0"/>
              <a:t>Quality changes may include changes of bitrate </a:t>
            </a:r>
            <a:r>
              <a:rPr lang="en-US" sz="2000" dirty="0" smtClean="0"/>
              <a:t>and/or </a:t>
            </a:r>
            <a:r>
              <a:rPr lang="en-US" sz="2000" dirty="0"/>
              <a:t>changes of the video resolution and framerate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Time frame: </a:t>
            </a:r>
          </a:p>
          <a:p>
            <a:pPr lvl="1"/>
            <a:r>
              <a:rPr lang="en-US" sz="1600" dirty="0" smtClean="0"/>
              <a:t>Test plans ready after next meeting</a:t>
            </a:r>
          </a:p>
          <a:p>
            <a:pPr lvl="1"/>
            <a:r>
              <a:rPr lang="en-US" sz="1600" dirty="0" smtClean="0"/>
              <a:t>Model training should start after this meeting</a:t>
            </a:r>
          </a:p>
          <a:p>
            <a:pPr lvl="1"/>
            <a:r>
              <a:rPr lang="en-US" sz="1600" dirty="0" smtClean="0"/>
              <a:t>Model submission short after the next meeting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1600" b="1" dirty="0" smtClean="0"/>
              <a:t>-&gt; We can be really fast -&gt; HDTV Project!</a:t>
            </a:r>
            <a:endParaRPr lang="de-DE" sz="1600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Services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98113" y="1277424"/>
            <a:ext cx="6639059" cy="3394075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OTT </a:t>
            </a:r>
            <a:r>
              <a:rPr lang="de-DE" sz="2800" dirty="0" err="1" smtClean="0"/>
              <a:t>video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currently</a:t>
            </a:r>
            <a:r>
              <a:rPr lang="de-DE" sz="2800" dirty="0" smtClean="0"/>
              <a:t> </a:t>
            </a:r>
            <a:r>
              <a:rPr lang="de-DE" sz="2800" dirty="0" err="1" smtClean="0"/>
              <a:t>dominated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endParaRPr lang="de-DE" sz="1600" dirty="0" smtClean="0"/>
          </a:p>
          <a:p>
            <a:r>
              <a:rPr lang="de-DE" sz="2400" dirty="0" err="1" smtClean="0"/>
              <a:t>Netflix</a:t>
            </a:r>
            <a:endParaRPr lang="de-DE" sz="2400" dirty="0" smtClean="0"/>
          </a:p>
          <a:p>
            <a:r>
              <a:rPr lang="de-DE" sz="2400" dirty="0" smtClean="0"/>
              <a:t>YouTube</a:t>
            </a:r>
          </a:p>
          <a:p>
            <a:r>
              <a:rPr lang="de-DE" sz="2400" dirty="0" smtClean="0"/>
              <a:t>Amazon Instant Video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Regarding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introduced</a:t>
            </a:r>
            <a:r>
              <a:rPr lang="de-DE" sz="2400" dirty="0" smtClean="0"/>
              <a:t> </a:t>
            </a:r>
            <a:r>
              <a:rPr lang="de-DE" sz="2400" dirty="0" err="1" smtClean="0"/>
              <a:t>distortions</a:t>
            </a:r>
            <a:r>
              <a:rPr lang="de-DE" sz="2400" dirty="0" smtClean="0"/>
              <a:t>,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services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also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representative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others</a:t>
            </a:r>
            <a:r>
              <a:rPr lang="de-DE" sz="2400" dirty="0" smtClean="0"/>
              <a:t>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Netflix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3805707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On PC </a:t>
            </a:r>
            <a:r>
              <a:rPr lang="de-DE" dirty="0" err="1" smtClean="0"/>
              <a:t>Platform</a:t>
            </a:r>
            <a:r>
              <a:rPr lang="de-DE" dirty="0" smtClean="0"/>
              <a:t>:</a:t>
            </a:r>
          </a:p>
          <a:p>
            <a:r>
              <a:rPr lang="de-DE" sz="2000" dirty="0" smtClean="0"/>
              <a:t>HTML5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strike="sngStrike" dirty="0" smtClean="0"/>
              <a:t>Silverlight</a:t>
            </a:r>
          </a:p>
          <a:p>
            <a:r>
              <a:rPr lang="de-DE" sz="2000" dirty="0" err="1" smtClean="0"/>
              <a:t>No</a:t>
            </a:r>
            <a:r>
              <a:rPr lang="de-DE" sz="2000" dirty="0" smtClean="0"/>
              <a:t> DRM-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content</a:t>
            </a:r>
            <a:r>
              <a:rPr lang="de-DE" sz="2000" dirty="0" smtClean="0"/>
              <a:t> </a:t>
            </a:r>
            <a:r>
              <a:rPr lang="de-DE" sz="2000" dirty="0" err="1" smtClean="0"/>
              <a:t>available</a:t>
            </a:r>
            <a:endParaRPr lang="de-DE" sz="2000" dirty="0" smtClean="0"/>
          </a:p>
          <a:p>
            <a:r>
              <a:rPr lang="de-DE" sz="2000" dirty="0" smtClean="0"/>
              <a:t>HTTPS ??</a:t>
            </a:r>
          </a:p>
          <a:p>
            <a:r>
              <a:rPr lang="de-DE" sz="2000" dirty="0" smtClean="0"/>
              <a:t>H.264, 235 – 5800 </a:t>
            </a:r>
            <a:r>
              <a:rPr lang="de-DE" sz="2000" dirty="0" err="1" smtClean="0"/>
              <a:t>kBit</a:t>
            </a:r>
            <a:r>
              <a:rPr lang="de-DE" sz="2000" dirty="0" smtClean="0"/>
              <a:t>/s</a:t>
            </a:r>
          </a:p>
          <a:p>
            <a:r>
              <a:rPr lang="de-DE" sz="2000" dirty="0" smtClean="0"/>
              <a:t>426x240 – 1920x1080 </a:t>
            </a:r>
            <a:r>
              <a:rPr lang="de-DE" sz="2000" dirty="0" err="1" smtClean="0"/>
              <a:t>pixel</a:t>
            </a:r>
            <a:endParaRPr lang="de-DE" sz="2000" dirty="0" smtClean="0"/>
          </a:p>
          <a:p>
            <a:r>
              <a:rPr lang="de-DE" sz="2000" dirty="0" smtClean="0"/>
              <a:t>24 FPS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881093" y="1200149"/>
            <a:ext cx="380570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dirty="0" smtClean="0"/>
              <a:t>On Smart TV:</a:t>
            </a:r>
          </a:p>
          <a:p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UHD </a:t>
            </a:r>
            <a:r>
              <a:rPr lang="de-DE" sz="2000" dirty="0" err="1" smtClean="0"/>
              <a:t>resolution</a:t>
            </a:r>
            <a:endParaRPr lang="de-DE" sz="2000" dirty="0" smtClean="0"/>
          </a:p>
          <a:p>
            <a:r>
              <a:rPr lang="de-DE" sz="2000" dirty="0" smtClean="0"/>
              <a:t>???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547352" y="4262896"/>
            <a:ext cx="76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Note: These </a:t>
            </a:r>
            <a:r>
              <a:rPr lang="de-DE" sz="1200" dirty="0" err="1" smtClean="0"/>
              <a:t>numbers</a:t>
            </a:r>
            <a:r>
              <a:rPr lang="de-DE" sz="1200" dirty="0" smtClean="0"/>
              <a:t> </a:t>
            </a:r>
            <a:r>
              <a:rPr lang="de-DE" sz="1200" dirty="0" err="1" smtClean="0"/>
              <a:t>may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incomplete</a:t>
            </a:r>
            <a:r>
              <a:rPr lang="de-DE" sz="1200" dirty="0" smtClean="0"/>
              <a:t>, </a:t>
            </a:r>
            <a:r>
              <a:rPr lang="de-DE" sz="1200" dirty="0" err="1" smtClean="0"/>
              <a:t>content</a:t>
            </a:r>
            <a:r>
              <a:rPr lang="de-DE" sz="1200" dirty="0" smtClean="0"/>
              <a:t>, 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player</a:t>
            </a:r>
            <a:r>
              <a:rPr lang="de-DE" sz="1200" dirty="0" smtClean="0"/>
              <a:t>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</a:t>
            </a:r>
            <a:r>
              <a:rPr lang="de-DE" sz="1200" dirty="0" err="1" smtClean="0"/>
              <a:t>every</a:t>
            </a:r>
            <a:r>
              <a:rPr lang="de-DE" sz="1200" dirty="0" smtClean="0"/>
              <a:t> </a:t>
            </a:r>
            <a:r>
              <a:rPr lang="de-DE" sz="1200" dirty="0" err="1" smtClean="0"/>
              <a:t>day</a:t>
            </a:r>
            <a:r>
              <a:rPr lang="de-DE" sz="1200" dirty="0" smtClean="0"/>
              <a:t>!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3873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Amazon Instant Video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4250028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On PC </a:t>
            </a:r>
            <a:r>
              <a:rPr lang="de-DE" dirty="0" err="1" smtClean="0"/>
              <a:t>Platform</a:t>
            </a:r>
            <a:r>
              <a:rPr lang="de-DE" dirty="0" smtClean="0"/>
              <a:t>:</a:t>
            </a:r>
          </a:p>
          <a:p>
            <a:r>
              <a:rPr lang="de-DE" sz="2000" dirty="0" smtClean="0"/>
              <a:t>HTML5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strike="sngStrike" dirty="0" smtClean="0"/>
              <a:t>Silverlight</a:t>
            </a:r>
          </a:p>
          <a:p>
            <a:r>
              <a:rPr lang="de-DE" sz="2000" dirty="0" smtClean="0"/>
              <a:t>DRM-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trailers</a:t>
            </a:r>
            <a:endParaRPr lang="de-DE" sz="2000" dirty="0" smtClean="0"/>
          </a:p>
          <a:p>
            <a:r>
              <a:rPr lang="de-DE" sz="2000" dirty="0" smtClean="0"/>
              <a:t>HTTPS ??</a:t>
            </a:r>
          </a:p>
          <a:p>
            <a:r>
              <a:rPr lang="de-DE" sz="2000" dirty="0" smtClean="0"/>
              <a:t>H.264, 150 – 10000 </a:t>
            </a:r>
            <a:r>
              <a:rPr lang="de-DE" sz="2000" dirty="0" err="1" smtClean="0"/>
              <a:t>kBit</a:t>
            </a:r>
            <a:r>
              <a:rPr lang="de-DE" sz="2000" dirty="0" smtClean="0"/>
              <a:t>/s</a:t>
            </a:r>
          </a:p>
          <a:p>
            <a:r>
              <a:rPr lang="de-DE" sz="2000" dirty="0" smtClean="0"/>
              <a:t>512x288 – 1920x1080 </a:t>
            </a:r>
            <a:r>
              <a:rPr lang="de-DE" sz="2000" dirty="0" err="1" smtClean="0"/>
              <a:t>pixel</a:t>
            </a:r>
            <a:r>
              <a:rPr lang="de-DE" sz="2000" dirty="0" smtClean="0"/>
              <a:t>, 4k ???</a:t>
            </a:r>
          </a:p>
          <a:p>
            <a:r>
              <a:rPr lang="de-DE" sz="2000" dirty="0" smtClean="0"/>
              <a:t>24 FPS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881093" y="1200149"/>
            <a:ext cx="380570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dirty="0" smtClean="0"/>
              <a:t>On Smart TV:</a:t>
            </a:r>
          </a:p>
          <a:p>
            <a:r>
              <a:rPr lang="de-DE" sz="2000" dirty="0" smtClean="0"/>
              <a:t>???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547352" y="4101921"/>
            <a:ext cx="76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Note: These </a:t>
            </a:r>
            <a:r>
              <a:rPr lang="de-DE" sz="1200" dirty="0" err="1" smtClean="0"/>
              <a:t>numbers</a:t>
            </a:r>
            <a:r>
              <a:rPr lang="de-DE" sz="1200" dirty="0" smtClean="0"/>
              <a:t> </a:t>
            </a:r>
            <a:r>
              <a:rPr lang="de-DE" sz="1200" dirty="0" err="1" smtClean="0"/>
              <a:t>may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incomplete</a:t>
            </a:r>
            <a:r>
              <a:rPr lang="de-DE" sz="1200" dirty="0" smtClean="0"/>
              <a:t>, </a:t>
            </a:r>
            <a:r>
              <a:rPr lang="de-DE" sz="1200" dirty="0" err="1" smtClean="0"/>
              <a:t>content</a:t>
            </a:r>
            <a:r>
              <a:rPr lang="de-DE" sz="1200" dirty="0" smtClean="0"/>
              <a:t>, 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player</a:t>
            </a:r>
            <a:r>
              <a:rPr lang="de-DE" sz="1200" dirty="0" smtClean="0"/>
              <a:t>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</a:t>
            </a:r>
            <a:r>
              <a:rPr lang="de-DE" sz="1200" dirty="0" err="1" smtClean="0"/>
              <a:t>every</a:t>
            </a:r>
            <a:r>
              <a:rPr lang="de-DE" sz="1200" dirty="0" smtClean="0"/>
              <a:t> </a:t>
            </a:r>
            <a:r>
              <a:rPr lang="de-DE" sz="1200" dirty="0" err="1" smtClean="0"/>
              <a:t>day</a:t>
            </a:r>
            <a:r>
              <a:rPr lang="de-DE" sz="1200" dirty="0" smtClean="0"/>
              <a:t>!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029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YouTube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4926169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On PC </a:t>
            </a:r>
            <a:r>
              <a:rPr lang="de-DE" dirty="0" err="1" smtClean="0"/>
              <a:t>Platform</a:t>
            </a:r>
            <a:r>
              <a:rPr lang="de-DE" dirty="0" smtClean="0"/>
              <a:t>:</a:t>
            </a:r>
          </a:p>
          <a:p>
            <a:r>
              <a:rPr lang="de-DE" sz="2000" dirty="0" smtClean="0"/>
              <a:t>HTML5 </a:t>
            </a:r>
            <a:r>
              <a:rPr lang="de-DE" sz="2000" dirty="0" err="1" smtClean="0"/>
              <a:t>or</a:t>
            </a:r>
            <a:r>
              <a:rPr lang="de-DE" sz="2000" dirty="0" smtClean="0"/>
              <a:t> Flash</a:t>
            </a:r>
          </a:p>
          <a:p>
            <a:r>
              <a:rPr lang="de-DE" sz="2000" dirty="0" smtClean="0"/>
              <a:t>DRM-</a:t>
            </a:r>
            <a:r>
              <a:rPr lang="de-DE" sz="2000" dirty="0" err="1" smtClean="0"/>
              <a:t>free</a:t>
            </a:r>
            <a:endParaRPr lang="de-DE" sz="2000" dirty="0" smtClean="0"/>
          </a:p>
          <a:p>
            <a:r>
              <a:rPr lang="de-DE" sz="2000" dirty="0" smtClean="0"/>
              <a:t>HTTPS </a:t>
            </a:r>
            <a:r>
              <a:rPr lang="de-DE" sz="2000" dirty="0" err="1" smtClean="0"/>
              <a:t>only</a:t>
            </a:r>
            <a:endParaRPr lang="de-DE" sz="2000" dirty="0" smtClean="0"/>
          </a:p>
          <a:p>
            <a:r>
              <a:rPr lang="de-DE" sz="2000" dirty="0" smtClean="0"/>
              <a:t>H.264, VP9, </a:t>
            </a:r>
            <a:r>
              <a:rPr lang="de-DE" sz="2000" dirty="0"/>
              <a:t>7</a:t>
            </a:r>
            <a:r>
              <a:rPr lang="de-DE" sz="2000" dirty="0" smtClean="0"/>
              <a:t>0 - 3000 </a:t>
            </a:r>
            <a:r>
              <a:rPr lang="de-DE" sz="2000" dirty="0" err="1" smtClean="0"/>
              <a:t>kBit</a:t>
            </a:r>
            <a:r>
              <a:rPr lang="de-DE" sz="2000" dirty="0" smtClean="0"/>
              <a:t>/s</a:t>
            </a:r>
          </a:p>
          <a:p>
            <a:r>
              <a:rPr lang="de-DE" sz="2000" dirty="0" smtClean="0"/>
              <a:t>256x144 – 1920x1080 </a:t>
            </a:r>
            <a:r>
              <a:rPr lang="de-DE" sz="2000" dirty="0" err="1" smtClean="0"/>
              <a:t>pixel</a:t>
            </a:r>
            <a:r>
              <a:rPr lang="de-DE" sz="2000" dirty="0" smtClean="0"/>
              <a:t>, 4k???</a:t>
            </a:r>
          </a:p>
          <a:p>
            <a:r>
              <a:rPr lang="de-DE" sz="2000" dirty="0" smtClean="0"/>
              <a:t>12 – 24 FPS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47352" y="4101921"/>
            <a:ext cx="76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Note: These </a:t>
            </a:r>
            <a:r>
              <a:rPr lang="de-DE" sz="1200" dirty="0" err="1" smtClean="0"/>
              <a:t>numbers</a:t>
            </a:r>
            <a:r>
              <a:rPr lang="de-DE" sz="1200" dirty="0" smtClean="0"/>
              <a:t> </a:t>
            </a:r>
            <a:r>
              <a:rPr lang="de-DE" sz="1200" dirty="0" err="1" smtClean="0"/>
              <a:t>may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incomplete</a:t>
            </a:r>
            <a:r>
              <a:rPr lang="de-DE" sz="1200" dirty="0" smtClean="0"/>
              <a:t>, </a:t>
            </a:r>
            <a:r>
              <a:rPr lang="de-DE" sz="1200" dirty="0" err="1" smtClean="0"/>
              <a:t>content</a:t>
            </a:r>
            <a:r>
              <a:rPr lang="de-DE" sz="1200" dirty="0" smtClean="0"/>
              <a:t>, 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player</a:t>
            </a:r>
            <a:r>
              <a:rPr lang="de-DE" sz="1200" dirty="0" smtClean="0"/>
              <a:t>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</a:t>
            </a:r>
            <a:r>
              <a:rPr lang="de-DE" sz="1200" dirty="0" err="1" smtClean="0"/>
              <a:t>every</a:t>
            </a:r>
            <a:r>
              <a:rPr lang="de-DE" sz="1200" dirty="0" smtClean="0"/>
              <a:t> </a:t>
            </a:r>
            <a:r>
              <a:rPr lang="de-DE" sz="1200" dirty="0" err="1" smtClean="0"/>
              <a:t>day</a:t>
            </a:r>
            <a:r>
              <a:rPr lang="de-DE" sz="1200" dirty="0" smtClean="0"/>
              <a:t>!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8504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Common </a:t>
            </a:r>
            <a:r>
              <a:rPr lang="de-DE" dirty="0" err="1" smtClean="0"/>
              <a:t>Denominator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Protocols:	Different DASH-like protocols </a:t>
            </a:r>
          </a:p>
          <a:p>
            <a:r>
              <a:rPr lang="en-US" dirty="0" smtClean="0"/>
              <a:t>Containers:	Fragmented MP4 containers</a:t>
            </a:r>
          </a:p>
          <a:p>
            <a:r>
              <a:rPr lang="en-US" dirty="0" smtClean="0"/>
              <a:t>Codecs: 	H.264, H.265, VP9</a:t>
            </a:r>
          </a:p>
          <a:p>
            <a:r>
              <a:rPr lang="en-US" dirty="0" smtClean="0"/>
              <a:t>Bitrates:	70 </a:t>
            </a:r>
            <a:r>
              <a:rPr lang="en-US" dirty="0" err="1" smtClean="0"/>
              <a:t>kBit</a:t>
            </a:r>
            <a:r>
              <a:rPr lang="en-US" dirty="0" smtClean="0"/>
              <a:t>/s … 10 Mbit/s</a:t>
            </a:r>
          </a:p>
          <a:p>
            <a:r>
              <a:rPr lang="en-US" dirty="0" smtClean="0"/>
              <a:t>Resolutions:	256x154 pixels.. 1080p</a:t>
            </a:r>
          </a:p>
          <a:p>
            <a:r>
              <a:rPr lang="en-US" dirty="0" smtClean="0"/>
              <a:t>Framerates:	12..24FPS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Hybrid </a:t>
            </a:r>
            <a:r>
              <a:rPr lang="de-DE" dirty="0" err="1" smtClean="0"/>
              <a:t>or</a:t>
            </a:r>
            <a:r>
              <a:rPr lang="de-DE" dirty="0" smtClean="0"/>
              <a:t> not?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4018208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Pro Hybrid</a:t>
            </a:r>
          </a:p>
          <a:p>
            <a:r>
              <a:rPr lang="de-DE" sz="1800" dirty="0" err="1" smtClean="0"/>
              <a:t>Decent</a:t>
            </a:r>
            <a:r>
              <a:rPr lang="de-DE" sz="1800" dirty="0" smtClean="0"/>
              <a:t> </a:t>
            </a:r>
            <a:r>
              <a:rPr lang="de-DE" sz="1800" dirty="0" err="1" smtClean="0"/>
              <a:t>accuracy</a:t>
            </a:r>
            <a:r>
              <a:rPr lang="de-DE" sz="1800" dirty="0" smtClean="0"/>
              <a:t> NR </a:t>
            </a:r>
            <a:r>
              <a:rPr lang="de-DE" sz="1800" dirty="0" err="1" smtClean="0"/>
              <a:t>models</a:t>
            </a:r>
            <a:r>
              <a:rPr lang="de-DE" sz="1800" dirty="0" smtClean="0"/>
              <a:t> </a:t>
            </a:r>
            <a:r>
              <a:rPr lang="de-DE" sz="1800" dirty="0" err="1" smtClean="0"/>
              <a:t>possible</a:t>
            </a:r>
            <a:endParaRPr lang="de-DE" sz="1800" dirty="0" smtClean="0"/>
          </a:p>
          <a:p>
            <a:r>
              <a:rPr lang="de-DE" sz="1800" dirty="0" smtClean="0"/>
              <a:t>May </a:t>
            </a:r>
            <a:r>
              <a:rPr lang="de-DE" sz="1800" dirty="0" err="1" smtClean="0"/>
              <a:t>allow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faster</a:t>
            </a:r>
            <a:r>
              <a:rPr lang="de-DE" sz="1800" dirty="0" smtClean="0"/>
              <a:t> </a:t>
            </a:r>
            <a:r>
              <a:rPr lang="de-DE" sz="1800" dirty="0" err="1" smtClean="0"/>
              <a:t>models</a:t>
            </a: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771622" y="1187815"/>
            <a:ext cx="401820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dirty="0" err="1" smtClean="0"/>
              <a:t>Con</a:t>
            </a:r>
            <a:r>
              <a:rPr lang="de-DE" dirty="0" smtClean="0"/>
              <a:t> Hybrid</a:t>
            </a:r>
          </a:p>
          <a:p>
            <a:r>
              <a:rPr lang="de-DE" sz="1800" dirty="0" err="1" smtClean="0"/>
              <a:t>Developing</a:t>
            </a:r>
            <a:r>
              <a:rPr lang="de-DE" sz="1800" dirty="0" smtClean="0"/>
              <a:t> robust </a:t>
            </a:r>
            <a:r>
              <a:rPr lang="de-DE" sz="1800" dirty="0" err="1" smtClean="0"/>
              <a:t>decoders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used</a:t>
            </a:r>
            <a:r>
              <a:rPr lang="de-DE" sz="1800" dirty="0" smtClean="0"/>
              <a:t> </a:t>
            </a:r>
            <a:r>
              <a:rPr lang="de-DE" sz="1800" dirty="0" err="1" smtClean="0"/>
              <a:t>containers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time </a:t>
            </a:r>
            <a:r>
              <a:rPr lang="de-DE" sz="1800" dirty="0" err="1" smtClean="0"/>
              <a:t>consuming</a:t>
            </a:r>
            <a:endParaRPr lang="de-DE" sz="1800" dirty="0" smtClean="0"/>
          </a:p>
          <a:p>
            <a:r>
              <a:rPr lang="de-DE" sz="1800" dirty="0" err="1"/>
              <a:t>Developing</a:t>
            </a:r>
            <a:r>
              <a:rPr lang="de-DE" sz="1800" dirty="0"/>
              <a:t> </a:t>
            </a:r>
            <a:r>
              <a:rPr lang="de-DE" sz="1800" dirty="0" err="1" smtClean="0"/>
              <a:t>required</a:t>
            </a:r>
            <a:r>
              <a:rPr lang="de-DE" sz="1800" dirty="0" smtClean="0"/>
              <a:t> DPI </a:t>
            </a:r>
            <a:r>
              <a:rPr lang="de-DE" sz="1800" dirty="0" err="1" smtClean="0"/>
              <a:t>modules</a:t>
            </a:r>
            <a:r>
              <a:rPr lang="de-DE" sz="1800" dirty="0" smtClean="0"/>
              <a:t> </a:t>
            </a:r>
            <a:r>
              <a:rPr lang="de-DE" sz="1800" dirty="0" err="1"/>
              <a:t>is</a:t>
            </a:r>
            <a:r>
              <a:rPr lang="de-DE" sz="1800" dirty="0"/>
              <a:t> time </a:t>
            </a:r>
            <a:r>
              <a:rPr lang="de-DE" sz="1800" dirty="0" err="1" smtClean="0"/>
              <a:t>consuming</a:t>
            </a:r>
            <a:endParaRPr lang="de-DE" sz="1800" dirty="0" smtClean="0"/>
          </a:p>
          <a:p>
            <a:r>
              <a:rPr lang="de-DE" sz="1800" dirty="0" smtClean="0"/>
              <a:t>Will end </a:t>
            </a:r>
            <a:r>
              <a:rPr lang="de-DE" sz="1800" dirty="0" err="1" smtClean="0"/>
              <a:t>up</a:t>
            </a:r>
            <a:r>
              <a:rPr lang="de-DE" sz="1800" dirty="0" smtClean="0"/>
              <a:t> in a </a:t>
            </a:r>
            <a:r>
              <a:rPr lang="de-DE" sz="1800" dirty="0" err="1" smtClean="0"/>
              <a:t>mess</a:t>
            </a:r>
            <a:r>
              <a:rPr lang="de-DE" sz="1800" dirty="0" smtClean="0"/>
              <a:t> due </a:t>
            </a:r>
            <a:r>
              <a:rPr lang="de-DE" sz="1800" dirty="0" err="1" smtClean="0"/>
              <a:t>to</a:t>
            </a:r>
            <a:r>
              <a:rPr lang="de-DE" sz="1800" dirty="0" smtClean="0"/>
              <a:t> high </a:t>
            </a:r>
            <a:r>
              <a:rPr lang="de-DE" sz="1800" dirty="0" err="1" smtClean="0"/>
              <a:t>degree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freedom</a:t>
            </a:r>
            <a:r>
              <a:rPr lang="de-DE" sz="1800" dirty="0" smtClean="0"/>
              <a:t> in implementations</a:t>
            </a:r>
          </a:p>
          <a:p>
            <a:r>
              <a:rPr lang="de-DE" sz="1800" dirty="0" smtClean="0"/>
              <a:t>Fast </a:t>
            </a:r>
            <a:r>
              <a:rPr lang="de-DE" sz="1800" dirty="0" err="1" smtClean="0"/>
              <a:t>changing</a:t>
            </a:r>
            <a:r>
              <a:rPr lang="de-DE" sz="1800" dirty="0" smtClean="0"/>
              <a:t> </a:t>
            </a:r>
            <a:r>
              <a:rPr lang="de-DE" sz="1800" dirty="0" err="1" smtClean="0"/>
              <a:t>target</a:t>
            </a:r>
            <a:endParaRPr lang="de-DE" sz="1800" dirty="0" smtClean="0"/>
          </a:p>
          <a:p>
            <a:r>
              <a:rPr lang="de-DE" sz="1800" dirty="0" smtClean="0"/>
              <a:t>Hybrid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was trivial </a:t>
            </a:r>
            <a:r>
              <a:rPr lang="de-DE" sz="1800" dirty="0" err="1" smtClean="0"/>
              <a:t>compared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case</a:t>
            </a:r>
            <a:r>
              <a:rPr lang="de-DE" sz="1800" dirty="0" smtClean="0"/>
              <a:t>….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586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Phase 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Phase 1: </a:t>
            </a:r>
            <a:r>
              <a:rPr lang="de-DE" dirty="0"/>
              <a:t>FR, RR, NR </a:t>
            </a:r>
            <a:r>
              <a:rPr lang="de-DE" dirty="0" err="1"/>
              <a:t>Perceptual</a:t>
            </a:r>
            <a:r>
              <a:rPr lang="de-DE" dirty="0"/>
              <a:t> </a:t>
            </a:r>
            <a:r>
              <a:rPr lang="de-DE" dirty="0" smtClean="0"/>
              <a:t>Models</a:t>
            </a:r>
          </a:p>
          <a:p>
            <a:pPr lvl="1"/>
            <a:r>
              <a:rPr lang="de-DE" sz="2000" dirty="0" smtClean="0"/>
              <a:t>Video </a:t>
            </a:r>
            <a:r>
              <a:rPr lang="de-DE" sz="2000" dirty="0" err="1" smtClean="0"/>
              <a:t>only</a:t>
            </a:r>
            <a:r>
              <a:rPr lang="de-DE" sz="2000" dirty="0" smtClean="0"/>
              <a:t> (-&gt;AV </a:t>
            </a:r>
            <a:r>
              <a:rPr lang="de-DE" sz="2000" dirty="0" err="1" smtClean="0"/>
              <a:t>sub</a:t>
            </a:r>
            <a:r>
              <a:rPr lang="de-DE" sz="2000" dirty="0" smtClean="0"/>
              <a:t> </a:t>
            </a:r>
            <a:r>
              <a:rPr lang="de-DE" sz="2000" dirty="0" err="1" smtClean="0"/>
              <a:t>project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Stalling</a:t>
            </a:r>
            <a:r>
              <a:rPr lang="de-DE" sz="2000" dirty="0" smtClean="0"/>
              <a:t>, </a:t>
            </a:r>
            <a:r>
              <a:rPr lang="de-DE" sz="2000" dirty="0" err="1" smtClean="0"/>
              <a:t>bitrate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resolution</a:t>
            </a:r>
            <a:r>
              <a:rPr lang="de-DE" sz="2000" dirty="0" smtClean="0"/>
              <a:t> </a:t>
            </a:r>
            <a:r>
              <a:rPr lang="de-DE" sz="2000" dirty="0" err="1" smtClean="0"/>
              <a:t>changes</a:t>
            </a:r>
            <a:endParaRPr lang="de-DE" sz="2000" dirty="0" smtClean="0"/>
          </a:p>
          <a:p>
            <a:pPr lvl="1"/>
            <a:r>
              <a:rPr lang="de-DE" sz="2000" dirty="0" smtClean="0"/>
              <a:t>H.264, H.265, VP9</a:t>
            </a:r>
          </a:p>
          <a:p>
            <a:pPr lvl="1"/>
            <a:r>
              <a:rPr lang="de-DE" sz="2000" dirty="0" smtClean="0"/>
              <a:t>Clipduration </a:t>
            </a:r>
            <a:r>
              <a:rPr lang="de-DE" sz="2000" dirty="0"/>
              <a:t>at least </a:t>
            </a:r>
            <a:r>
              <a:rPr lang="de-DE" sz="2000" dirty="0" err="1"/>
              <a:t>up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5 min</a:t>
            </a:r>
          </a:p>
          <a:p>
            <a:r>
              <a:rPr lang="de-DE" dirty="0" smtClean="0"/>
              <a:t>Phase 2: Hybrid </a:t>
            </a:r>
            <a:r>
              <a:rPr lang="de-DE" dirty="0"/>
              <a:t>M</a:t>
            </a:r>
            <a:r>
              <a:rPr lang="de-DE" dirty="0" smtClean="0"/>
              <a:t>odels (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 Input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276" y="1066040"/>
            <a:ext cx="8229600" cy="3394075"/>
          </a:xfrm>
        </p:spPr>
        <p:txBody>
          <a:bodyPr/>
          <a:lstStyle/>
          <a:p>
            <a:r>
              <a:rPr lang="de-DE" sz="2800" dirty="0" smtClean="0"/>
              <a:t>Reference </a:t>
            </a:r>
            <a:r>
              <a:rPr lang="de-DE" sz="2800" dirty="0" err="1" smtClean="0"/>
              <a:t>signal</a:t>
            </a:r>
            <a:r>
              <a:rPr lang="de-DE" sz="2800" dirty="0" smtClean="0"/>
              <a:t> (SRC):</a:t>
            </a:r>
          </a:p>
          <a:p>
            <a:pPr lvl="1"/>
            <a:r>
              <a:rPr lang="de-DE" sz="1800" dirty="0" smtClean="0"/>
              <a:t>Clean </a:t>
            </a:r>
            <a:r>
              <a:rPr lang="de-DE" sz="1800" dirty="0" err="1" smtClean="0"/>
              <a:t>signal</a:t>
            </a:r>
            <a:r>
              <a:rPr lang="de-DE" sz="1800" dirty="0" smtClean="0"/>
              <a:t> </a:t>
            </a:r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available</a:t>
            </a:r>
            <a:endParaRPr lang="de-DE" sz="1800" dirty="0" smtClean="0"/>
          </a:p>
          <a:p>
            <a:pPr lvl="1"/>
            <a:r>
              <a:rPr lang="de-DE" sz="1800" dirty="0" err="1" smtClean="0"/>
              <a:t>Highest</a:t>
            </a:r>
            <a:r>
              <a:rPr lang="de-DE" sz="1800" dirty="0" smtClean="0"/>
              <a:t> </a:t>
            </a:r>
            <a:r>
              <a:rPr lang="de-DE" sz="1800" dirty="0" err="1" smtClean="0"/>
              <a:t>available</a:t>
            </a:r>
            <a:r>
              <a:rPr lang="de-DE" sz="1800" dirty="0" smtClean="0"/>
              <a:t> </a:t>
            </a:r>
            <a:r>
              <a:rPr lang="de-DE" sz="1800" dirty="0" err="1" smtClean="0"/>
              <a:t>quality</a:t>
            </a:r>
            <a:r>
              <a:rPr lang="de-DE" sz="1800" dirty="0" smtClean="0"/>
              <a:t> on </a:t>
            </a:r>
            <a:r>
              <a:rPr lang="de-DE" sz="1800" dirty="0" err="1" smtClean="0"/>
              <a:t>server</a:t>
            </a:r>
            <a:r>
              <a:rPr lang="de-DE" sz="1800" dirty="0" smtClean="0"/>
              <a:t> </a:t>
            </a:r>
            <a:r>
              <a:rPr lang="de-DE" sz="1800" dirty="0" err="1" smtClean="0"/>
              <a:t>otherwise</a:t>
            </a:r>
            <a:endParaRPr lang="de-DE" sz="1800" dirty="0" smtClean="0"/>
          </a:p>
          <a:p>
            <a:pPr lvl="1"/>
            <a:r>
              <a:rPr lang="de-DE" sz="1800" dirty="0" err="1" smtClean="0"/>
              <a:t>Always</a:t>
            </a:r>
            <a:r>
              <a:rPr lang="de-DE" sz="1800" dirty="0" smtClean="0"/>
              <a:t> HD</a:t>
            </a:r>
            <a:endParaRPr lang="de-DE" sz="2000" dirty="0" smtClean="0"/>
          </a:p>
          <a:p>
            <a:r>
              <a:rPr lang="de-DE" sz="2800" dirty="0" smtClean="0"/>
              <a:t>PVS: </a:t>
            </a:r>
            <a:r>
              <a:rPr lang="de-DE" sz="2800" dirty="0" err="1" smtClean="0"/>
              <a:t>Degraded</a:t>
            </a:r>
            <a:r>
              <a:rPr lang="de-DE" sz="2800" dirty="0" smtClean="0"/>
              <a:t> </a:t>
            </a:r>
            <a:r>
              <a:rPr lang="de-DE" sz="2800" dirty="0" err="1" smtClean="0"/>
              <a:t>signal</a:t>
            </a:r>
            <a:r>
              <a:rPr lang="de-DE" sz="2800" dirty="0" smtClean="0"/>
              <a:t> </a:t>
            </a:r>
            <a:r>
              <a:rPr lang="de-DE" sz="2800" dirty="0" err="1" smtClean="0"/>
              <a:t>without</a:t>
            </a:r>
            <a:r>
              <a:rPr lang="de-DE" sz="2800" dirty="0" smtClean="0"/>
              <a:t> </a:t>
            </a:r>
            <a:r>
              <a:rPr lang="de-DE" sz="2800" dirty="0" err="1" smtClean="0"/>
              <a:t>stalling</a:t>
            </a:r>
            <a:endParaRPr lang="de-DE" sz="2800" dirty="0" smtClean="0"/>
          </a:p>
          <a:p>
            <a:r>
              <a:rPr lang="de-DE" sz="2800" dirty="0" smtClean="0"/>
              <a:t>Information on </a:t>
            </a:r>
            <a:r>
              <a:rPr lang="de-DE" sz="2800" dirty="0" err="1" smtClean="0"/>
              <a:t>stalling</a:t>
            </a:r>
            <a:r>
              <a:rPr lang="de-DE" sz="2800" dirty="0" smtClean="0"/>
              <a:t> </a:t>
            </a:r>
            <a:r>
              <a:rPr lang="de-DE" sz="2800" dirty="0" err="1" smtClean="0"/>
              <a:t>events</a:t>
            </a:r>
            <a:endParaRPr lang="de-DE" sz="2800" dirty="0"/>
          </a:p>
          <a:p>
            <a:pPr lvl="1"/>
            <a:r>
              <a:rPr lang="de-DE" sz="1800" dirty="0" smtClean="0"/>
              <a:t>Providing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separately</a:t>
            </a:r>
            <a:r>
              <a:rPr lang="de-DE" sz="1800" dirty="0" smtClean="0"/>
              <a:t> </a:t>
            </a:r>
            <a:r>
              <a:rPr lang="de-DE" sz="1800" dirty="0" err="1" smtClean="0"/>
              <a:t>simplifies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PVS </a:t>
            </a:r>
            <a:r>
              <a:rPr lang="de-DE" sz="1800" dirty="0" err="1" smtClean="0"/>
              <a:t>generation</a:t>
            </a:r>
            <a:r>
              <a:rPr lang="de-DE" sz="1800" dirty="0" smtClean="0"/>
              <a:t>.</a:t>
            </a:r>
          </a:p>
          <a:p>
            <a:pPr lvl="1"/>
            <a:r>
              <a:rPr lang="de-DE" sz="1800" dirty="0" err="1" smtClean="0"/>
              <a:t>Testing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i="1" dirty="0" err="1" smtClean="0"/>
              <a:t>detection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stalling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not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purpose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.</a:t>
            </a:r>
          </a:p>
          <a:p>
            <a:pPr lvl="1"/>
            <a:r>
              <a:rPr lang="de-DE" sz="1800" dirty="0" err="1" smtClean="0"/>
              <a:t>Always</a:t>
            </a:r>
            <a:r>
              <a:rPr lang="de-DE" sz="1800" dirty="0" smtClean="0"/>
              <a:t> HD (</a:t>
            </a:r>
            <a:r>
              <a:rPr lang="de-DE" sz="1800" dirty="0" err="1" smtClean="0"/>
              <a:t>upscaled</a:t>
            </a:r>
            <a:r>
              <a:rPr lang="de-DE" sz="1800" dirty="0" smtClean="0"/>
              <a:t>)</a:t>
            </a: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xt slide">
  <a:themeElements>
    <a:clrScheme name="2_Text slid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Text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ex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emplate.potx" id="{94E1F940-D141-43C0-9098-4D47BE0BD387}" vid="{CB7997E0-9CB2-46FF-BAC1-5ADABF5F62D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94E1F940-D141-43C0-9098-4D47BE0BD387}" vid="{7382E341-6C9B-410A-B85B-DBBA8D1D0913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235A1C32222409603D880470446DA" ma:contentTypeVersion="1" ma:contentTypeDescription="Create a new document." ma:contentTypeScope="" ma:versionID="64f1c3d03e81bd93dc58dcffd67077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1047541fc32fa03796f67633b1faa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13391ED-6634-401E-83F8-B97FA99DAA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6C6B88-DA57-439F-B0A9-EB317A038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137EB3-FA47-4E51-A8BD-D3946E26DDC6}">
  <ds:schemaRefs>
    <ds:schemaRef ds:uri="http://schemas.openxmlformats.org/package/2006/metadata/core-properties"/>
    <ds:schemaRef ds:uri="http://purl.org/dc/dcmitype/"/>
    <ds:schemaRef ds:uri="http://schemas.microsoft.com/sharepoint/v3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Office PowerPoint</Application>
  <PresentationFormat>Bildschirmpräsentation (16:9)</PresentationFormat>
  <Paragraphs>97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Verdana</vt:lpstr>
      <vt:lpstr>Microsoft New Tai Lue</vt:lpstr>
      <vt:lpstr>Wingdings</vt:lpstr>
      <vt:lpstr>Times New Roman</vt:lpstr>
      <vt:lpstr>Calibri</vt:lpstr>
      <vt:lpstr>2_Text slide</vt:lpstr>
      <vt:lpstr>Larissa</vt:lpstr>
      <vt:lpstr>AVHD Introduction “Adaptive Streaming Project”</vt:lpstr>
      <vt:lpstr>Target Services</vt:lpstr>
      <vt:lpstr>Netflix (2)</vt:lpstr>
      <vt:lpstr>Amazon Instant Video (2)</vt:lpstr>
      <vt:lpstr>YouTube (2)</vt:lpstr>
      <vt:lpstr>Common Denominator</vt:lpstr>
      <vt:lpstr>Hybrid or not?</vt:lpstr>
      <vt:lpstr>Two Phase Approach</vt:lpstr>
      <vt:lpstr>Model Input</vt:lpstr>
      <vt:lpstr>Some more..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cs@opticom.de</dc:creator>
  <cp:lastModifiedBy>cs</cp:lastModifiedBy>
  <cp:revision>136</cp:revision>
  <cp:lastPrinted>2014-04-02T18:16:47Z</cp:lastPrinted>
  <dcterms:created xsi:type="dcterms:W3CDTF">2015-08-10T12:37:14Z</dcterms:created>
  <dcterms:modified xsi:type="dcterms:W3CDTF">2015-09-14T16:29:40Z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0x010100EDE235A1C32222409603D880470446DA</vt:lpwstr>
  </property>
</Properties>
</file>