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0" r:id="rId4"/>
    <p:sldId id="261" r:id="rId5"/>
    <p:sldId id="262" r:id="rId6"/>
    <p:sldId id="259" r:id="rId7"/>
    <p:sldId id="263" r:id="rId8"/>
    <p:sldId id="285" r:id="rId9"/>
    <p:sldId id="288" r:id="rId10"/>
    <p:sldId id="286" r:id="rId11"/>
    <p:sldId id="266" r:id="rId12"/>
    <p:sldId id="283" r:id="rId13"/>
    <p:sldId id="267" r:id="rId14"/>
    <p:sldId id="270" r:id="rId15"/>
    <p:sldId id="281" r:id="rId16"/>
    <p:sldId id="268" r:id="rId17"/>
    <p:sldId id="282" r:id="rId18"/>
    <p:sldId id="284"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48" autoAdjust="0"/>
  </p:normalViewPr>
  <p:slideViewPr>
    <p:cSldViewPr>
      <p:cViewPr varScale="1">
        <p:scale>
          <a:sx n="83" d="100"/>
          <a:sy n="83" d="100"/>
        </p:scale>
        <p:origin x="-24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00709-274B-486A-A6E4-B5F2C8023AE1}" type="doc">
      <dgm:prSet loTypeId="urn:microsoft.com/office/officeart/2005/8/layout/hChevron3" loCatId="process" qsTypeId="urn:microsoft.com/office/officeart/2005/8/quickstyle/simple1" qsCatId="simple" csTypeId="urn:microsoft.com/office/officeart/2005/8/colors/accent1_2" csCatId="accent1" phldr="1"/>
      <dgm:spPr/>
    </dgm:pt>
    <dgm:pt modelId="{DDAB9342-1C01-4C95-B0D2-B9466C8C28C5}">
      <dgm:prSet phldrT="[文本]"/>
      <dgm:spPr/>
      <dgm:t>
        <a:bodyPr/>
        <a:lstStyle/>
        <a:p>
          <a:r>
            <a:rPr lang="en-US" dirty="0" smtClean="0"/>
            <a:t>2014</a:t>
          </a:r>
          <a:endParaRPr lang="en-US" dirty="0"/>
        </a:p>
      </dgm:t>
    </dgm:pt>
    <dgm:pt modelId="{FC8476A8-7A38-416A-BBF1-1477962B2CF1}" type="parTrans" cxnId="{0329467E-4122-4395-A91F-DAAD0CFE396E}">
      <dgm:prSet/>
      <dgm:spPr/>
      <dgm:t>
        <a:bodyPr/>
        <a:lstStyle/>
        <a:p>
          <a:endParaRPr lang="en-US"/>
        </a:p>
      </dgm:t>
    </dgm:pt>
    <dgm:pt modelId="{9E60727A-27C9-41D7-A5E4-3120E7B855DB}" type="sibTrans" cxnId="{0329467E-4122-4395-A91F-DAAD0CFE396E}">
      <dgm:prSet/>
      <dgm:spPr/>
      <dgm:t>
        <a:bodyPr/>
        <a:lstStyle/>
        <a:p>
          <a:endParaRPr lang="en-US"/>
        </a:p>
      </dgm:t>
    </dgm:pt>
    <dgm:pt modelId="{36733B11-4C29-4568-9E1B-27748BAD872F}">
      <dgm:prSet phldrT="[文本]"/>
      <dgm:spPr>
        <a:solidFill>
          <a:schemeClr val="accent4">
            <a:lumMod val="60000"/>
            <a:lumOff val="40000"/>
          </a:schemeClr>
        </a:solidFill>
      </dgm:spPr>
      <dgm:t>
        <a:bodyPr/>
        <a:lstStyle/>
        <a:p>
          <a:r>
            <a:rPr lang="en-US" dirty="0" smtClean="0"/>
            <a:t>2015</a:t>
          </a:r>
          <a:endParaRPr lang="en-US" dirty="0"/>
        </a:p>
      </dgm:t>
    </dgm:pt>
    <dgm:pt modelId="{91929375-E774-48FC-99C8-F991B0A5425A}" type="parTrans" cxnId="{687428FB-5E2C-4397-8CF3-19E2B86F9E7B}">
      <dgm:prSet/>
      <dgm:spPr/>
      <dgm:t>
        <a:bodyPr/>
        <a:lstStyle/>
        <a:p>
          <a:endParaRPr lang="en-US"/>
        </a:p>
      </dgm:t>
    </dgm:pt>
    <dgm:pt modelId="{4DC8DAE0-786E-4127-848C-28B870BC142B}" type="sibTrans" cxnId="{687428FB-5E2C-4397-8CF3-19E2B86F9E7B}">
      <dgm:prSet/>
      <dgm:spPr/>
      <dgm:t>
        <a:bodyPr/>
        <a:lstStyle/>
        <a:p>
          <a:endParaRPr lang="en-US"/>
        </a:p>
      </dgm:t>
    </dgm:pt>
    <dgm:pt modelId="{7FD96E83-E41B-4442-B838-B6FF52135330}">
      <dgm:prSet/>
      <dgm:spPr/>
      <dgm:t>
        <a:bodyPr/>
        <a:lstStyle/>
        <a:p>
          <a:r>
            <a:rPr lang="en-US" dirty="0" smtClean="0"/>
            <a:t>2016</a:t>
          </a:r>
          <a:endParaRPr lang="en-US" dirty="0"/>
        </a:p>
      </dgm:t>
    </dgm:pt>
    <dgm:pt modelId="{074D6B62-ECB2-4F3F-AF3C-2590D5B00F06}" type="parTrans" cxnId="{EDDCF816-C503-4801-884A-F0797BD97013}">
      <dgm:prSet/>
      <dgm:spPr/>
      <dgm:t>
        <a:bodyPr/>
        <a:lstStyle/>
        <a:p>
          <a:endParaRPr lang="en-US"/>
        </a:p>
      </dgm:t>
    </dgm:pt>
    <dgm:pt modelId="{C51D281D-6E3C-428B-988A-45F8627AD7D2}" type="sibTrans" cxnId="{EDDCF816-C503-4801-884A-F0797BD97013}">
      <dgm:prSet/>
      <dgm:spPr/>
      <dgm:t>
        <a:bodyPr/>
        <a:lstStyle/>
        <a:p>
          <a:endParaRPr lang="en-US"/>
        </a:p>
      </dgm:t>
    </dgm:pt>
    <dgm:pt modelId="{E9676806-0F98-4AF7-958C-AF6348FF2737}" type="pres">
      <dgm:prSet presAssocID="{4C900709-274B-486A-A6E4-B5F2C8023AE1}" presName="Name0" presStyleCnt="0">
        <dgm:presLayoutVars>
          <dgm:dir/>
          <dgm:resizeHandles val="exact"/>
        </dgm:presLayoutVars>
      </dgm:prSet>
      <dgm:spPr/>
    </dgm:pt>
    <dgm:pt modelId="{5EC3A0ED-1692-464A-9462-1CE404DB56B2}" type="pres">
      <dgm:prSet presAssocID="{DDAB9342-1C01-4C95-B0D2-B9466C8C28C5}" presName="parTxOnly" presStyleLbl="node1" presStyleIdx="0" presStyleCnt="3" custScaleX="71925">
        <dgm:presLayoutVars>
          <dgm:bulletEnabled val="1"/>
        </dgm:presLayoutVars>
      </dgm:prSet>
      <dgm:spPr/>
      <dgm:t>
        <a:bodyPr/>
        <a:lstStyle/>
        <a:p>
          <a:endParaRPr lang="en-US"/>
        </a:p>
      </dgm:t>
    </dgm:pt>
    <dgm:pt modelId="{DBCC5A63-315E-448D-A9D5-6CFDD4C8262D}" type="pres">
      <dgm:prSet presAssocID="{9E60727A-27C9-41D7-A5E4-3120E7B855DB}" presName="parSpace" presStyleCnt="0"/>
      <dgm:spPr/>
    </dgm:pt>
    <dgm:pt modelId="{5D13A526-E07F-495D-A4A9-2B99D513A745}" type="pres">
      <dgm:prSet presAssocID="{36733B11-4C29-4568-9E1B-27748BAD872F}" presName="parTxOnly" presStyleLbl="node1" presStyleIdx="1" presStyleCnt="3" custScaleX="173702">
        <dgm:presLayoutVars>
          <dgm:bulletEnabled val="1"/>
        </dgm:presLayoutVars>
      </dgm:prSet>
      <dgm:spPr/>
      <dgm:t>
        <a:bodyPr/>
        <a:lstStyle/>
        <a:p>
          <a:endParaRPr lang="en-US"/>
        </a:p>
      </dgm:t>
    </dgm:pt>
    <dgm:pt modelId="{711FFD7C-CE94-48B0-8841-E71FBC15E55F}" type="pres">
      <dgm:prSet presAssocID="{4DC8DAE0-786E-4127-848C-28B870BC142B}" presName="parSpace" presStyleCnt="0"/>
      <dgm:spPr/>
    </dgm:pt>
    <dgm:pt modelId="{87540642-9DFB-4682-852C-F509779ABC19}" type="pres">
      <dgm:prSet presAssocID="{7FD96E83-E41B-4442-B838-B6FF52135330}" presName="parTxOnly" presStyleLbl="node1" presStyleIdx="2" presStyleCnt="3" custLinFactNeighborX="4687" custLinFactNeighborY="6208">
        <dgm:presLayoutVars>
          <dgm:bulletEnabled val="1"/>
        </dgm:presLayoutVars>
      </dgm:prSet>
      <dgm:spPr/>
      <dgm:t>
        <a:bodyPr/>
        <a:lstStyle/>
        <a:p>
          <a:endParaRPr lang="en-US"/>
        </a:p>
      </dgm:t>
    </dgm:pt>
  </dgm:ptLst>
  <dgm:cxnLst>
    <dgm:cxn modelId="{D2C19803-E5B4-4719-A54C-6ED56218AEFA}" type="presOf" srcId="{DDAB9342-1C01-4C95-B0D2-B9466C8C28C5}" destId="{5EC3A0ED-1692-464A-9462-1CE404DB56B2}" srcOrd="0" destOrd="0" presId="urn:microsoft.com/office/officeart/2005/8/layout/hChevron3"/>
    <dgm:cxn modelId="{0329467E-4122-4395-A91F-DAAD0CFE396E}" srcId="{4C900709-274B-486A-A6E4-B5F2C8023AE1}" destId="{DDAB9342-1C01-4C95-B0D2-B9466C8C28C5}" srcOrd="0" destOrd="0" parTransId="{FC8476A8-7A38-416A-BBF1-1477962B2CF1}" sibTransId="{9E60727A-27C9-41D7-A5E4-3120E7B855DB}"/>
    <dgm:cxn modelId="{F405CF8D-B4DC-4EAC-B903-FF20E3885362}" type="presOf" srcId="{7FD96E83-E41B-4442-B838-B6FF52135330}" destId="{87540642-9DFB-4682-852C-F509779ABC19}" srcOrd="0" destOrd="0" presId="urn:microsoft.com/office/officeart/2005/8/layout/hChevron3"/>
    <dgm:cxn modelId="{EDDCF816-C503-4801-884A-F0797BD97013}" srcId="{4C900709-274B-486A-A6E4-B5F2C8023AE1}" destId="{7FD96E83-E41B-4442-B838-B6FF52135330}" srcOrd="2" destOrd="0" parTransId="{074D6B62-ECB2-4F3F-AF3C-2590D5B00F06}" sibTransId="{C51D281D-6E3C-428B-988A-45F8627AD7D2}"/>
    <dgm:cxn modelId="{687428FB-5E2C-4397-8CF3-19E2B86F9E7B}" srcId="{4C900709-274B-486A-A6E4-B5F2C8023AE1}" destId="{36733B11-4C29-4568-9E1B-27748BAD872F}" srcOrd="1" destOrd="0" parTransId="{91929375-E774-48FC-99C8-F991B0A5425A}" sibTransId="{4DC8DAE0-786E-4127-848C-28B870BC142B}"/>
    <dgm:cxn modelId="{62F4FF88-AF29-4A6A-ACE0-0184D19ACCAA}" type="presOf" srcId="{4C900709-274B-486A-A6E4-B5F2C8023AE1}" destId="{E9676806-0F98-4AF7-958C-AF6348FF2737}" srcOrd="0" destOrd="0" presId="urn:microsoft.com/office/officeart/2005/8/layout/hChevron3"/>
    <dgm:cxn modelId="{1BAEE013-CC0B-4E6D-87DD-32CBC7252A02}" type="presOf" srcId="{36733B11-4C29-4568-9E1B-27748BAD872F}" destId="{5D13A526-E07F-495D-A4A9-2B99D513A745}" srcOrd="0" destOrd="0" presId="urn:microsoft.com/office/officeart/2005/8/layout/hChevron3"/>
    <dgm:cxn modelId="{5B63B24A-DCC0-4D94-A9EB-FAF06360072A}" type="presParOf" srcId="{E9676806-0F98-4AF7-958C-AF6348FF2737}" destId="{5EC3A0ED-1692-464A-9462-1CE404DB56B2}" srcOrd="0" destOrd="0" presId="urn:microsoft.com/office/officeart/2005/8/layout/hChevron3"/>
    <dgm:cxn modelId="{5D27F0DE-CD02-4D38-8062-3DBEAA311712}" type="presParOf" srcId="{E9676806-0F98-4AF7-958C-AF6348FF2737}" destId="{DBCC5A63-315E-448D-A9D5-6CFDD4C8262D}" srcOrd="1" destOrd="0" presId="urn:microsoft.com/office/officeart/2005/8/layout/hChevron3"/>
    <dgm:cxn modelId="{69495BE2-BFCE-4CAB-9FD9-D8CEE6167DC5}" type="presParOf" srcId="{E9676806-0F98-4AF7-958C-AF6348FF2737}" destId="{5D13A526-E07F-495D-A4A9-2B99D513A745}" srcOrd="2" destOrd="0" presId="urn:microsoft.com/office/officeart/2005/8/layout/hChevron3"/>
    <dgm:cxn modelId="{FD85EC19-BC8D-418C-8CED-F376E14A0092}" type="presParOf" srcId="{E9676806-0F98-4AF7-958C-AF6348FF2737}" destId="{711FFD7C-CE94-48B0-8841-E71FBC15E55F}" srcOrd="3" destOrd="0" presId="urn:microsoft.com/office/officeart/2005/8/layout/hChevron3"/>
    <dgm:cxn modelId="{3A7490C6-E243-4FBC-BE82-DCC16C0960AE}" type="presParOf" srcId="{E9676806-0F98-4AF7-958C-AF6348FF2737}" destId="{87540642-9DFB-4682-852C-F509779ABC19}" srcOrd="4"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C3A0ED-1692-464A-9462-1CE404DB56B2}">
      <dsp:nvSpPr>
        <dsp:cNvPr id="0" name=""/>
        <dsp:cNvSpPr/>
      </dsp:nvSpPr>
      <dsp:spPr>
        <a:xfrm>
          <a:off x="499" y="0"/>
          <a:ext cx="1609641" cy="46064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2014</a:t>
          </a:r>
          <a:endParaRPr lang="en-US" sz="2300" kern="1200" dirty="0"/>
        </a:p>
      </dsp:txBody>
      <dsp:txXfrm>
        <a:off x="499" y="0"/>
        <a:ext cx="1609641" cy="460647"/>
      </dsp:txXfrm>
    </dsp:sp>
    <dsp:sp modelId="{5D13A526-E07F-495D-A4A9-2B99D513A745}">
      <dsp:nvSpPr>
        <dsp:cNvPr id="0" name=""/>
        <dsp:cNvSpPr/>
      </dsp:nvSpPr>
      <dsp:spPr>
        <a:xfrm>
          <a:off x="1162551" y="0"/>
          <a:ext cx="3887353" cy="460647"/>
        </a:xfrm>
        <a:prstGeom prst="chevron">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2015</a:t>
          </a:r>
          <a:endParaRPr lang="en-US" sz="2300" kern="1200" dirty="0"/>
        </a:p>
      </dsp:txBody>
      <dsp:txXfrm>
        <a:off x="1162551" y="0"/>
        <a:ext cx="3887353" cy="460647"/>
      </dsp:txXfrm>
    </dsp:sp>
    <dsp:sp modelId="{87540642-9DFB-4682-852C-F509779ABC19}">
      <dsp:nvSpPr>
        <dsp:cNvPr id="0" name=""/>
        <dsp:cNvSpPr/>
      </dsp:nvSpPr>
      <dsp:spPr>
        <a:xfrm>
          <a:off x="4602816" y="0"/>
          <a:ext cx="2237943" cy="4606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en-US" sz="2300" kern="1200" dirty="0" smtClean="0"/>
            <a:t>2016</a:t>
          </a:r>
          <a:endParaRPr lang="en-US" sz="2300" kern="1200" dirty="0"/>
        </a:p>
      </dsp:txBody>
      <dsp:txXfrm>
        <a:off x="4602816" y="0"/>
        <a:ext cx="2237943" cy="46064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8A420-106C-4FBC-A8B0-5F92480036B5}" type="datetimeFigureOut">
              <a:rPr lang="en-US" smtClean="0"/>
              <a:pPr/>
              <a:t>9/14/2015</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C045D-8CD5-4768-A8A2-A280D79D3D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altLang="zh-CN" dirty="0" smtClean="0"/>
              <a:t>equences are from University of Nantes, NICT</a:t>
            </a:r>
            <a:r>
              <a:rPr lang="en-US" altLang="zh-CN" baseline="0" dirty="0" smtClean="0"/>
              <a:t> (National Institute of Information and Communication Technology), and NTIA (National Telecommunications and Information Administration)</a:t>
            </a:r>
            <a:endParaRPr lang="en-US" dirty="0"/>
          </a:p>
        </p:txBody>
      </p:sp>
      <p:sp>
        <p:nvSpPr>
          <p:cNvPr id="4" name="Slide Number Placeholder 3"/>
          <p:cNvSpPr>
            <a:spLocks noGrp="1"/>
          </p:cNvSpPr>
          <p:nvPr>
            <p:ph type="sldNum" sz="quarter" idx="10"/>
          </p:nvPr>
        </p:nvSpPr>
        <p:spPr/>
        <p:txBody>
          <a:bodyPr/>
          <a:lstStyle/>
          <a:p>
            <a:fld id="{3B6E5D45-B7B7-4684-BCE4-F602BDE4490B}" type="slidenum">
              <a:rPr lang="en-US" smtClean="0"/>
              <a:pPr/>
              <a:t>4</a:t>
            </a:fld>
            <a:endParaRPr lang="en-US"/>
          </a:p>
        </p:txBody>
      </p:sp>
    </p:spTree>
    <p:extLst>
      <p:ext uri="{BB962C8B-B14F-4D97-AF65-F5344CB8AC3E}">
        <p14:creationId xmlns="" xmlns:p14="http://schemas.microsoft.com/office/powerpoint/2010/main" val="129528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fr-FR" dirty="0" err="1" smtClean="0"/>
              <a:t>Found</a:t>
            </a:r>
            <a:r>
              <a:rPr lang="fr-FR" dirty="0" smtClean="0"/>
              <a:t> out the </a:t>
            </a:r>
            <a:r>
              <a:rPr lang="fr-FR" dirty="0" err="1" smtClean="0"/>
              <a:t>reference</a:t>
            </a:r>
            <a:r>
              <a:rPr lang="fr-FR" dirty="0" smtClean="0"/>
              <a:t> </a:t>
            </a:r>
            <a:r>
              <a:rPr lang="fr-FR" dirty="0" err="1" smtClean="0"/>
              <a:t>which</a:t>
            </a:r>
            <a:r>
              <a:rPr lang="fr-FR" baseline="0" dirty="0" smtClean="0"/>
              <a:t> </a:t>
            </a:r>
            <a:r>
              <a:rPr lang="fr-FR" baseline="0" dirty="0" err="1" smtClean="0"/>
              <a:t>gives</a:t>
            </a:r>
            <a:r>
              <a:rPr lang="fr-FR" baseline="0" dirty="0" smtClean="0"/>
              <a:t> the least distance </a:t>
            </a:r>
            <a:r>
              <a:rPr lang="fr-FR" baseline="0" dirty="0" err="1" smtClean="0"/>
              <a:t>among</a:t>
            </a:r>
            <a:endParaRPr lang="fr-FR" baseline="0" dirty="0" smtClean="0"/>
          </a:p>
          <a:p>
            <a:r>
              <a:rPr lang="fr-FR" baseline="0" dirty="0" smtClean="0"/>
              <a:t>Min </a:t>
            </a:r>
            <a:r>
              <a:rPr lang="fr-FR" baseline="0" dirty="0" err="1" smtClean="0"/>
              <a:t>sum_labx,laby,hrcv</a:t>
            </a:r>
            <a:r>
              <a:rPr lang="fr-FR" baseline="0" dirty="0" smtClean="0"/>
              <a:t>(m[</a:t>
            </a:r>
            <a:r>
              <a:rPr lang="fr-FR" baseline="0" dirty="0" err="1" smtClean="0"/>
              <a:t>labx,hrcy</a:t>
            </a:r>
            <a:r>
              <a:rPr lang="fr-FR" baseline="0" dirty="0" smtClean="0"/>
              <a:t>]-m[</a:t>
            </a:r>
            <a:r>
              <a:rPr lang="fr-FR" baseline="0" dirty="0" err="1" smtClean="0"/>
              <a:t>laby,hrcv</a:t>
            </a:r>
            <a:r>
              <a:rPr lang="fr-FR" baseline="0" dirty="0" smtClean="0"/>
              <a:t>])</a:t>
            </a:r>
            <a:endParaRPr lang="en-US" dirty="0"/>
          </a:p>
        </p:txBody>
      </p:sp>
      <p:sp>
        <p:nvSpPr>
          <p:cNvPr id="4" name="灯片编号占位符 3"/>
          <p:cNvSpPr>
            <a:spLocks noGrp="1"/>
          </p:cNvSpPr>
          <p:nvPr>
            <p:ph type="sldNum" sz="quarter" idx="10"/>
          </p:nvPr>
        </p:nvSpPr>
        <p:spPr/>
        <p:txBody>
          <a:bodyPr/>
          <a:lstStyle/>
          <a:p>
            <a:fld id="{B8AC045D-8CD5-4768-A8A2-A280D79D3DD6}"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Today I have been checking the sequences and they seem to show what they should. I have watched them in the small polarized screen that we used in the tests and also in a bigger screen with active shutter glasses. To me, it seems that in the TV with active shutter glasses they are less annoying (maybe easier to converge), but also I have noticed that with the small polarized screen you can perceive more crosstalk (and it changes with small movements of the head). I'm not so sure about this, but maybe, this also influenced the observers, and apart from the size and viewing distance, also the technology may affect.</a:t>
            </a:r>
            <a:endParaRPr lang="en-US" dirty="0"/>
          </a:p>
        </p:txBody>
      </p:sp>
      <p:sp>
        <p:nvSpPr>
          <p:cNvPr id="4" name="灯片编号占位符 3"/>
          <p:cNvSpPr>
            <a:spLocks noGrp="1"/>
          </p:cNvSpPr>
          <p:nvPr>
            <p:ph type="sldNum" sz="quarter" idx="10"/>
          </p:nvPr>
        </p:nvSpPr>
        <p:spPr/>
        <p:txBody>
          <a:bodyPr/>
          <a:lstStyle/>
          <a:p>
            <a:fld id="{B8AC045D-8CD5-4768-A8A2-A280D79D3DD6}"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Today I have been checking the sequences and they seem to show what they should. I have watched them in the small polarized screen that we used in the tests and also in a bigger screen with active shutter glasses. To me, it seems that in the TV with active shutter glasses they are less annoying (maybe easier to converge), but also I have noticed that with the small polarized screen you can perceive more crosstalk (and it changes with small movements of the head). I'm not so sure about this, but maybe, this also influenced the observers, and apart from the size and viewing distance, also the technology may affect.</a:t>
            </a:r>
          </a:p>
          <a:p>
            <a:endParaRPr lang="en-US" dirty="0"/>
          </a:p>
        </p:txBody>
      </p:sp>
      <p:sp>
        <p:nvSpPr>
          <p:cNvPr id="4" name="灯片编号占位符 3"/>
          <p:cNvSpPr>
            <a:spLocks noGrp="1"/>
          </p:cNvSpPr>
          <p:nvPr>
            <p:ph type="sldNum" sz="quarter" idx="10"/>
          </p:nvPr>
        </p:nvSpPr>
        <p:spPr/>
        <p:txBody>
          <a:bodyPr/>
          <a:lstStyle/>
          <a:p>
            <a:fld id="{B8AC045D-8CD5-4768-A8A2-A280D79D3DD6}"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B8AC045D-8CD5-4768-A8A2-A280D79D3DD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2015/9/14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2015/9/14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2015/9/14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2015/9/14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ocs.google.com/spreadsheet/ccc?key=0ArzgrjHcemZYdHk3ZGhOZ0w0VzFHblA1M0ROLTJCQ1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fr-FR" dirty="0" err="1" smtClean="0"/>
              <a:t>Expe</a:t>
            </a:r>
            <a:r>
              <a:rPr lang="en-US" dirty="0" err="1" smtClean="0"/>
              <a:t>riment</a:t>
            </a:r>
            <a:r>
              <a:rPr lang="en-US" dirty="0" smtClean="0"/>
              <a:t> Report for</a:t>
            </a:r>
            <a:br>
              <a:rPr lang="en-US" dirty="0" smtClean="0"/>
            </a:br>
            <a:r>
              <a:rPr lang="en-US" dirty="0" smtClean="0"/>
              <a:t>GroTruQoE3D phase I</a:t>
            </a:r>
            <a:endParaRPr lang="en-US" dirty="0"/>
          </a:p>
        </p:txBody>
      </p:sp>
      <p:sp>
        <p:nvSpPr>
          <p:cNvPr id="3" name="副标题 2"/>
          <p:cNvSpPr>
            <a:spLocks noGrp="1"/>
          </p:cNvSpPr>
          <p:nvPr>
            <p:ph type="subTitle" idx="1"/>
          </p:nvPr>
        </p:nvSpPr>
        <p:spPr/>
        <p:txBody>
          <a:bodyPr/>
          <a:lstStyle/>
          <a:p>
            <a:r>
              <a:rPr lang="en-US" dirty="0" smtClean="0"/>
              <a:t>Jing LI</a:t>
            </a:r>
          </a:p>
          <a:p>
            <a:r>
              <a:rPr lang="en-US" dirty="0" smtClean="0"/>
              <a:t>Marcus </a:t>
            </a:r>
            <a:r>
              <a:rPr lang="en-US" dirty="0" err="1" smtClean="0"/>
              <a:t>Barkowsky</a:t>
            </a:r>
            <a:endParaRPr lang="en-US" dirty="0" smtClean="0"/>
          </a:p>
          <a:p>
            <a:r>
              <a:rPr lang="fr-FR" dirty="0" err="1" smtClean="0"/>
              <a:t>University</a:t>
            </a:r>
            <a:r>
              <a:rPr lang="fr-FR" dirty="0" smtClean="0"/>
              <a:t> of Nantes</a:t>
            </a:r>
            <a:r>
              <a:rPr lang="en-US" dirty="0" smtClean="0"/>
              <a:t>, France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Results: Bradley-Terry score SRC2</a:t>
            </a:r>
            <a:endParaRPr lang="en-US" dirty="0"/>
          </a:p>
        </p:txBody>
      </p:sp>
      <p:graphicFrame>
        <p:nvGraphicFramePr>
          <p:cNvPr id="5" name="表格 4"/>
          <p:cNvGraphicFramePr>
            <a:graphicFrameLocks noGrp="1"/>
          </p:cNvGraphicFramePr>
          <p:nvPr/>
        </p:nvGraphicFramePr>
        <p:xfrm>
          <a:off x="5796136" y="1556792"/>
          <a:ext cx="2700300" cy="1440160"/>
        </p:xfrm>
        <a:graphic>
          <a:graphicData uri="http://schemas.openxmlformats.org/drawingml/2006/table">
            <a:tbl>
              <a:tblPr firstRow="1" bandRow="1">
                <a:tableStyleId>{3B4B98B0-60AC-42C2-AFA5-B58CD77FA1E5}</a:tableStyleId>
              </a:tblPr>
              <a:tblGrid>
                <a:gridCol w="540060"/>
                <a:gridCol w="540060"/>
                <a:gridCol w="540060"/>
                <a:gridCol w="540060"/>
                <a:gridCol w="540060"/>
              </a:tblGrid>
              <a:tr h="288032">
                <a:tc>
                  <a:txBody>
                    <a:bodyPr/>
                    <a:lstStyle/>
                    <a:p>
                      <a:r>
                        <a:rPr lang="en-US" sz="1100" dirty="0" smtClean="0">
                          <a:solidFill>
                            <a:srgbClr val="FF0000"/>
                          </a:solidFill>
                        </a:rPr>
                        <a:t>RMSE</a:t>
                      </a:r>
                      <a:endParaRPr lang="en-US" sz="1100" dirty="0">
                        <a:solidFill>
                          <a:srgbClr val="FF0000"/>
                        </a:solidFill>
                      </a:endParaRPr>
                    </a:p>
                  </a:txBody>
                  <a:tcPr/>
                </a:tc>
                <a:tc>
                  <a:txBody>
                    <a:bodyPr/>
                    <a:lstStyle/>
                    <a:p>
                      <a:r>
                        <a:rPr lang="en-US" sz="900" dirty="0" err="1" smtClean="0"/>
                        <a:t>Yonsei</a:t>
                      </a:r>
                      <a:endParaRPr lang="en-US" sz="900" b="0" dirty="0"/>
                    </a:p>
                  </a:txBody>
                  <a:tcPr/>
                </a:tc>
                <a:tc>
                  <a:txBody>
                    <a:bodyPr/>
                    <a:lstStyle/>
                    <a:p>
                      <a:r>
                        <a:rPr lang="en-US" sz="900" dirty="0" smtClean="0"/>
                        <a:t>IVC</a:t>
                      </a:r>
                      <a:endParaRPr lang="en-US" sz="900" b="0" dirty="0"/>
                    </a:p>
                  </a:txBody>
                  <a:tcPr/>
                </a:tc>
                <a:tc>
                  <a:txBody>
                    <a:bodyPr/>
                    <a:lstStyle/>
                    <a:p>
                      <a:r>
                        <a:rPr lang="en-US" sz="900" dirty="0" smtClean="0"/>
                        <a:t>UPM</a:t>
                      </a:r>
                      <a:endParaRPr lang="en-US" sz="900" b="0" dirty="0"/>
                    </a:p>
                  </a:txBody>
                  <a:tcPr/>
                </a:tc>
                <a:tc>
                  <a:txBody>
                    <a:bodyPr/>
                    <a:lstStyle/>
                    <a:p>
                      <a:r>
                        <a:rPr lang="en-US" sz="900" dirty="0" smtClean="0"/>
                        <a:t>INSA</a:t>
                      </a:r>
                      <a:endParaRPr lang="en-US" sz="900" b="0" dirty="0"/>
                    </a:p>
                  </a:txBody>
                  <a:tcPr/>
                </a:tc>
              </a:tr>
              <a:tr h="288032">
                <a:tc>
                  <a:txBody>
                    <a:bodyPr/>
                    <a:lstStyle/>
                    <a:p>
                      <a:r>
                        <a:rPr lang="en-US" sz="900" dirty="0" err="1" smtClean="0"/>
                        <a:t>Tlabs</a:t>
                      </a:r>
                      <a:endParaRPr lang="en-US" sz="900" dirty="0"/>
                    </a:p>
                  </a:txBody>
                  <a:tcPr/>
                </a:tc>
                <a:tc>
                  <a:txBody>
                    <a:bodyPr/>
                    <a:lstStyle/>
                    <a:p>
                      <a:r>
                        <a:rPr lang="en-US" sz="1100" dirty="0" smtClean="0"/>
                        <a:t>0.69</a:t>
                      </a:r>
                      <a:endParaRPr lang="en-US" sz="1100" dirty="0"/>
                    </a:p>
                  </a:txBody>
                  <a:tcPr/>
                </a:tc>
                <a:tc>
                  <a:txBody>
                    <a:bodyPr/>
                    <a:lstStyle/>
                    <a:p>
                      <a:r>
                        <a:rPr lang="en-US" sz="1100" dirty="0" smtClean="0"/>
                        <a:t>0.69</a:t>
                      </a:r>
                      <a:endParaRPr lang="en-US" sz="1100" dirty="0"/>
                    </a:p>
                  </a:txBody>
                  <a:tcPr/>
                </a:tc>
                <a:tc>
                  <a:txBody>
                    <a:bodyPr/>
                    <a:lstStyle/>
                    <a:p>
                      <a:r>
                        <a:rPr lang="en-US" sz="1100" dirty="0" smtClean="0"/>
                        <a:t>1.67</a:t>
                      </a:r>
                      <a:endParaRPr lang="en-US" sz="1100" dirty="0"/>
                    </a:p>
                  </a:txBody>
                  <a:tcPr/>
                </a:tc>
                <a:tc>
                  <a:txBody>
                    <a:bodyPr/>
                    <a:lstStyle/>
                    <a:p>
                      <a:r>
                        <a:rPr lang="en-US" sz="1100" dirty="0" smtClean="0"/>
                        <a:t>0.70</a:t>
                      </a:r>
                      <a:endParaRPr lang="en-US" sz="1100" dirty="0"/>
                    </a:p>
                  </a:txBody>
                  <a:tcPr/>
                </a:tc>
              </a:tr>
              <a:tr h="288032">
                <a:tc>
                  <a:txBody>
                    <a:bodyPr/>
                    <a:lstStyle/>
                    <a:p>
                      <a:r>
                        <a:rPr lang="en-US" sz="900" dirty="0" err="1" smtClean="0"/>
                        <a:t>Yonsei</a:t>
                      </a:r>
                      <a:endParaRPr lang="en-US" sz="900" dirty="0"/>
                    </a:p>
                  </a:txBody>
                  <a:tcPr/>
                </a:tc>
                <a:tc>
                  <a:txBody>
                    <a:bodyPr/>
                    <a:lstStyle/>
                    <a:p>
                      <a:endParaRPr lang="en-US" sz="1100" dirty="0"/>
                    </a:p>
                  </a:txBody>
                  <a:tcPr/>
                </a:tc>
                <a:tc>
                  <a:txBody>
                    <a:bodyPr/>
                    <a:lstStyle/>
                    <a:p>
                      <a:r>
                        <a:rPr lang="en-US" sz="1100" dirty="0" smtClean="0"/>
                        <a:t>0.71</a:t>
                      </a:r>
                      <a:endParaRPr lang="en-US" sz="1100" dirty="0"/>
                    </a:p>
                  </a:txBody>
                  <a:tcPr/>
                </a:tc>
                <a:tc>
                  <a:txBody>
                    <a:bodyPr/>
                    <a:lstStyle/>
                    <a:p>
                      <a:r>
                        <a:rPr lang="en-US" sz="1100" dirty="0" smtClean="0"/>
                        <a:t>1.52</a:t>
                      </a:r>
                      <a:endParaRPr lang="en-US" sz="1100" dirty="0"/>
                    </a:p>
                  </a:txBody>
                  <a:tcPr/>
                </a:tc>
                <a:tc>
                  <a:txBody>
                    <a:bodyPr/>
                    <a:lstStyle/>
                    <a:p>
                      <a:r>
                        <a:rPr lang="en-US" sz="1100" dirty="0" smtClean="0"/>
                        <a:t>0.49</a:t>
                      </a:r>
                      <a:endParaRPr lang="en-US" sz="1100" dirty="0"/>
                    </a:p>
                  </a:txBody>
                  <a:tcPr/>
                </a:tc>
              </a:tr>
              <a:tr h="288032">
                <a:tc>
                  <a:txBody>
                    <a:bodyPr/>
                    <a:lstStyle/>
                    <a:p>
                      <a:r>
                        <a:rPr lang="en-US" sz="900" dirty="0" smtClean="0"/>
                        <a:t>IVC</a:t>
                      </a:r>
                      <a:endParaRPr lang="en-US" sz="900" dirty="0"/>
                    </a:p>
                  </a:txBody>
                  <a:tcPr/>
                </a:tc>
                <a:tc>
                  <a:txBody>
                    <a:bodyPr/>
                    <a:lstStyle/>
                    <a:p>
                      <a:endParaRPr lang="en-US" sz="1100"/>
                    </a:p>
                  </a:txBody>
                  <a:tcPr/>
                </a:tc>
                <a:tc>
                  <a:txBody>
                    <a:bodyPr/>
                    <a:lstStyle/>
                    <a:p>
                      <a:endParaRPr lang="en-US" sz="1100" dirty="0"/>
                    </a:p>
                  </a:txBody>
                  <a:tcPr/>
                </a:tc>
                <a:tc>
                  <a:txBody>
                    <a:bodyPr/>
                    <a:lstStyle/>
                    <a:p>
                      <a:r>
                        <a:rPr lang="en-US" sz="1100" dirty="0" smtClean="0"/>
                        <a:t>0.85</a:t>
                      </a:r>
                      <a:endParaRPr lang="en-US" sz="1100" dirty="0"/>
                    </a:p>
                  </a:txBody>
                  <a:tcPr/>
                </a:tc>
                <a:tc>
                  <a:txBody>
                    <a:bodyPr/>
                    <a:lstStyle/>
                    <a:p>
                      <a:r>
                        <a:rPr lang="en-US" sz="1100" dirty="0" smtClean="0"/>
                        <a:t>0.55</a:t>
                      </a:r>
                      <a:endParaRPr lang="en-US" sz="1100" dirty="0"/>
                    </a:p>
                  </a:txBody>
                  <a:tcPr/>
                </a:tc>
              </a:tr>
              <a:tr h="288032">
                <a:tc>
                  <a:txBody>
                    <a:bodyPr/>
                    <a:lstStyle/>
                    <a:p>
                      <a:r>
                        <a:rPr lang="en-US" sz="900" dirty="0" smtClean="0"/>
                        <a:t>UPM</a:t>
                      </a:r>
                      <a:endParaRPr lang="en-US" sz="900" dirty="0"/>
                    </a:p>
                  </a:txBody>
                  <a:tcPr/>
                </a:tc>
                <a:tc>
                  <a:txBody>
                    <a:bodyPr/>
                    <a:lstStyle/>
                    <a:p>
                      <a:endParaRPr lang="en-US" sz="1100" dirty="0"/>
                    </a:p>
                  </a:txBody>
                  <a:tcPr/>
                </a:tc>
                <a:tc>
                  <a:txBody>
                    <a:bodyPr/>
                    <a:lstStyle/>
                    <a:p>
                      <a:endParaRPr lang="en-US" sz="1100"/>
                    </a:p>
                  </a:txBody>
                  <a:tcPr/>
                </a:tc>
                <a:tc>
                  <a:txBody>
                    <a:bodyPr/>
                    <a:lstStyle/>
                    <a:p>
                      <a:endParaRPr lang="en-US" sz="1100" dirty="0"/>
                    </a:p>
                  </a:txBody>
                  <a:tcPr/>
                </a:tc>
                <a:tc>
                  <a:txBody>
                    <a:bodyPr/>
                    <a:lstStyle/>
                    <a:p>
                      <a:r>
                        <a:rPr lang="en-US" sz="1100" dirty="0" smtClean="0"/>
                        <a:t>0.51</a:t>
                      </a:r>
                      <a:endParaRPr lang="en-US" sz="1100" dirty="0"/>
                    </a:p>
                  </a:txBody>
                  <a:tcPr/>
                </a:tc>
              </a:tr>
            </a:tbl>
          </a:graphicData>
        </a:graphic>
      </p:graphicFrame>
      <p:graphicFrame>
        <p:nvGraphicFramePr>
          <p:cNvPr id="6" name="表格 5"/>
          <p:cNvGraphicFramePr>
            <a:graphicFrameLocks noGrp="1"/>
          </p:cNvGraphicFramePr>
          <p:nvPr/>
        </p:nvGraphicFramePr>
        <p:xfrm>
          <a:off x="5796136" y="3356992"/>
          <a:ext cx="2700300" cy="1440160"/>
        </p:xfrm>
        <a:graphic>
          <a:graphicData uri="http://schemas.openxmlformats.org/drawingml/2006/table">
            <a:tbl>
              <a:tblPr firstRow="1" bandRow="1">
                <a:tableStyleId>{0E3FDE45-AF77-4B5C-9715-49D594BDF05E}</a:tableStyleId>
              </a:tblPr>
              <a:tblGrid>
                <a:gridCol w="540060"/>
                <a:gridCol w="540060"/>
                <a:gridCol w="540060"/>
                <a:gridCol w="540060"/>
                <a:gridCol w="540060"/>
              </a:tblGrid>
              <a:tr h="288032">
                <a:tc>
                  <a:txBody>
                    <a:bodyPr/>
                    <a:lstStyle/>
                    <a:p>
                      <a:r>
                        <a:rPr lang="en-US" sz="1100" dirty="0" smtClean="0"/>
                        <a:t>PLCC</a:t>
                      </a:r>
                      <a:endParaRPr lang="en-US" sz="1100" dirty="0">
                        <a:solidFill>
                          <a:srgbClr val="FF0000"/>
                        </a:solidFill>
                      </a:endParaRPr>
                    </a:p>
                  </a:txBody>
                  <a:tcPr/>
                </a:tc>
                <a:tc>
                  <a:txBody>
                    <a:bodyPr/>
                    <a:lstStyle/>
                    <a:p>
                      <a:r>
                        <a:rPr lang="en-US" sz="900" dirty="0" err="1" smtClean="0"/>
                        <a:t>Yonsei</a:t>
                      </a:r>
                      <a:endParaRPr lang="en-US" sz="900" b="0" dirty="0"/>
                    </a:p>
                  </a:txBody>
                  <a:tcPr/>
                </a:tc>
                <a:tc>
                  <a:txBody>
                    <a:bodyPr/>
                    <a:lstStyle/>
                    <a:p>
                      <a:r>
                        <a:rPr lang="en-US" sz="900" dirty="0" smtClean="0"/>
                        <a:t>IVC</a:t>
                      </a:r>
                      <a:endParaRPr lang="en-US" sz="900" b="0" dirty="0"/>
                    </a:p>
                  </a:txBody>
                  <a:tcPr/>
                </a:tc>
                <a:tc>
                  <a:txBody>
                    <a:bodyPr/>
                    <a:lstStyle/>
                    <a:p>
                      <a:r>
                        <a:rPr lang="en-US" sz="900" dirty="0" smtClean="0"/>
                        <a:t>UPM</a:t>
                      </a:r>
                      <a:endParaRPr lang="en-US" sz="900" b="0" dirty="0"/>
                    </a:p>
                  </a:txBody>
                  <a:tcPr/>
                </a:tc>
                <a:tc>
                  <a:txBody>
                    <a:bodyPr/>
                    <a:lstStyle/>
                    <a:p>
                      <a:r>
                        <a:rPr lang="en-US" sz="900" dirty="0" smtClean="0"/>
                        <a:t>INSA</a:t>
                      </a:r>
                      <a:endParaRPr lang="en-US" sz="900" b="0" dirty="0"/>
                    </a:p>
                  </a:txBody>
                  <a:tcPr/>
                </a:tc>
              </a:tr>
              <a:tr h="288032">
                <a:tc>
                  <a:txBody>
                    <a:bodyPr/>
                    <a:lstStyle/>
                    <a:p>
                      <a:r>
                        <a:rPr lang="en-US" sz="900" dirty="0" err="1" smtClean="0"/>
                        <a:t>Tlabs</a:t>
                      </a:r>
                      <a:endParaRPr lang="en-US" sz="900" dirty="0"/>
                    </a:p>
                  </a:txBody>
                  <a:tcPr/>
                </a:tc>
                <a:tc>
                  <a:txBody>
                    <a:bodyPr/>
                    <a:lstStyle/>
                    <a:p>
                      <a:r>
                        <a:rPr lang="en-US" sz="1100" dirty="0" smtClean="0"/>
                        <a:t>0.86</a:t>
                      </a:r>
                      <a:endParaRPr lang="en-US" sz="1100" dirty="0"/>
                    </a:p>
                  </a:txBody>
                  <a:tcPr/>
                </a:tc>
                <a:tc>
                  <a:txBody>
                    <a:bodyPr/>
                    <a:lstStyle/>
                    <a:p>
                      <a:r>
                        <a:rPr lang="en-US" sz="1100" dirty="0" smtClean="0"/>
                        <a:t>0.67</a:t>
                      </a:r>
                      <a:endParaRPr lang="en-US" sz="1100" dirty="0"/>
                    </a:p>
                  </a:txBody>
                  <a:tcPr/>
                </a:tc>
                <a:tc>
                  <a:txBody>
                    <a:bodyPr/>
                    <a:lstStyle/>
                    <a:p>
                      <a:r>
                        <a:rPr lang="en-US" sz="1100" dirty="0" smtClean="0"/>
                        <a:t>0.52</a:t>
                      </a:r>
                      <a:endParaRPr lang="en-US" sz="1100" dirty="0"/>
                    </a:p>
                  </a:txBody>
                  <a:tcPr/>
                </a:tc>
                <a:tc>
                  <a:txBody>
                    <a:bodyPr/>
                    <a:lstStyle/>
                    <a:p>
                      <a:r>
                        <a:rPr lang="en-US" sz="1100" dirty="0" smtClean="0"/>
                        <a:t>0.51</a:t>
                      </a:r>
                      <a:endParaRPr lang="en-US" sz="1100" dirty="0"/>
                    </a:p>
                  </a:txBody>
                  <a:tcPr/>
                </a:tc>
              </a:tr>
              <a:tr h="288032">
                <a:tc>
                  <a:txBody>
                    <a:bodyPr/>
                    <a:lstStyle/>
                    <a:p>
                      <a:r>
                        <a:rPr lang="en-US" sz="900" dirty="0" err="1" smtClean="0"/>
                        <a:t>Yonsei</a:t>
                      </a:r>
                      <a:endParaRPr lang="en-US" sz="900" dirty="0"/>
                    </a:p>
                  </a:txBody>
                  <a:tcPr/>
                </a:tc>
                <a:tc>
                  <a:txBody>
                    <a:bodyPr/>
                    <a:lstStyle/>
                    <a:p>
                      <a:endParaRPr lang="en-US" sz="1100"/>
                    </a:p>
                  </a:txBody>
                  <a:tcPr/>
                </a:tc>
                <a:tc>
                  <a:txBody>
                    <a:bodyPr/>
                    <a:lstStyle/>
                    <a:p>
                      <a:r>
                        <a:rPr lang="en-US" sz="1100" dirty="0" smtClean="0"/>
                        <a:t>0.65</a:t>
                      </a:r>
                      <a:endParaRPr lang="en-US" sz="1100" dirty="0"/>
                    </a:p>
                  </a:txBody>
                  <a:tcPr/>
                </a:tc>
                <a:tc>
                  <a:txBody>
                    <a:bodyPr/>
                    <a:lstStyle/>
                    <a:p>
                      <a:r>
                        <a:rPr lang="en-US" sz="1100" dirty="0" smtClean="0"/>
                        <a:t>0.62</a:t>
                      </a:r>
                      <a:endParaRPr lang="en-US" sz="1100" dirty="0"/>
                    </a:p>
                  </a:txBody>
                  <a:tcPr/>
                </a:tc>
                <a:tc>
                  <a:txBody>
                    <a:bodyPr/>
                    <a:lstStyle/>
                    <a:p>
                      <a:r>
                        <a:rPr lang="en-US" sz="1100" dirty="0" smtClean="0"/>
                        <a:t>0.79</a:t>
                      </a:r>
                      <a:endParaRPr lang="en-US" sz="1100" dirty="0"/>
                    </a:p>
                  </a:txBody>
                  <a:tcPr/>
                </a:tc>
              </a:tr>
              <a:tr h="288032">
                <a:tc>
                  <a:txBody>
                    <a:bodyPr/>
                    <a:lstStyle/>
                    <a:p>
                      <a:r>
                        <a:rPr lang="en-US" sz="900" dirty="0" smtClean="0"/>
                        <a:t>IVC</a:t>
                      </a:r>
                      <a:endParaRPr lang="en-US" sz="900" dirty="0"/>
                    </a:p>
                  </a:txBody>
                  <a:tcPr/>
                </a:tc>
                <a:tc>
                  <a:txBody>
                    <a:bodyPr/>
                    <a:lstStyle/>
                    <a:p>
                      <a:endParaRPr lang="en-US" sz="1100"/>
                    </a:p>
                  </a:txBody>
                  <a:tcPr/>
                </a:tc>
                <a:tc>
                  <a:txBody>
                    <a:bodyPr/>
                    <a:lstStyle/>
                    <a:p>
                      <a:endParaRPr lang="en-US" sz="1100"/>
                    </a:p>
                  </a:txBody>
                  <a:tcPr/>
                </a:tc>
                <a:tc>
                  <a:txBody>
                    <a:bodyPr/>
                    <a:lstStyle/>
                    <a:p>
                      <a:r>
                        <a:rPr lang="en-US" sz="1100" dirty="0" smtClean="0"/>
                        <a:t>0.90</a:t>
                      </a:r>
                      <a:endParaRPr lang="en-US" sz="1100" dirty="0"/>
                    </a:p>
                  </a:txBody>
                  <a:tcPr/>
                </a:tc>
                <a:tc>
                  <a:txBody>
                    <a:bodyPr/>
                    <a:lstStyle/>
                    <a:p>
                      <a:r>
                        <a:rPr lang="en-US" sz="1100" dirty="0" smtClean="0"/>
                        <a:t>0.74</a:t>
                      </a:r>
                      <a:endParaRPr lang="en-US" sz="1100" dirty="0"/>
                    </a:p>
                  </a:txBody>
                  <a:tcPr/>
                </a:tc>
              </a:tr>
              <a:tr h="288032">
                <a:tc>
                  <a:txBody>
                    <a:bodyPr/>
                    <a:lstStyle/>
                    <a:p>
                      <a:r>
                        <a:rPr lang="en-US" sz="900" dirty="0" smtClean="0"/>
                        <a:t>UPM</a:t>
                      </a:r>
                      <a:endParaRPr lang="en-US" sz="900" dirty="0"/>
                    </a:p>
                  </a:txBody>
                  <a:tcPr/>
                </a:tc>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r>
                        <a:rPr lang="en-US" sz="1100" dirty="0" smtClean="0"/>
                        <a:t>0.78</a:t>
                      </a:r>
                      <a:endParaRPr lang="en-US" sz="1100" dirty="0"/>
                    </a:p>
                  </a:txBody>
                  <a:tcPr/>
                </a:tc>
              </a:tr>
            </a:tbl>
          </a:graphicData>
        </a:graphic>
      </p:graphicFrame>
      <p:graphicFrame>
        <p:nvGraphicFramePr>
          <p:cNvPr id="7" name="表格 6"/>
          <p:cNvGraphicFramePr>
            <a:graphicFrameLocks noGrp="1"/>
          </p:cNvGraphicFramePr>
          <p:nvPr/>
        </p:nvGraphicFramePr>
        <p:xfrm>
          <a:off x="5796136" y="5157192"/>
          <a:ext cx="2700300" cy="1440160"/>
        </p:xfrm>
        <a:graphic>
          <a:graphicData uri="http://schemas.openxmlformats.org/drawingml/2006/table">
            <a:tbl>
              <a:tblPr firstRow="1" bandRow="1">
                <a:tableStyleId>{C083E6E3-FA7D-4D7B-A595-EF9225AFEA82}</a:tableStyleId>
              </a:tblPr>
              <a:tblGrid>
                <a:gridCol w="540060"/>
                <a:gridCol w="540060"/>
                <a:gridCol w="540060"/>
                <a:gridCol w="540060"/>
                <a:gridCol w="540060"/>
              </a:tblGrid>
              <a:tr h="288032">
                <a:tc>
                  <a:txBody>
                    <a:bodyPr/>
                    <a:lstStyle/>
                    <a:p>
                      <a:r>
                        <a:rPr lang="en-US" sz="1100" dirty="0" smtClean="0"/>
                        <a:t>ROCC</a:t>
                      </a:r>
                      <a:endParaRPr lang="en-US" sz="1100" dirty="0">
                        <a:solidFill>
                          <a:srgbClr val="FF0000"/>
                        </a:solidFill>
                      </a:endParaRPr>
                    </a:p>
                  </a:txBody>
                  <a:tcPr/>
                </a:tc>
                <a:tc>
                  <a:txBody>
                    <a:bodyPr/>
                    <a:lstStyle/>
                    <a:p>
                      <a:r>
                        <a:rPr lang="en-US" sz="900" dirty="0" err="1" smtClean="0"/>
                        <a:t>Yonsei</a:t>
                      </a:r>
                      <a:endParaRPr lang="en-US" sz="900" b="0" dirty="0"/>
                    </a:p>
                  </a:txBody>
                  <a:tcPr/>
                </a:tc>
                <a:tc>
                  <a:txBody>
                    <a:bodyPr/>
                    <a:lstStyle/>
                    <a:p>
                      <a:r>
                        <a:rPr lang="en-US" sz="900" dirty="0" smtClean="0"/>
                        <a:t>IVC</a:t>
                      </a:r>
                      <a:endParaRPr lang="en-US" sz="900" b="0" dirty="0"/>
                    </a:p>
                  </a:txBody>
                  <a:tcPr/>
                </a:tc>
                <a:tc>
                  <a:txBody>
                    <a:bodyPr/>
                    <a:lstStyle/>
                    <a:p>
                      <a:r>
                        <a:rPr lang="en-US" sz="900" dirty="0" smtClean="0"/>
                        <a:t>UPM</a:t>
                      </a:r>
                      <a:endParaRPr lang="en-US" sz="900" b="0" dirty="0"/>
                    </a:p>
                  </a:txBody>
                  <a:tcPr/>
                </a:tc>
                <a:tc>
                  <a:txBody>
                    <a:bodyPr/>
                    <a:lstStyle/>
                    <a:p>
                      <a:r>
                        <a:rPr lang="en-US" sz="900" dirty="0" smtClean="0"/>
                        <a:t>INSA</a:t>
                      </a:r>
                      <a:endParaRPr lang="en-US" sz="900" b="0" dirty="0"/>
                    </a:p>
                  </a:txBody>
                  <a:tcPr/>
                </a:tc>
              </a:tr>
              <a:tr h="288032">
                <a:tc>
                  <a:txBody>
                    <a:bodyPr/>
                    <a:lstStyle/>
                    <a:p>
                      <a:r>
                        <a:rPr lang="en-US" sz="900" dirty="0" err="1" smtClean="0"/>
                        <a:t>Tlabs</a:t>
                      </a:r>
                      <a:endParaRPr lang="en-US" sz="900" dirty="0"/>
                    </a:p>
                  </a:txBody>
                  <a:tcPr/>
                </a:tc>
                <a:tc>
                  <a:txBody>
                    <a:bodyPr/>
                    <a:lstStyle/>
                    <a:p>
                      <a:r>
                        <a:rPr lang="en-US" sz="1100" smtClean="0"/>
                        <a:t>0.77</a:t>
                      </a:r>
                      <a:endParaRPr lang="en-US" sz="1100" dirty="0"/>
                    </a:p>
                  </a:txBody>
                  <a:tcPr/>
                </a:tc>
                <a:tc>
                  <a:txBody>
                    <a:bodyPr/>
                    <a:lstStyle/>
                    <a:p>
                      <a:r>
                        <a:rPr lang="en-US" sz="1100" dirty="0" smtClean="0"/>
                        <a:t>0.58</a:t>
                      </a:r>
                      <a:endParaRPr lang="en-US" sz="1100" dirty="0"/>
                    </a:p>
                  </a:txBody>
                  <a:tcPr/>
                </a:tc>
                <a:tc>
                  <a:txBody>
                    <a:bodyPr/>
                    <a:lstStyle/>
                    <a:p>
                      <a:r>
                        <a:rPr lang="en-US" sz="1100" dirty="0" smtClean="0"/>
                        <a:t>0.20</a:t>
                      </a:r>
                      <a:endParaRPr lang="en-US" sz="1100" dirty="0"/>
                    </a:p>
                  </a:txBody>
                  <a:tcPr/>
                </a:tc>
                <a:tc>
                  <a:txBody>
                    <a:bodyPr/>
                    <a:lstStyle/>
                    <a:p>
                      <a:r>
                        <a:rPr lang="en-US" sz="1100" dirty="0" smtClean="0"/>
                        <a:t>0.40</a:t>
                      </a:r>
                      <a:endParaRPr lang="en-US" sz="1100" dirty="0"/>
                    </a:p>
                  </a:txBody>
                  <a:tcPr/>
                </a:tc>
              </a:tr>
              <a:tr h="288032">
                <a:tc>
                  <a:txBody>
                    <a:bodyPr/>
                    <a:lstStyle/>
                    <a:p>
                      <a:r>
                        <a:rPr lang="en-US" sz="900" dirty="0" err="1" smtClean="0"/>
                        <a:t>Yonsei</a:t>
                      </a:r>
                      <a:endParaRPr lang="en-US" sz="900" dirty="0"/>
                    </a:p>
                  </a:txBody>
                  <a:tcPr/>
                </a:tc>
                <a:tc>
                  <a:txBody>
                    <a:bodyPr/>
                    <a:lstStyle/>
                    <a:p>
                      <a:endParaRPr lang="en-US" sz="1100"/>
                    </a:p>
                  </a:txBody>
                  <a:tcPr/>
                </a:tc>
                <a:tc>
                  <a:txBody>
                    <a:bodyPr/>
                    <a:lstStyle/>
                    <a:p>
                      <a:r>
                        <a:rPr lang="en-US" sz="1100" dirty="0" smtClean="0"/>
                        <a:t>0.47</a:t>
                      </a:r>
                      <a:endParaRPr lang="en-US" sz="1100" dirty="0"/>
                    </a:p>
                  </a:txBody>
                  <a:tcPr/>
                </a:tc>
                <a:tc>
                  <a:txBody>
                    <a:bodyPr/>
                    <a:lstStyle/>
                    <a:p>
                      <a:r>
                        <a:rPr lang="en-US" sz="1100" dirty="0" smtClean="0"/>
                        <a:t>0.23</a:t>
                      </a:r>
                      <a:endParaRPr lang="en-US" sz="1100" dirty="0"/>
                    </a:p>
                  </a:txBody>
                  <a:tcPr/>
                </a:tc>
                <a:tc>
                  <a:txBody>
                    <a:bodyPr/>
                    <a:lstStyle/>
                    <a:p>
                      <a:r>
                        <a:rPr lang="en-US" sz="1100" dirty="0" smtClean="0"/>
                        <a:t>0.57</a:t>
                      </a:r>
                      <a:endParaRPr lang="en-US" sz="1100" dirty="0"/>
                    </a:p>
                  </a:txBody>
                  <a:tcPr/>
                </a:tc>
              </a:tr>
              <a:tr h="288032">
                <a:tc>
                  <a:txBody>
                    <a:bodyPr/>
                    <a:lstStyle/>
                    <a:p>
                      <a:r>
                        <a:rPr lang="en-US" sz="900" dirty="0" smtClean="0"/>
                        <a:t>IVC</a:t>
                      </a:r>
                      <a:endParaRPr lang="en-US" sz="900" dirty="0"/>
                    </a:p>
                  </a:txBody>
                  <a:tcPr/>
                </a:tc>
                <a:tc>
                  <a:txBody>
                    <a:bodyPr/>
                    <a:lstStyle/>
                    <a:p>
                      <a:endParaRPr lang="en-US" sz="1100"/>
                    </a:p>
                  </a:txBody>
                  <a:tcPr/>
                </a:tc>
                <a:tc>
                  <a:txBody>
                    <a:bodyPr/>
                    <a:lstStyle/>
                    <a:p>
                      <a:endParaRPr lang="en-US" sz="1100" dirty="0"/>
                    </a:p>
                  </a:txBody>
                  <a:tcPr/>
                </a:tc>
                <a:tc>
                  <a:txBody>
                    <a:bodyPr/>
                    <a:lstStyle/>
                    <a:p>
                      <a:r>
                        <a:rPr lang="en-US" sz="1100" smtClean="0"/>
                        <a:t>0.78</a:t>
                      </a:r>
                      <a:endParaRPr lang="en-US" sz="1100" dirty="0"/>
                    </a:p>
                  </a:txBody>
                  <a:tcPr/>
                </a:tc>
                <a:tc>
                  <a:txBody>
                    <a:bodyPr/>
                    <a:lstStyle/>
                    <a:p>
                      <a:r>
                        <a:rPr lang="en-US" sz="1100" dirty="0" smtClean="0"/>
                        <a:t>0.77</a:t>
                      </a:r>
                      <a:endParaRPr lang="en-US" sz="1100" dirty="0"/>
                    </a:p>
                  </a:txBody>
                  <a:tcPr/>
                </a:tc>
              </a:tr>
              <a:tr h="288032">
                <a:tc>
                  <a:txBody>
                    <a:bodyPr/>
                    <a:lstStyle/>
                    <a:p>
                      <a:r>
                        <a:rPr lang="en-US" sz="900" dirty="0" smtClean="0"/>
                        <a:t>UPM</a:t>
                      </a:r>
                      <a:endParaRPr lang="en-US" sz="900" dirty="0"/>
                    </a:p>
                  </a:txBody>
                  <a:tcPr/>
                </a:tc>
                <a:tc>
                  <a:txBody>
                    <a:bodyPr/>
                    <a:lstStyle/>
                    <a:p>
                      <a:endParaRPr lang="en-US" sz="1100" dirty="0"/>
                    </a:p>
                  </a:txBody>
                  <a:tcPr/>
                </a:tc>
                <a:tc>
                  <a:txBody>
                    <a:bodyPr/>
                    <a:lstStyle/>
                    <a:p>
                      <a:endParaRPr lang="en-US" sz="1100"/>
                    </a:p>
                  </a:txBody>
                  <a:tcPr/>
                </a:tc>
                <a:tc>
                  <a:txBody>
                    <a:bodyPr/>
                    <a:lstStyle/>
                    <a:p>
                      <a:endParaRPr lang="en-US" sz="1100" dirty="0"/>
                    </a:p>
                  </a:txBody>
                  <a:tcPr/>
                </a:tc>
                <a:tc>
                  <a:txBody>
                    <a:bodyPr/>
                    <a:lstStyle/>
                    <a:p>
                      <a:r>
                        <a:rPr lang="en-US" sz="1100" dirty="0" smtClean="0"/>
                        <a:t>0.77</a:t>
                      </a:r>
                      <a:endParaRPr lang="en-US" sz="1100" dirty="0"/>
                    </a:p>
                  </a:txBody>
                  <a:tcPr/>
                </a:tc>
              </a:tr>
            </a:tbl>
          </a:graphicData>
        </a:graphic>
      </p:graphicFrame>
      <p:pic>
        <p:nvPicPr>
          <p:cNvPr id="8" name="图片 7" descr="allLabs_src2_commonset.jpg"/>
          <p:cNvPicPr>
            <a:picLocks noChangeAspect="1"/>
          </p:cNvPicPr>
          <p:nvPr/>
        </p:nvPicPr>
        <p:blipFill>
          <a:blip r:embed="rId2" cstate="print"/>
          <a:srcRect l="6188" r="7183"/>
          <a:stretch>
            <a:fillRect/>
          </a:stretch>
        </p:blipFill>
        <p:spPr>
          <a:xfrm>
            <a:off x="179512" y="1484784"/>
            <a:ext cx="5487934" cy="47525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Results: Bradley-Terry score SRC1+SRC2</a:t>
            </a:r>
            <a:endParaRPr lang="en-US" dirty="0"/>
          </a:p>
        </p:txBody>
      </p:sp>
      <p:graphicFrame>
        <p:nvGraphicFramePr>
          <p:cNvPr id="5" name="表格 4"/>
          <p:cNvGraphicFramePr>
            <a:graphicFrameLocks noGrp="1"/>
          </p:cNvGraphicFramePr>
          <p:nvPr/>
        </p:nvGraphicFramePr>
        <p:xfrm>
          <a:off x="5796136" y="1556792"/>
          <a:ext cx="2700300" cy="1440160"/>
        </p:xfrm>
        <a:graphic>
          <a:graphicData uri="http://schemas.openxmlformats.org/drawingml/2006/table">
            <a:tbl>
              <a:tblPr firstRow="1" bandRow="1">
                <a:tableStyleId>{3B4B98B0-60AC-42C2-AFA5-B58CD77FA1E5}</a:tableStyleId>
              </a:tblPr>
              <a:tblGrid>
                <a:gridCol w="540060"/>
                <a:gridCol w="540060"/>
                <a:gridCol w="540060"/>
                <a:gridCol w="540060"/>
                <a:gridCol w="540060"/>
              </a:tblGrid>
              <a:tr h="288032">
                <a:tc>
                  <a:txBody>
                    <a:bodyPr/>
                    <a:lstStyle/>
                    <a:p>
                      <a:r>
                        <a:rPr lang="en-US" sz="1100" dirty="0" smtClean="0">
                          <a:solidFill>
                            <a:srgbClr val="FF0000"/>
                          </a:solidFill>
                        </a:rPr>
                        <a:t>RMSE</a:t>
                      </a:r>
                      <a:endParaRPr lang="en-US" sz="1100" dirty="0">
                        <a:solidFill>
                          <a:srgbClr val="FF0000"/>
                        </a:solidFill>
                      </a:endParaRPr>
                    </a:p>
                  </a:txBody>
                  <a:tcPr/>
                </a:tc>
                <a:tc>
                  <a:txBody>
                    <a:bodyPr/>
                    <a:lstStyle/>
                    <a:p>
                      <a:r>
                        <a:rPr lang="en-US" sz="900" dirty="0" err="1" smtClean="0"/>
                        <a:t>Yonsei</a:t>
                      </a:r>
                      <a:endParaRPr lang="en-US" sz="900" b="0" dirty="0"/>
                    </a:p>
                  </a:txBody>
                  <a:tcPr/>
                </a:tc>
                <a:tc>
                  <a:txBody>
                    <a:bodyPr/>
                    <a:lstStyle/>
                    <a:p>
                      <a:r>
                        <a:rPr lang="en-US" sz="900" dirty="0" smtClean="0"/>
                        <a:t>IVC</a:t>
                      </a:r>
                      <a:endParaRPr lang="en-US" sz="900" b="0" dirty="0"/>
                    </a:p>
                  </a:txBody>
                  <a:tcPr/>
                </a:tc>
                <a:tc>
                  <a:txBody>
                    <a:bodyPr/>
                    <a:lstStyle/>
                    <a:p>
                      <a:r>
                        <a:rPr lang="en-US" sz="900" dirty="0" smtClean="0"/>
                        <a:t>UPM</a:t>
                      </a:r>
                      <a:endParaRPr lang="en-US" sz="900" b="0" dirty="0"/>
                    </a:p>
                  </a:txBody>
                  <a:tcPr/>
                </a:tc>
                <a:tc>
                  <a:txBody>
                    <a:bodyPr/>
                    <a:lstStyle/>
                    <a:p>
                      <a:r>
                        <a:rPr lang="en-US" sz="900" dirty="0" smtClean="0"/>
                        <a:t>INSA</a:t>
                      </a:r>
                      <a:endParaRPr lang="en-US" sz="900" b="0" dirty="0"/>
                    </a:p>
                  </a:txBody>
                  <a:tcPr/>
                </a:tc>
              </a:tr>
              <a:tr h="288032">
                <a:tc>
                  <a:txBody>
                    <a:bodyPr/>
                    <a:lstStyle/>
                    <a:p>
                      <a:r>
                        <a:rPr lang="en-US" sz="900" dirty="0" err="1" smtClean="0"/>
                        <a:t>Tlabs</a:t>
                      </a:r>
                      <a:endParaRPr lang="en-US" sz="900" dirty="0"/>
                    </a:p>
                  </a:txBody>
                  <a:tcPr/>
                </a:tc>
                <a:tc>
                  <a:txBody>
                    <a:bodyPr/>
                    <a:lstStyle/>
                    <a:p>
                      <a:r>
                        <a:rPr lang="en-US" sz="1100" dirty="0" smtClean="0"/>
                        <a:t>0.49</a:t>
                      </a:r>
                      <a:endParaRPr lang="en-US" sz="1100" dirty="0"/>
                    </a:p>
                  </a:txBody>
                  <a:tcPr/>
                </a:tc>
                <a:tc>
                  <a:txBody>
                    <a:bodyPr/>
                    <a:lstStyle/>
                    <a:p>
                      <a:r>
                        <a:rPr lang="en-US" sz="1100" dirty="0" smtClean="0"/>
                        <a:t>0.31</a:t>
                      </a:r>
                      <a:endParaRPr lang="en-US" sz="1100" dirty="0"/>
                    </a:p>
                  </a:txBody>
                  <a:tcPr/>
                </a:tc>
                <a:tc>
                  <a:txBody>
                    <a:bodyPr/>
                    <a:lstStyle/>
                    <a:p>
                      <a:r>
                        <a:rPr lang="en-US" sz="1100" dirty="0" smtClean="0"/>
                        <a:t>0.88</a:t>
                      </a:r>
                      <a:endParaRPr lang="en-US" sz="1100" dirty="0"/>
                    </a:p>
                  </a:txBody>
                  <a:tcPr/>
                </a:tc>
                <a:tc>
                  <a:txBody>
                    <a:bodyPr/>
                    <a:lstStyle/>
                    <a:p>
                      <a:r>
                        <a:rPr lang="en-US" sz="1100" dirty="0" smtClean="0"/>
                        <a:t>0.47</a:t>
                      </a:r>
                      <a:endParaRPr lang="en-US" sz="1100" dirty="0"/>
                    </a:p>
                  </a:txBody>
                  <a:tcPr/>
                </a:tc>
              </a:tr>
              <a:tr h="288032">
                <a:tc>
                  <a:txBody>
                    <a:bodyPr/>
                    <a:lstStyle/>
                    <a:p>
                      <a:r>
                        <a:rPr lang="en-US" sz="900" dirty="0" err="1" smtClean="0"/>
                        <a:t>Yonsei</a:t>
                      </a:r>
                      <a:endParaRPr lang="en-US" sz="900" dirty="0"/>
                    </a:p>
                  </a:txBody>
                  <a:tcPr/>
                </a:tc>
                <a:tc>
                  <a:txBody>
                    <a:bodyPr/>
                    <a:lstStyle/>
                    <a:p>
                      <a:endParaRPr lang="en-US" sz="1100" dirty="0"/>
                    </a:p>
                  </a:txBody>
                  <a:tcPr/>
                </a:tc>
                <a:tc>
                  <a:txBody>
                    <a:bodyPr/>
                    <a:lstStyle/>
                    <a:p>
                      <a:r>
                        <a:rPr lang="en-US" sz="1100" dirty="0" smtClean="0"/>
                        <a:t>0.44</a:t>
                      </a:r>
                      <a:endParaRPr lang="en-US" sz="1100" dirty="0"/>
                    </a:p>
                  </a:txBody>
                  <a:tcPr/>
                </a:tc>
                <a:tc>
                  <a:txBody>
                    <a:bodyPr/>
                    <a:lstStyle/>
                    <a:p>
                      <a:r>
                        <a:rPr lang="en-US" sz="1100" dirty="0" smtClean="0"/>
                        <a:t>0.94</a:t>
                      </a:r>
                      <a:endParaRPr lang="en-US" sz="1100" dirty="0"/>
                    </a:p>
                  </a:txBody>
                  <a:tcPr/>
                </a:tc>
                <a:tc>
                  <a:txBody>
                    <a:bodyPr/>
                    <a:lstStyle/>
                    <a:p>
                      <a:r>
                        <a:rPr lang="en-US" sz="1100" dirty="0" smtClean="0"/>
                        <a:t>0.16</a:t>
                      </a:r>
                      <a:endParaRPr lang="en-US" sz="1100" dirty="0"/>
                    </a:p>
                  </a:txBody>
                  <a:tcPr/>
                </a:tc>
              </a:tr>
              <a:tr h="288032">
                <a:tc>
                  <a:txBody>
                    <a:bodyPr/>
                    <a:lstStyle/>
                    <a:p>
                      <a:r>
                        <a:rPr lang="en-US" sz="900" dirty="0" smtClean="0"/>
                        <a:t>IVC</a:t>
                      </a:r>
                      <a:endParaRPr lang="en-US" sz="900" dirty="0"/>
                    </a:p>
                  </a:txBody>
                  <a:tcPr/>
                </a:tc>
                <a:tc>
                  <a:txBody>
                    <a:bodyPr/>
                    <a:lstStyle/>
                    <a:p>
                      <a:endParaRPr lang="en-US" sz="1100"/>
                    </a:p>
                  </a:txBody>
                  <a:tcPr/>
                </a:tc>
                <a:tc>
                  <a:txBody>
                    <a:bodyPr/>
                    <a:lstStyle/>
                    <a:p>
                      <a:endParaRPr lang="en-US" sz="1100" dirty="0"/>
                    </a:p>
                  </a:txBody>
                  <a:tcPr/>
                </a:tc>
                <a:tc>
                  <a:txBody>
                    <a:bodyPr/>
                    <a:lstStyle/>
                    <a:p>
                      <a:r>
                        <a:rPr lang="en-US" sz="1100" dirty="0" smtClean="0"/>
                        <a:t>0.45</a:t>
                      </a:r>
                      <a:endParaRPr lang="en-US" sz="1100" dirty="0"/>
                    </a:p>
                  </a:txBody>
                  <a:tcPr/>
                </a:tc>
                <a:tc>
                  <a:txBody>
                    <a:bodyPr/>
                    <a:lstStyle/>
                    <a:p>
                      <a:r>
                        <a:rPr lang="en-US" sz="1100" dirty="0" smtClean="0"/>
                        <a:t>0.23</a:t>
                      </a:r>
                      <a:endParaRPr lang="en-US" sz="1100" dirty="0"/>
                    </a:p>
                  </a:txBody>
                  <a:tcPr/>
                </a:tc>
              </a:tr>
              <a:tr h="288032">
                <a:tc>
                  <a:txBody>
                    <a:bodyPr/>
                    <a:lstStyle/>
                    <a:p>
                      <a:r>
                        <a:rPr lang="en-US" sz="900" dirty="0" smtClean="0"/>
                        <a:t>UPM</a:t>
                      </a:r>
                      <a:endParaRPr lang="en-US" sz="900" dirty="0"/>
                    </a:p>
                  </a:txBody>
                  <a:tcPr/>
                </a:tc>
                <a:tc>
                  <a:txBody>
                    <a:bodyPr/>
                    <a:lstStyle/>
                    <a:p>
                      <a:endParaRPr lang="en-US" sz="1100" dirty="0"/>
                    </a:p>
                  </a:txBody>
                  <a:tcPr/>
                </a:tc>
                <a:tc>
                  <a:txBody>
                    <a:bodyPr/>
                    <a:lstStyle/>
                    <a:p>
                      <a:endParaRPr lang="en-US" sz="1100"/>
                    </a:p>
                  </a:txBody>
                  <a:tcPr/>
                </a:tc>
                <a:tc>
                  <a:txBody>
                    <a:bodyPr/>
                    <a:lstStyle/>
                    <a:p>
                      <a:endParaRPr lang="en-US" sz="1100" dirty="0"/>
                    </a:p>
                  </a:txBody>
                  <a:tcPr/>
                </a:tc>
                <a:tc>
                  <a:txBody>
                    <a:bodyPr/>
                    <a:lstStyle/>
                    <a:p>
                      <a:r>
                        <a:rPr lang="en-US" sz="1100" dirty="0" smtClean="0"/>
                        <a:t>0.23</a:t>
                      </a:r>
                      <a:endParaRPr lang="en-US" sz="1100" dirty="0"/>
                    </a:p>
                  </a:txBody>
                  <a:tcPr/>
                </a:tc>
              </a:tr>
            </a:tbl>
          </a:graphicData>
        </a:graphic>
      </p:graphicFrame>
      <p:graphicFrame>
        <p:nvGraphicFramePr>
          <p:cNvPr id="6" name="表格 5"/>
          <p:cNvGraphicFramePr>
            <a:graphicFrameLocks noGrp="1"/>
          </p:cNvGraphicFramePr>
          <p:nvPr/>
        </p:nvGraphicFramePr>
        <p:xfrm>
          <a:off x="5796136" y="3356992"/>
          <a:ext cx="2700300" cy="1440160"/>
        </p:xfrm>
        <a:graphic>
          <a:graphicData uri="http://schemas.openxmlformats.org/drawingml/2006/table">
            <a:tbl>
              <a:tblPr firstRow="1" bandRow="1">
                <a:tableStyleId>{0E3FDE45-AF77-4B5C-9715-49D594BDF05E}</a:tableStyleId>
              </a:tblPr>
              <a:tblGrid>
                <a:gridCol w="540060"/>
                <a:gridCol w="540060"/>
                <a:gridCol w="540060"/>
                <a:gridCol w="540060"/>
                <a:gridCol w="540060"/>
              </a:tblGrid>
              <a:tr h="288032">
                <a:tc>
                  <a:txBody>
                    <a:bodyPr/>
                    <a:lstStyle/>
                    <a:p>
                      <a:r>
                        <a:rPr lang="en-US" sz="1100" dirty="0" smtClean="0"/>
                        <a:t>PLCC</a:t>
                      </a:r>
                      <a:endParaRPr lang="en-US" sz="1100" dirty="0">
                        <a:solidFill>
                          <a:srgbClr val="FF0000"/>
                        </a:solidFill>
                      </a:endParaRPr>
                    </a:p>
                  </a:txBody>
                  <a:tcPr/>
                </a:tc>
                <a:tc>
                  <a:txBody>
                    <a:bodyPr/>
                    <a:lstStyle/>
                    <a:p>
                      <a:r>
                        <a:rPr lang="en-US" sz="900" dirty="0" err="1" smtClean="0"/>
                        <a:t>Yonsei</a:t>
                      </a:r>
                      <a:endParaRPr lang="en-US" sz="900" b="0" dirty="0"/>
                    </a:p>
                  </a:txBody>
                  <a:tcPr/>
                </a:tc>
                <a:tc>
                  <a:txBody>
                    <a:bodyPr/>
                    <a:lstStyle/>
                    <a:p>
                      <a:r>
                        <a:rPr lang="en-US" sz="900" dirty="0" smtClean="0"/>
                        <a:t>IVC</a:t>
                      </a:r>
                      <a:endParaRPr lang="en-US" sz="900" b="0" dirty="0"/>
                    </a:p>
                  </a:txBody>
                  <a:tcPr/>
                </a:tc>
                <a:tc>
                  <a:txBody>
                    <a:bodyPr/>
                    <a:lstStyle/>
                    <a:p>
                      <a:r>
                        <a:rPr lang="en-US" sz="900" dirty="0" smtClean="0"/>
                        <a:t>UPM</a:t>
                      </a:r>
                      <a:endParaRPr lang="en-US" sz="900" b="0" dirty="0"/>
                    </a:p>
                  </a:txBody>
                  <a:tcPr/>
                </a:tc>
                <a:tc>
                  <a:txBody>
                    <a:bodyPr/>
                    <a:lstStyle/>
                    <a:p>
                      <a:r>
                        <a:rPr lang="en-US" sz="900" dirty="0" smtClean="0"/>
                        <a:t>INSA</a:t>
                      </a:r>
                      <a:endParaRPr lang="en-US" sz="900" b="0" dirty="0"/>
                    </a:p>
                  </a:txBody>
                  <a:tcPr/>
                </a:tc>
              </a:tr>
              <a:tr h="288032">
                <a:tc>
                  <a:txBody>
                    <a:bodyPr/>
                    <a:lstStyle/>
                    <a:p>
                      <a:r>
                        <a:rPr lang="en-US" sz="900" dirty="0" err="1" smtClean="0"/>
                        <a:t>Tlabs</a:t>
                      </a:r>
                      <a:endParaRPr lang="en-US" sz="900" dirty="0"/>
                    </a:p>
                  </a:txBody>
                  <a:tcPr/>
                </a:tc>
                <a:tc>
                  <a:txBody>
                    <a:bodyPr/>
                    <a:lstStyle/>
                    <a:p>
                      <a:r>
                        <a:rPr lang="en-US" sz="1100" dirty="0" smtClean="0"/>
                        <a:t>0.92</a:t>
                      </a:r>
                      <a:endParaRPr lang="en-US" sz="1100" dirty="0"/>
                    </a:p>
                  </a:txBody>
                  <a:tcPr/>
                </a:tc>
                <a:tc>
                  <a:txBody>
                    <a:bodyPr/>
                    <a:lstStyle/>
                    <a:p>
                      <a:r>
                        <a:rPr lang="en-US" sz="1100" dirty="0" smtClean="0"/>
                        <a:t>0.94</a:t>
                      </a:r>
                      <a:endParaRPr lang="en-US" sz="1100" dirty="0"/>
                    </a:p>
                  </a:txBody>
                  <a:tcPr/>
                </a:tc>
                <a:tc>
                  <a:txBody>
                    <a:bodyPr/>
                    <a:lstStyle/>
                    <a:p>
                      <a:r>
                        <a:rPr lang="en-US" sz="1100" dirty="0" smtClean="0"/>
                        <a:t>0.68</a:t>
                      </a:r>
                      <a:endParaRPr lang="en-US" sz="1100" dirty="0"/>
                    </a:p>
                  </a:txBody>
                  <a:tcPr/>
                </a:tc>
                <a:tc>
                  <a:txBody>
                    <a:bodyPr/>
                    <a:lstStyle/>
                    <a:p>
                      <a:r>
                        <a:rPr lang="en-US" sz="1100" dirty="0" smtClean="0"/>
                        <a:t>0.79</a:t>
                      </a:r>
                      <a:endParaRPr lang="en-US" sz="1100" dirty="0"/>
                    </a:p>
                  </a:txBody>
                  <a:tcPr/>
                </a:tc>
              </a:tr>
              <a:tr h="288032">
                <a:tc>
                  <a:txBody>
                    <a:bodyPr/>
                    <a:lstStyle/>
                    <a:p>
                      <a:r>
                        <a:rPr lang="en-US" sz="900" dirty="0" err="1" smtClean="0"/>
                        <a:t>Yonsei</a:t>
                      </a:r>
                      <a:endParaRPr lang="en-US" sz="900" dirty="0"/>
                    </a:p>
                  </a:txBody>
                  <a:tcPr/>
                </a:tc>
                <a:tc>
                  <a:txBody>
                    <a:bodyPr/>
                    <a:lstStyle/>
                    <a:p>
                      <a:endParaRPr lang="en-US" sz="1100"/>
                    </a:p>
                  </a:txBody>
                  <a:tcPr/>
                </a:tc>
                <a:tc>
                  <a:txBody>
                    <a:bodyPr/>
                    <a:lstStyle/>
                    <a:p>
                      <a:r>
                        <a:rPr lang="en-US" sz="1100" dirty="0" smtClean="0"/>
                        <a:t>0.88</a:t>
                      </a:r>
                      <a:endParaRPr lang="en-US" sz="1100" dirty="0"/>
                    </a:p>
                  </a:txBody>
                  <a:tcPr/>
                </a:tc>
                <a:tc>
                  <a:txBody>
                    <a:bodyPr/>
                    <a:lstStyle/>
                    <a:p>
                      <a:r>
                        <a:rPr lang="en-US" sz="1100" dirty="0" smtClean="0"/>
                        <a:t>0.62</a:t>
                      </a:r>
                      <a:endParaRPr lang="en-US" sz="1100" dirty="0"/>
                    </a:p>
                  </a:txBody>
                  <a:tcPr/>
                </a:tc>
                <a:tc>
                  <a:txBody>
                    <a:bodyPr/>
                    <a:lstStyle/>
                    <a:p>
                      <a:r>
                        <a:rPr lang="en-US" sz="1100" dirty="0" smtClean="0"/>
                        <a:t>0.98</a:t>
                      </a:r>
                      <a:endParaRPr lang="en-US" sz="1100" dirty="0"/>
                    </a:p>
                  </a:txBody>
                  <a:tcPr/>
                </a:tc>
              </a:tr>
              <a:tr h="288032">
                <a:tc>
                  <a:txBody>
                    <a:bodyPr/>
                    <a:lstStyle/>
                    <a:p>
                      <a:r>
                        <a:rPr lang="en-US" sz="900" dirty="0" smtClean="0"/>
                        <a:t>IVC</a:t>
                      </a:r>
                      <a:endParaRPr lang="en-US" sz="900" dirty="0"/>
                    </a:p>
                  </a:txBody>
                  <a:tcPr/>
                </a:tc>
                <a:tc>
                  <a:txBody>
                    <a:bodyPr/>
                    <a:lstStyle/>
                    <a:p>
                      <a:endParaRPr lang="en-US" sz="1100"/>
                    </a:p>
                  </a:txBody>
                  <a:tcPr/>
                </a:tc>
                <a:tc>
                  <a:txBody>
                    <a:bodyPr/>
                    <a:lstStyle/>
                    <a:p>
                      <a:endParaRPr lang="en-US" sz="1100"/>
                    </a:p>
                  </a:txBody>
                  <a:tcPr/>
                </a:tc>
                <a:tc>
                  <a:txBody>
                    <a:bodyPr/>
                    <a:lstStyle/>
                    <a:p>
                      <a:r>
                        <a:rPr lang="en-US" sz="1100" dirty="0" smtClean="0"/>
                        <a:t>0.93</a:t>
                      </a:r>
                      <a:endParaRPr lang="en-US" sz="1100" dirty="0"/>
                    </a:p>
                  </a:txBody>
                  <a:tcPr/>
                </a:tc>
                <a:tc>
                  <a:txBody>
                    <a:bodyPr/>
                    <a:lstStyle/>
                    <a:p>
                      <a:r>
                        <a:rPr lang="en-US" sz="1100" dirty="0" smtClean="0"/>
                        <a:t>0.95</a:t>
                      </a:r>
                      <a:endParaRPr lang="en-US" sz="1100" dirty="0"/>
                    </a:p>
                  </a:txBody>
                  <a:tcPr/>
                </a:tc>
              </a:tr>
              <a:tr h="288032">
                <a:tc>
                  <a:txBody>
                    <a:bodyPr/>
                    <a:lstStyle/>
                    <a:p>
                      <a:r>
                        <a:rPr lang="en-US" sz="900" dirty="0" smtClean="0"/>
                        <a:t>UPM</a:t>
                      </a:r>
                      <a:endParaRPr lang="en-US" sz="900" dirty="0"/>
                    </a:p>
                  </a:txBody>
                  <a:tcPr/>
                </a:tc>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r>
                        <a:rPr lang="en-US" sz="1100" dirty="0" smtClean="0"/>
                        <a:t>0.95</a:t>
                      </a:r>
                      <a:endParaRPr lang="en-US" sz="1100" dirty="0"/>
                    </a:p>
                  </a:txBody>
                  <a:tcPr/>
                </a:tc>
              </a:tr>
            </a:tbl>
          </a:graphicData>
        </a:graphic>
      </p:graphicFrame>
      <p:graphicFrame>
        <p:nvGraphicFramePr>
          <p:cNvPr id="7" name="表格 6"/>
          <p:cNvGraphicFramePr>
            <a:graphicFrameLocks noGrp="1"/>
          </p:cNvGraphicFramePr>
          <p:nvPr/>
        </p:nvGraphicFramePr>
        <p:xfrm>
          <a:off x="5796136" y="5157192"/>
          <a:ext cx="2700300" cy="1440160"/>
        </p:xfrm>
        <a:graphic>
          <a:graphicData uri="http://schemas.openxmlformats.org/drawingml/2006/table">
            <a:tbl>
              <a:tblPr firstRow="1" bandRow="1">
                <a:tableStyleId>{C083E6E3-FA7D-4D7B-A595-EF9225AFEA82}</a:tableStyleId>
              </a:tblPr>
              <a:tblGrid>
                <a:gridCol w="540060"/>
                <a:gridCol w="540060"/>
                <a:gridCol w="540060"/>
                <a:gridCol w="540060"/>
                <a:gridCol w="540060"/>
              </a:tblGrid>
              <a:tr h="288032">
                <a:tc>
                  <a:txBody>
                    <a:bodyPr/>
                    <a:lstStyle/>
                    <a:p>
                      <a:r>
                        <a:rPr lang="en-US" sz="1100" dirty="0" smtClean="0"/>
                        <a:t>ROCC</a:t>
                      </a:r>
                      <a:endParaRPr lang="en-US" sz="1100" dirty="0">
                        <a:solidFill>
                          <a:srgbClr val="FF0000"/>
                        </a:solidFill>
                      </a:endParaRPr>
                    </a:p>
                  </a:txBody>
                  <a:tcPr/>
                </a:tc>
                <a:tc>
                  <a:txBody>
                    <a:bodyPr/>
                    <a:lstStyle/>
                    <a:p>
                      <a:r>
                        <a:rPr lang="en-US" sz="900" dirty="0" err="1" smtClean="0"/>
                        <a:t>Yonsei</a:t>
                      </a:r>
                      <a:endParaRPr lang="en-US" sz="900" b="0" dirty="0"/>
                    </a:p>
                  </a:txBody>
                  <a:tcPr/>
                </a:tc>
                <a:tc>
                  <a:txBody>
                    <a:bodyPr/>
                    <a:lstStyle/>
                    <a:p>
                      <a:r>
                        <a:rPr lang="en-US" sz="900" dirty="0" smtClean="0"/>
                        <a:t>IVC</a:t>
                      </a:r>
                      <a:endParaRPr lang="en-US" sz="900" b="0" dirty="0"/>
                    </a:p>
                  </a:txBody>
                  <a:tcPr/>
                </a:tc>
                <a:tc>
                  <a:txBody>
                    <a:bodyPr/>
                    <a:lstStyle/>
                    <a:p>
                      <a:r>
                        <a:rPr lang="en-US" sz="900" dirty="0" smtClean="0"/>
                        <a:t>UPM</a:t>
                      </a:r>
                      <a:endParaRPr lang="en-US" sz="900" b="0" dirty="0"/>
                    </a:p>
                  </a:txBody>
                  <a:tcPr/>
                </a:tc>
                <a:tc>
                  <a:txBody>
                    <a:bodyPr/>
                    <a:lstStyle/>
                    <a:p>
                      <a:r>
                        <a:rPr lang="en-US" sz="900" dirty="0" smtClean="0"/>
                        <a:t>INSA</a:t>
                      </a:r>
                      <a:endParaRPr lang="en-US" sz="900" b="0" dirty="0"/>
                    </a:p>
                  </a:txBody>
                  <a:tcPr/>
                </a:tc>
              </a:tr>
              <a:tr h="288032">
                <a:tc>
                  <a:txBody>
                    <a:bodyPr/>
                    <a:lstStyle/>
                    <a:p>
                      <a:r>
                        <a:rPr lang="en-US" sz="900" dirty="0" err="1" smtClean="0"/>
                        <a:t>Tlabs</a:t>
                      </a:r>
                      <a:endParaRPr lang="en-US" sz="900" dirty="0"/>
                    </a:p>
                  </a:txBody>
                  <a:tcPr/>
                </a:tc>
                <a:tc>
                  <a:txBody>
                    <a:bodyPr/>
                    <a:lstStyle/>
                    <a:p>
                      <a:r>
                        <a:rPr lang="en-US" sz="1100" dirty="0" smtClean="0"/>
                        <a:t>0.88</a:t>
                      </a:r>
                      <a:endParaRPr lang="en-US" sz="1100" dirty="0"/>
                    </a:p>
                  </a:txBody>
                  <a:tcPr/>
                </a:tc>
                <a:tc>
                  <a:txBody>
                    <a:bodyPr/>
                    <a:lstStyle/>
                    <a:p>
                      <a:r>
                        <a:rPr lang="en-US" sz="1100" dirty="0" smtClean="0"/>
                        <a:t>0.85</a:t>
                      </a:r>
                      <a:endParaRPr lang="en-US" sz="1100" dirty="0"/>
                    </a:p>
                  </a:txBody>
                  <a:tcPr/>
                </a:tc>
                <a:tc>
                  <a:txBody>
                    <a:bodyPr/>
                    <a:lstStyle/>
                    <a:p>
                      <a:r>
                        <a:rPr lang="en-US" sz="1100" dirty="0" smtClean="0"/>
                        <a:t>0.53</a:t>
                      </a:r>
                      <a:endParaRPr lang="en-US" sz="1100" dirty="0"/>
                    </a:p>
                  </a:txBody>
                  <a:tcPr/>
                </a:tc>
                <a:tc>
                  <a:txBody>
                    <a:bodyPr/>
                    <a:lstStyle/>
                    <a:p>
                      <a:r>
                        <a:rPr lang="en-US" sz="1100" dirty="0" smtClean="0"/>
                        <a:t>0.67</a:t>
                      </a:r>
                      <a:endParaRPr lang="en-US" sz="1100" dirty="0"/>
                    </a:p>
                  </a:txBody>
                  <a:tcPr/>
                </a:tc>
              </a:tr>
              <a:tr h="288032">
                <a:tc>
                  <a:txBody>
                    <a:bodyPr/>
                    <a:lstStyle/>
                    <a:p>
                      <a:r>
                        <a:rPr lang="en-US" sz="900" dirty="0" err="1" smtClean="0"/>
                        <a:t>Yonsei</a:t>
                      </a:r>
                      <a:endParaRPr lang="en-US" sz="900" dirty="0"/>
                    </a:p>
                  </a:txBody>
                  <a:tcPr/>
                </a:tc>
                <a:tc>
                  <a:txBody>
                    <a:bodyPr/>
                    <a:lstStyle/>
                    <a:p>
                      <a:endParaRPr lang="en-US" sz="1100" dirty="0"/>
                    </a:p>
                  </a:txBody>
                  <a:tcPr/>
                </a:tc>
                <a:tc>
                  <a:txBody>
                    <a:bodyPr/>
                    <a:lstStyle/>
                    <a:p>
                      <a:r>
                        <a:rPr lang="en-US" sz="1100" dirty="0" smtClean="0"/>
                        <a:t>0.67</a:t>
                      </a:r>
                    </a:p>
                  </a:txBody>
                  <a:tcPr/>
                </a:tc>
                <a:tc>
                  <a:txBody>
                    <a:bodyPr/>
                    <a:lstStyle/>
                    <a:p>
                      <a:r>
                        <a:rPr lang="en-US" sz="1100" dirty="0" smtClean="0"/>
                        <a:t>0.45</a:t>
                      </a:r>
                      <a:endParaRPr lang="en-US" sz="1100" dirty="0"/>
                    </a:p>
                  </a:txBody>
                  <a:tcPr/>
                </a:tc>
                <a:tc>
                  <a:txBody>
                    <a:bodyPr/>
                    <a:lstStyle/>
                    <a:p>
                      <a:r>
                        <a:rPr lang="en-US" sz="1100" dirty="0" smtClean="0"/>
                        <a:t>0.85</a:t>
                      </a:r>
                      <a:endParaRPr lang="en-US" sz="1100" dirty="0"/>
                    </a:p>
                  </a:txBody>
                  <a:tcPr/>
                </a:tc>
              </a:tr>
              <a:tr h="288032">
                <a:tc>
                  <a:txBody>
                    <a:bodyPr/>
                    <a:lstStyle/>
                    <a:p>
                      <a:r>
                        <a:rPr lang="en-US" sz="900" dirty="0" smtClean="0"/>
                        <a:t>IVC</a:t>
                      </a:r>
                      <a:endParaRPr lang="en-US" sz="900" dirty="0"/>
                    </a:p>
                  </a:txBody>
                  <a:tcPr/>
                </a:tc>
                <a:tc>
                  <a:txBody>
                    <a:bodyPr/>
                    <a:lstStyle/>
                    <a:p>
                      <a:endParaRPr lang="en-US" sz="1100"/>
                    </a:p>
                  </a:txBody>
                  <a:tcPr/>
                </a:tc>
                <a:tc>
                  <a:txBody>
                    <a:bodyPr/>
                    <a:lstStyle/>
                    <a:p>
                      <a:endParaRPr lang="en-US" sz="1100" dirty="0"/>
                    </a:p>
                  </a:txBody>
                  <a:tcPr/>
                </a:tc>
                <a:tc>
                  <a:txBody>
                    <a:bodyPr/>
                    <a:lstStyle/>
                    <a:p>
                      <a:r>
                        <a:rPr lang="en-US" sz="1100" dirty="0" smtClean="0"/>
                        <a:t>0.78</a:t>
                      </a:r>
                      <a:endParaRPr lang="en-US" sz="1100" dirty="0"/>
                    </a:p>
                  </a:txBody>
                  <a:tcPr/>
                </a:tc>
                <a:tc>
                  <a:txBody>
                    <a:bodyPr/>
                    <a:lstStyle/>
                    <a:p>
                      <a:r>
                        <a:rPr lang="en-US" sz="1100" dirty="0" smtClean="0"/>
                        <a:t>0.62</a:t>
                      </a:r>
                      <a:endParaRPr lang="en-US" sz="1100" dirty="0"/>
                    </a:p>
                  </a:txBody>
                  <a:tcPr/>
                </a:tc>
              </a:tr>
              <a:tr h="288032">
                <a:tc>
                  <a:txBody>
                    <a:bodyPr/>
                    <a:lstStyle/>
                    <a:p>
                      <a:r>
                        <a:rPr lang="en-US" sz="900" dirty="0" smtClean="0"/>
                        <a:t>UPM</a:t>
                      </a:r>
                      <a:endParaRPr lang="en-US" sz="900" dirty="0"/>
                    </a:p>
                  </a:txBody>
                  <a:tcPr/>
                </a:tc>
                <a:tc>
                  <a:txBody>
                    <a:bodyPr/>
                    <a:lstStyle/>
                    <a:p>
                      <a:endParaRPr lang="en-US" sz="1100" dirty="0"/>
                    </a:p>
                  </a:txBody>
                  <a:tcPr/>
                </a:tc>
                <a:tc>
                  <a:txBody>
                    <a:bodyPr/>
                    <a:lstStyle/>
                    <a:p>
                      <a:endParaRPr lang="en-US" sz="1100"/>
                    </a:p>
                  </a:txBody>
                  <a:tcPr/>
                </a:tc>
                <a:tc>
                  <a:txBody>
                    <a:bodyPr/>
                    <a:lstStyle/>
                    <a:p>
                      <a:endParaRPr lang="en-US" sz="1100" dirty="0"/>
                    </a:p>
                  </a:txBody>
                  <a:tcPr/>
                </a:tc>
                <a:tc>
                  <a:txBody>
                    <a:bodyPr/>
                    <a:lstStyle/>
                    <a:p>
                      <a:r>
                        <a:rPr lang="en-US" sz="1100" dirty="0" smtClean="0"/>
                        <a:t>0.63</a:t>
                      </a:r>
                      <a:endParaRPr lang="en-US" sz="1100" dirty="0"/>
                    </a:p>
                  </a:txBody>
                  <a:tcPr/>
                </a:tc>
              </a:tr>
            </a:tbl>
          </a:graphicData>
        </a:graphic>
      </p:graphicFrame>
      <p:pic>
        <p:nvPicPr>
          <p:cNvPr id="9" name="内容占位符 8" descr="allLabs_src1andsrc2_commonset.jpg"/>
          <p:cNvPicPr>
            <a:picLocks noGrp="1" noChangeAspect="1"/>
          </p:cNvPicPr>
          <p:nvPr>
            <p:ph idx="1"/>
          </p:nvPr>
        </p:nvPicPr>
        <p:blipFill>
          <a:blip r:embed="rId3" cstate="print"/>
          <a:srcRect l="7161" r="8094"/>
          <a:stretch>
            <a:fillRect/>
          </a:stretch>
        </p:blipFill>
        <p:spPr>
          <a:xfrm>
            <a:off x="323528" y="1628800"/>
            <a:ext cx="5112568" cy="4525963"/>
          </a:xfrm>
        </p:spPr>
      </p:pic>
      <p:sp>
        <p:nvSpPr>
          <p:cNvPr id="8" name="椭圆 7"/>
          <p:cNvSpPr/>
          <p:nvPr/>
        </p:nvSpPr>
        <p:spPr>
          <a:xfrm>
            <a:off x="2267744" y="2348880"/>
            <a:ext cx="504056" cy="244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椭圆 9"/>
          <p:cNvSpPr/>
          <p:nvPr/>
        </p:nvSpPr>
        <p:spPr>
          <a:xfrm>
            <a:off x="4211960" y="1700808"/>
            <a:ext cx="864096" cy="3248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a:t>
            </a:r>
            <a:r>
              <a:rPr lang="en-US" altLang="zh-CN" dirty="0" smtClean="0"/>
              <a:t>nalysis on BT scores</a:t>
            </a:r>
            <a:endParaRPr lang="en-US" dirty="0"/>
          </a:p>
        </p:txBody>
      </p:sp>
      <p:sp>
        <p:nvSpPr>
          <p:cNvPr id="3" name="内容占位符 2"/>
          <p:cNvSpPr>
            <a:spLocks noGrp="1"/>
          </p:cNvSpPr>
          <p:nvPr>
            <p:ph idx="1"/>
          </p:nvPr>
        </p:nvSpPr>
        <p:spPr/>
        <p:txBody>
          <a:bodyPr/>
          <a:lstStyle/>
          <a:p>
            <a:r>
              <a:rPr lang="en-US" dirty="0" smtClean="0"/>
              <a:t>The sig. diff. part of BT scores among all labs are:</a:t>
            </a:r>
          </a:p>
          <a:p>
            <a:r>
              <a:rPr lang="en-US" dirty="0" smtClean="0"/>
              <a:t>HRC6, HRC7, and HRC8</a:t>
            </a:r>
          </a:p>
          <a:p>
            <a:endParaRPr lang="en-US" dirty="0"/>
          </a:p>
        </p:txBody>
      </p:sp>
      <p:pic>
        <p:nvPicPr>
          <p:cNvPr id="5" name="图片 4" descr="Photo QQ20150907153650.jpg"/>
          <p:cNvPicPr>
            <a:picLocks noChangeAspect="1"/>
          </p:cNvPicPr>
          <p:nvPr/>
        </p:nvPicPr>
        <p:blipFill>
          <a:blip r:embed="rId3" cstate="print"/>
          <a:stretch>
            <a:fillRect/>
          </a:stretch>
        </p:blipFill>
        <p:spPr>
          <a:xfrm>
            <a:off x="2339752" y="3501008"/>
            <a:ext cx="4010025" cy="647700"/>
          </a:xfrm>
          <a:prstGeom prst="rect">
            <a:avLst/>
          </a:prstGeom>
        </p:spPr>
      </p:pic>
      <p:sp>
        <p:nvSpPr>
          <p:cNvPr id="6" name="TextBox 5"/>
          <p:cNvSpPr txBox="1"/>
          <p:nvPr/>
        </p:nvSpPr>
        <p:spPr>
          <a:xfrm>
            <a:off x="899592" y="4653136"/>
            <a:ext cx="4591000" cy="646331"/>
          </a:xfrm>
          <a:prstGeom prst="rect">
            <a:avLst/>
          </a:prstGeom>
          <a:noFill/>
        </p:spPr>
        <p:txBody>
          <a:bodyPr wrap="none" rtlCol="0">
            <a:spAutoFit/>
          </a:bodyPr>
          <a:lstStyle/>
          <a:p>
            <a:r>
              <a:rPr lang="en-US" dirty="0" err="1" smtClean="0"/>
              <a:t>Yonsei</a:t>
            </a:r>
            <a:r>
              <a:rPr lang="en-US" dirty="0" smtClean="0"/>
              <a:t>: Observers much preferred HRC6,7,8</a:t>
            </a:r>
          </a:p>
          <a:p>
            <a:r>
              <a:rPr lang="en-US" dirty="0" smtClean="0"/>
              <a:t>UPM:    Observers much </a:t>
            </a:r>
            <a:r>
              <a:rPr lang="en-US" dirty="0" err="1" smtClean="0"/>
              <a:t>unpreferred</a:t>
            </a:r>
            <a:r>
              <a:rPr lang="en-US" dirty="0" smtClean="0"/>
              <a:t> HRC6,7,8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Barnard’s exact test</a:t>
            </a:r>
            <a:endParaRPr lang="en-US" dirty="0"/>
          </a:p>
        </p:txBody>
      </p:sp>
      <p:sp>
        <p:nvSpPr>
          <p:cNvPr id="3" name="内容占位符 2"/>
          <p:cNvSpPr>
            <a:spLocks noGrp="1"/>
          </p:cNvSpPr>
          <p:nvPr>
            <p:ph idx="1"/>
          </p:nvPr>
        </p:nvSpPr>
        <p:spPr/>
        <p:txBody>
          <a:bodyPr/>
          <a:lstStyle/>
          <a:p>
            <a:r>
              <a:rPr lang="en-US" dirty="0" smtClean="0"/>
              <a:t>Compare each two labs’ pair comparison data</a:t>
            </a:r>
          </a:p>
          <a:p>
            <a:r>
              <a:rPr lang="en-US" dirty="0" smtClean="0">
                <a:sym typeface="Wingdings" pitchFamily="2" charset="2"/>
              </a:rPr>
              <a:t> how many pairs are sig. different between the two labs</a:t>
            </a:r>
          </a:p>
          <a:p>
            <a:r>
              <a:rPr lang="en-US" dirty="0" smtClean="0">
                <a:sym typeface="Wingdings" pitchFamily="2" charset="2"/>
              </a:rPr>
              <a:t>We have 36 common set pairs in total:</a:t>
            </a:r>
          </a:p>
          <a:p>
            <a:r>
              <a:rPr lang="en-US" dirty="0" smtClean="0">
                <a:sym typeface="Wingdings" pitchFamily="2" charset="2"/>
              </a:rPr>
              <a:t>For SRC1  18 pairs</a:t>
            </a:r>
          </a:p>
          <a:p>
            <a:r>
              <a:rPr lang="en-US" dirty="0" smtClean="0">
                <a:sym typeface="Wingdings" pitchFamily="2" charset="2"/>
              </a:rPr>
              <a:t>For SRC2  18 pairs</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Data analysis</a:t>
            </a:r>
            <a:endParaRPr lang="en-US" dirty="0"/>
          </a:p>
        </p:txBody>
      </p:sp>
      <p:sp>
        <p:nvSpPr>
          <p:cNvPr id="3" name="内容占位符 2"/>
          <p:cNvSpPr>
            <a:spLocks noGrp="1"/>
          </p:cNvSpPr>
          <p:nvPr>
            <p:ph idx="1"/>
          </p:nvPr>
        </p:nvSpPr>
        <p:spPr>
          <a:xfrm>
            <a:off x="457200" y="1600200"/>
            <a:ext cx="8229600" cy="4997151"/>
          </a:xfrm>
        </p:spPr>
        <p:txBody>
          <a:bodyPr>
            <a:normAutofit/>
          </a:bodyPr>
          <a:lstStyle/>
          <a:p>
            <a:r>
              <a:rPr lang="en-US" dirty="0" smtClean="0"/>
              <a:t>Common set</a:t>
            </a:r>
          </a:p>
          <a:p>
            <a:pPr>
              <a:buNone/>
            </a:pPr>
            <a:r>
              <a:rPr lang="en-US" dirty="0" smtClean="0">
                <a:sym typeface="Wingdings" pitchFamily="2" charset="2"/>
              </a:rPr>
              <a:t>     </a:t>
            </a:r>
            <a:r>
              <a:rPr lang="en-US" dirty="0" smtClean="0"/>
              <a:t>cross-lab results verification</a:t>
            </a:r>
          </a:p>
          <a:p>
            <a:pPr>
              <a:buFont typeface="Wingdings" pitchFamily="2" charset="2"/>
              <a:buChar char="Ø"/>
            </a:pPr>
            <a:r>
              <a:rPr lang="en-US" dirty="0" smtClean="0"/>
              <a:t>Barnard’s exact test</a:t>
            </a:r>
          </a:p>
          <a:p>
            <a:pPr>
              <a:buNone/>
            </a:pPr>
            <a:endParaRPr lang="en-US" sz="2000" dirty="0" smtClean="0"/>
          </a:p>
          <a:p>
            <a:pPr>
              <a:buNone/>
            </a:pPr>
            <a:endParaRPr lang="en-US" sz="2800" u="sng" dirty="0" smtClean="0">
              <a:sym typeface="Wingdings" pitchFamily="2" charset="2"/>
            </a:endParaRPr>
          </a:p>
          <a:p>
            <a:pPr>
              <a:buNone/>
            </a:pPr>
            <a:r>
              <a:rPr lang="en-US" sz="2800" u="sng" dirty="0" smtClean="0">
                <a:sym typeface="Wingdings" pitchFamily="2" charset="2"/>
              </a:rPr>
              <a:t>Ratio of </a:t>
            </a:r>
            <a:r>
              <a:rPr lang="en-US" sz="2800" u="sng" dirty="0" smtClean="0">
                <a:sym typeface="Wingdings" pitchFamily="2" charset="2"/>
              </a:rPr>
              <a:t>significant </a:t>
            </a:r>
          </a:p>
          <a:p>
            <a:pPr>
              <a:buNone/>
            </a:pPr>
            <a:r>
              <a:rPr lang="en-US" sz="2800" u="sng" dirty="0" smtClean="0">
                <a:sym typeface="Wingdings" pitchFamily="2" charset="2"/>
              </a:rPr>
              <a:t>different pairs</a:t>
            </a:r>
            <a:endParaRPr lang="en-US" sz="2800" u="sng" dirty="0" smtClean="0"/>
          </a:p>
        </p:txBody>
      </p:sp>
      <p:graphicFrame>
        <p:nvGraphicFramePr>
          <p:cNvPr id="8" name="表格 7"/>
          <p:cNvGraphicFramePr>
            <a:graphicFrameLocks noGrp="1"/>
          </p:cNvGraphicFramePr>
          <p:nvPr/>
        </p:nvGraphicFramePr>
        <p:xfrm>
          <a:off x="4499992" y="3212976"/>
          <a:ext cx="4079776" cy="3337560"/>
        </p:xfrm>
        <a:graphic>
          <a:graphicData uri="http://schemas.openxmlformats.org/drawingml/2006/table">
            <a:tbl>
              <a:tblPr firstRow="1" bandRow="1">
                <a:tableStyleId>{5C22544A-7EE6-4342-B048-85BDC9FD1C3A}</a:tableStyleId>
              </a:tblPr>
              <a:tblGrid>
                <a:gridCol w="1019944"/>
                <a:gridCol w="1019944"/>
                <a:gridCol w="1019944"/>
                <a:gridCol w="1019944"/>
              </a:tblGrid>
              <a:tr h="370840">
                <a:tc>
                  <a:txBody>
                    <a:bodyPr/>
                    <a:lstStyle/>
                    <a:p>
                      <a:r>
                        <a:rPr lang="en-US" dirty="0" smtClean="0"/>
                        <a:t>HRC pair</a:t>
                      </a:r>
                      <a:endParaRPr lang="en-US" dirty="0"/>
                    </a:p>
                  </a:txBody>
                  <a:tcPr/>
                </a:tc>
                <a:tc>
                  <a:txBody>
                    <a:bodyPr/>
                    <a:lstStyle/>
                    <a:p>
                      <a:r>
                        <a:rPr lang="en-US" dirty="0" smtClean="0"/>
                        <a:t>Lab</a:t>
                      </a:r>
                      <a:r>
                        <a:rPr lang="en-US" baseline="0" dirty="0" smtClean="0"/>
                        <a:t> 1</a:t>
                      </a:r>
                      <a:endParaRPr lang="en-US" dirty="0"/>
                    </a:p>
                  </a:txBody>
                  <a:tcPr/>
                </a:tc>
                <a:tc>
                  <a:txBody>
                    <a:bodyPr/>
                    <a:lstStyle/>
                    <a:p>
                      <a:r>
                        <a:rPr lang="en-US" dirty="0" smtClean="0"/>
                        <a:t>Lab2</a:t>
                      </a:r>
                      <a:endParaRPr lang="en-US" dirty="0"/>
                    </a:p>
                  </a:txBody>
                  <a:tcPr/>
                </a:tc>
                <a:tc>
                  <a:txBody>
                    <a:bodyPr/>
                    <a:lstStyle/>
                    <a:p>
                      <a:r>
                        <a:rPr lang="en-US" dirty="0" err="1" smtClean="0"/>
                        <a:t>Sig.diff</a:t>
                      </a:r>
                      <a:endParaRPr lang="en-US" dirty="0"/>
                    </a:p>
                  </a:txBody>
                  <a:tcPr/>
                </a:tc>
              </a:tr>
              <a:tr h="370840">
                <a:tc>
                  <a:txBody>
                    <a:bodyPr/>
                    <a:lstStyle/>
                    <a:p>
                      <a:r>
                        <a:rPr lang="en-US" dirty="0" smtClean="0"/>
                        <a:t>5</a:t>
                      </a:r>
                      <a:r>
                        <a:rPr lang="en-US" baseline="0" dirty="0" smtClean="0"/>
                        <a:t> </a:t>
                      </a:r>
                      <a:r>
                        <a:rPr lang="en-US" baseline="0" dirty="0" err="1" smtClean="0"/>
                        <a:t>vs</a:t>
                      </a:r>
                      <a:r>
                        <a:rPr lang="en-US" baseline="0" dirty="0" smtClean="0"/>
                        <a:t> 7</a:t>
                      </a:r>
                      <a:endParaRPr lang="en-US" dirty="0"/>
                    </a:p>
                  </a:txBody>
                  <a:tcPr/>
                </a:tc>
                <a:tc>
                  <a:txBody>
                    <a:bodyPr/>
                    <a:lstStyle/>
                    <a:p>
                      <a:r>
                        <a:rPr lang="en-US" dirty="0" smtClean="0"/>
                        <a:t>5/20</a:t>
                      </a:r>
                      <a:endParaRPr lang="en-US" dirty="0"/>
                    </a:p>
                  </a:txBody>
                  <a:tcPr/>
                </a:tc>
                <a:tc>
                  <a:txBody>
                    <a:bodyPr/>
                    <a:lstStyle/>
                    <a:p>
                      <a:r>
                        <a:rPr lang="en-US" dirty="0" smtClean="0"/>
                        <a:t>6/20</a:t>
                      </a:r>
                      <a:endParaRPr lang="en-US" dirty="0"/>
                    </a:p>
                  </a:txBody>
                  <a:tcPr/>
                </a:tc>
                <a:tc>
                  <a:txBody>
                    <a:bodyPr/>
                    <a:lstStyle/>
                    <a:p>
                      <a:r>
                        <a:rPr lang="en-US" dirty="0" smtClean="0"/>
                        <a:t>NO</a:t>
                      </a:r>
                      <a:endParaRPr lang="en-US" dirty="0"/>
                    </a:p>
                  </a:txBody>
                  <a:tcPr/>
                </a:tc>
              </a:tr>
              <a:tr h="370840">
                <a:tc>
                  <a:txBody>
                    <a:bodyPr/>
                    <a:lstStyle/>
                    <a:p>
                      <a:r>
                        <a:rPr lang="en-US" dirty="0" smtClean="0"/>
                        <a:t>5 </a:t>
                      </a:r>
                      <a:r>
                        <a:rPr lang="en-US" dirty="0" err="1" smtClean="0"/>
                        <a:t>vs</a:t>
                      </a:r>
                      <a:r>
                        <a:rPr lang="en-US" dirty="0" smtClean="0"/>
                        <a:t> 8</a:t>
                      </a:r>
                      <a:endParaRPr lang="en-US" dirty="0"/>
                    </a:p>
                  </a:txBody>
                  <a:tcPr/>
                </a:tc>
                <a:tc>
                  <a:txBody>
                    <a:bodyPr/>
                    <a:lstStyle/>
                    <a:p>
                      <a:r>
                        <a:rPr lang="en-US" dirty="0" smtClean="0"/>
                        <a:t>8/20</a:t>
                      </a:r>
                      <a:endParaRPr lang="en-US" dirty="0"/>
                    </a:p>
                  </a:txBody>
                  <a:tcPr/>
                </a:tc>
                <a:tc>
                  <a:txBody>
                    <a:bodyPr/>
                    <a:lstStyle/>
                    <a:p>
                      <a:r>
                        <a:rPr lang="en-US" dirty="0" smtClean="0"/>
                        <a:t>7/20</a:t>
                      </a:r>
                      <a:endParaRPr lang="en-US" dirty="0"/>
                    </a:p>
                  </a:txBody>
                  <a:tcPr/>
                </a:tc>
                <a:tc>
                  <a:txBody>
                    <a:bodyPr/>
                    <a:lstStyle/>
                    <a:p>
                      <a:r>
                        <a:rPr lang="en-US" dirty="0" smtClean="0"/>
                        <a:t>NO</a:t>
                      </a:r>
                      <a:endParaRPr lang="en-US" dirty="0"/>
                    </a:p>
                  </a:txBody>
                  <a:tcPr/>
                </a:tc>
              </a:tr>
              <a:tr h="370840">
                <a:tc>
                  <a:txBody>
                    <a:bodyPr/>
                    <a:lstStyle/>
                    <a:p>
                      <a:r>
                        <a:rPr lang="en-US" dirty="0" smtClean="0"/>
                        <a:t>6 </a:t>
                      </a:r>
                      <a:r>
                        <a:rPr lang="en-US" dirty="0" err="1" smtClean="0"/>
                        <a:t>vs</a:t>
                      </a:r>
                      <a:r>
                        <a:rPr lang="en-US" dirty="0" smtClean="0"/>
                        <a:t> 7</a:t>
                      </a:r>
                      <a:endParaRPr lang="en-US" dirty="0"/>
                    </a:p>
                  </a:txBody>
                  <a:tcPr/>
                </a:tc>
                <a:tc>
                  <a:txBody>
                    <a:bodyPr/>
                    <a:lstStyle/>
                    <a:p>
                      <a:r>
                        <a:rPr lang="en-US" dirty="0" smtClean="0"/>
                        <a:t>10/20</a:t>
                      </a:r>
                      <a:endParaRPr lang="en-US" dirty="0"/>
                    </a:p>
                  </a:txBody>
                  <a:tcPr/>
                </a:tc>
                <a:tc>
                  <a:txBody>
                    <a:bodyPr/>
                    <a:lstStyle/>
                    <a:p>
                      <a:r>
                        <a:rPr lang="en-US" dirty="0" smtClean="0"/>
                        <a:t>10/20</a:t>
                      </a:r>
                      <a:endParaRPr lang="en-US" dirty="0"/>
                    </a:p>
                  </a:txBody>
                  <a:tcPr/>
                </a:tc>
                <a:tc>
                  <a:txBody>
                    <a:bodyPr/>
                    <a:lstStyle/>
                    <a:p>
                      <a:r>
                        <a:rPr lang="en-US" dirty="0" smtClean="0"/>
                        <a:t>NO</a:t>
                      </a:r>
                      <a:endParaRPr lang="en-US" dirty="0"/>
                    </a:p>
                  </a:txBody>
                  <a:tcPr/>
                </a:tc>
              </a:tr>
              <a:tr h="370840">
                <a:tc>
                  <a:txBody>
                    <a:bodyPr/>
                    <a:lstStyle/>
                    <a:p>
                      <a:r>
                        <a:rPr lang="en-US" dirty="0" smtClean="0"/>
                        <a:t>6 </a:t>
                      </a:r>
                      <a:r>
                        <a:rPr lang="en-US" dirty="0" err="1" smtClean="0"/>
                        <a:t>vs</a:t>
                      </a:r>
                      <a:r>
                        <a:rPr lang="en-US" dirty="0" smtClean="0"/>
                        <a:t> 8</a:t>
                      </a:r>
                      <a:endParaRPr lang="en-US" dirty="0"/>
                    </a:p>
                  </a:txBody>
                  <a:tcPr/>
                </a:tc>
                <a:tc>
                  <a:txBody>
                    <a:bodyPr/>
                    <a:lstStyle/>
                    <a:p>
                      <a:r>
                        <a:rPr lang="en-US" dirty="0" smtClean="0"/>
                        <a:t>7/20</a:t>
                      </a:r>
                      <a:endParaRPr lang="en-US" dirty="0"/>
                    </a:p>
                  </a:txBody>
                  <a:tcPr/>
                </a:tc>
                <a:tc>
                  <a:txBody>
                    <a:bodyPr/>
                    <a:lstStyle/>
                    <a:p>
                      <a:r>
                        <a:rPr lang="en-US" dirty="0" smtClean="0"/>
                        <a:t>9/20</a:t>
                      </a:r>
                      <a:endParaRPr lang="en-US" dirty="0"/>
                    </a:p>
                  </a:txBody>
                  <a:tcPr/>
                </a:tc>
                <a:tc>
                  <a:txBody>
                    <a:bodyPr/>
                    <a:lstStyle/>
                    <a:p>
                      <a:r>
                        <a:rPr lang="en-US" dirty="0" smtClean="0"/>
                        <a:t>NO</a:t>
                      </a:r>
                      <a:endParaRPr lang="en-US" dirty="0"/>
                    </a:p>
                  </a:txBody>
                  <a:tcPr/>
                </a:tc>
              </a:tr>
              <a:tr h="370840">
                <a:tc>
                  <a:txBody>
                    <a:bodyPr/>
                    <a:lstStyle/>
                    <a:p>
                      <a:r>
                        <a:rPr lang="en-US" dirty="0" smtClean="0"/>
                        <a:t>7 </a:t>
                      </a:r>
                      <a:r>
                        <a:rPr lang="en-US" dirty="0" err="1" smtClean="0"/>
                        <a:t>vs</a:t>
                      </a:r>
                      <a:r>
                        <a:rPr lang="en-US" dirty="0" smtClean="0"/>
                        <a:t> 10</a:t>
                      </a:r>
                      <a:endParaRPr lang="en-US" dirty="0"/>
                    </a:p>
                  </a:txBody>
                  <a:tcPr/>
                </a:tc>
                <a:tc>
                  <a:txBody>
                    <a:bodyPr/>
                    <a:lstStyle/>
                    <a:p>
                      <a:r>
                        <a:rPr lang="en-US" dirty="0" smtClean="0"/>
                        <a:t>3/20</a:t>
                      </a:r>
                      <a:endParaRPr lang="en-US" dirty="0"/>
                    </a:p>
                  </a:txBody>
                  <a:tcPr/>
                </a:tc>
                <a:tc>
                  <a:txBody>
                    <a:bodyPr/>
                    <a:lstStyle/>
                    <a:p>
                      <a:r>
                        <a:rPr lang="en-US" dirty="0" smtClean="0"/>
                        <a:t>9/20</a:t>
                      </a:r>
                      <a:endParaRPr lang="en-US" dirty="0"/>
                    </a:p>
                  </a:txBody>
                  <a:tcPr/>
                </a:tc>
                <a:tc>
                  <a:txBody>
                    <a:bodyPr/>
                    <a:lstStyle/>
                    <a:p>
                      <a:r>
                        <a:rPr lang="en-US" dirty="0" smtClean="0">
                          <a:solidFill>
                            <a:srgbClr val="FF0000"/>
                          </a:solidFill>
                        </a:rPr>
                        <a:t>YES</a:t>
                      </a:r>
                      <a:endParaRPr lang="en-US" dirty="0">
                        <a:solidFill>
                          <a:srgbClr val="FF0000"/>
                        </a:solidFill>
                      </a:endParaRPr>
                    </a:p>
                  </a:txBody>
                  <a:tcPr/>
                </a:tc>
              </a:tr>
              <a:tr h="370840">
                <a:tc>
                  <a:txBody>
                    <a:bodyPr/>
                    <a:lstStyle/>
                    <a:p>
                      <a:r>
                        <a:rPr lang="en-US" dirty="0" smtClean="0"/>
                        <a:t>7 </a:t>
                      </a:r>
                      <a:r>
                        <a:rPr lang="en-US" dirty="0" err="1" smtClean="0"/>
                        <a:t>vs</a:t>
                      </a:r>
                      <a:r>
                        <a:rPr lang="en-US" dirty="0" smtClean="0"/>
                        <a:t> 12</a:t>
                      </a:r>
                      <a:endParaRPr lang="en-US" dirty="0"/>
                    </a:p>
                  </a:txBody>
                  <a:tcPr/>
                </a:tc>
                <a:tc>
                  <a:txBody>
                    <a:bodyPr/>
                    <a:lstStyle/>
                    <a:p>
                      <a:r>
                        <a:rPr lang="en-US" dirty="0" smtClean="0"/>
                        <a:t>14/20</a:t>
                      </a:r>
                      <a:endParaRPr lang="en-US" dirty="0"/>
                    </a:p>
                  </a:txBody>
                  <a:tcPr/>
                </a:tc>
                <a:tc>
                  <a:txBody>
                    <a:bodyPr/>
                    <a:lstStyle/>
                    <a:p>
                      <a:r>
                        <a:rPr lang="en-US" dirty="0" smtClean="0"/>
                        <a:t>13/20</a:t>
                      </a:r>
                      <a:endParaRPr lang="en-US" dirty="0"/>
                    </a:p>
                  </a:txBody>
                  <a:tcPr/>
                </a:tc>
                <a:tc>
                  <a:txBody>
                    <a:bodyPr/>
                    <a:lstStyle/>
                    <a:p>
                      <a:r>
                        <a:rPr lang="en-US" dirty="0" smtClean="0"/>
                        <a:t>NO</a:t>
                      </a:r>
                      <a:endParaRPr lang="en-US" dirty="0"/>
                    </a:p>
                  </a:txBody>
                  <a:tcPr/>
                </a:tc>
              </a:tr>
              <a:tr h="370840">
                <a:tc>
                  <a:txBody>
                    <a:bodyPr/>
                    <a:lstStyle/>
                    <a:p>
                      <a:r>
                        <a:rPr lang="en-US" dirty="0" smtClean="0"/>
                        <a:t>8 </a:t>
                      </a:r>
                      <a:r>
                        <a:rPr lang="en-US" dirty="0" err="1" smtClean="0"/>
                        <a:t>vs</a:t>
                      </a:r>
                      <a:r>
                        <a:rPr lang="en-US" dirty="0" smtClean="0"/>
                        <a:t> 9</a:t>
                      </a:r>
                      <a:endParaRPr lang="en-US" dirty="0"/>
                    </a:p>
                  </a:txBody>
                  <a:tcPr/>
                </a:tc>
                <a:tc>
                  <a:txBody>
                    <a:bodyPr/>
                    <a:lstStyle/>
                    <a:p>
                      <a:r>
                        <a:rPr lang="en-US" dirty="0" smtClean="0"/>
                        <a:t>11/20</a:t>
                      </a:r>
                      <a:endParaRPr lang="en-US" dirty="0"/>
                    </a:p>
                  </a:txBody>
                  <a:tcPr/>
                </a:tc>
                <a:tc>
                  <a:txBody>
                    <a:bodyPr/>
                    <a:lstStyle/>
                    <a:p>
                      <a:r>
                        <a:rPr lang="en-US" dirty="0" smtClean="0"/>
                        <a:t>10/20</a:t>
                      </a:r>
                      <a:endParaRPr lang="en-US" dirty="0"/>
                    </a:p>
                  </a:txBody>
                  <a:tcPr/>
                </a:tc>
                <a:tc>
                  <a:txBody>
                    <a:bodyPr/>
                    <a:lstStyle/>
                    <a:p>
                      <a:r>
                        <a:rPr lang="en-US" dirty="0" smtClean="0"/>
                        <a:t>NO</a:t>
                      </a:r>
                      <a:endParaRPr lang="en-US" dirty="0"/>
                    </a:p>
                  </a:txBody>
                  <a:tcPr/>
                </a:tc>
              </a:tr>
              <a:tr h="370840">
                <a:tc>
                  <a:txBody>
                    <a:bodyPr/>
                    <a:lstStyle/>
                    <a:p>
                      <a:r>
                        <a:rPr lang="en-US" dirty="0" smtClean="0"/>
                        <a: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9" name="右箭头 8"/>
          <p:cNvSpPr/>
          <p:nvPr/>
        </p:nvSpPr>
        <p:spPr>
          <a:xfrm rot="10800000">
            <a:off x="3491880" y="4437112"/>
            <a:ext cx="792088" cy="43204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14</a:t>
            </a:fld>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Raw pair comparison data</a:t>
            </a:r>
            <a:endParaRPr lang="en-US" dirty="0"/>
          </a:p>
        </p:txBody>
      </p:sp>
      <p:graphicFrame>
        <p:nvGraphicFramePr>
          <p:cNvPr id="4" name="表格 3"/>
          <p:cNvGraphicFramePr>
            <a:graphicFrameLocks noGrp="1"/>
          </p:cNvGraphicFramePr>
          <p:nvPr/>
        </p:nvGraphicFramePr>
        <p:xfrm>
          <a:off x="1763688" y="1484784"/>
          <a:ext cx="5112569" cy="4234815"/>
        </p:xfrm>
        <a:graphic>
          <a:graphicData uri="http://schemas.openxmlformats.org/drawingml/2006/table">
            <a:tbl>
              <a:tblPr/>
              <a:tblGrid>
                <a:gridCol w="730367"/>
                <a:gridCol w="730367"/>
                <a:gridCol w="730367"/>
                <a:gridCol w="730367"/>
                <a:gridCol w="730367"/>
                <a:gridCol w="730367"/>
                <a:gridCol w="730367"/>
              </a:tblGrid>
              <a:tr h="208444">
                <a:tc gridSpan="2">
                  <a:txBody>
                    <a:bodyPr/>
                    <a:lstStyle/>
                    <a:p>
                      <a:pPr algn="ctr" fontAlgn="ctr"/>
                      <a:r>
                        <a:rPr lang="en-US" sz="1400" b="0" i="0" u="none" strike="noStrike" dirty="0" smtClean="0">
                          <a:solidFill>
                            <a:srgbClr val="000000"/>
                          </a:solidFill>
                          <a:latin typeface="Calibri"/>
                        </a:rPr>
                        <a:t>HRC</a:t>
                      </a:r>
                      <a:r>
                        <a:rPr lang="en-US" sz="1400" b="0" i="0" u="none" strike="noStrike" baseline="0" dirty="0" smtClean="0">
                          <a:solidFill>
                            <a:srgbClr val="000000"/>
                          </a:solidFill>
                          <a:latin typeface="Calibri"/>
                        </a:rPr>
                        <a:t> pair</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00B050"/>
                    </a:solidFill>
                  </a:tcPr>
                </a:tc>
                <a:tc hMerge="1">
                  <a:txBody>
                    <a:bodyPr/>
                    <a:lstStyle/>
                    <a:p>
                      <a:pPr algn="l" fontAlgn="ctr"/>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IVC</a:t>
                      </a:r>
                    </a:p>
                  </a:txBody>
                  <a:tcPr marL="9525" marR="9525" marT="9525" marB="0" anchor="ctr">
                    <a:lnL>
                      <a:noFill/>
                    </a:lnL>
                    <a:lnR>
                      <a:noFill/>
                    </a:lnR>
                    <a:lnT>
                      <a:noFill/>
                    </a:lnT>
                    <a:lnB>
                      <a:noFill/>
                    </a:lnB>
                    <a:solidFill>
                      <a:srgbClr val="00B050"/>
                    </a:solidFill>
                  </a:tcPr>
                </a:tc>
                <a:tc>
                  <a:txBody>
                    <a:bodyPr/>
                    <a:lstStyle/>
                    <a:p>
                      <a:pPr algn="ctr" fontAlgn="ctr"/>
                      <a:r>
                        <a:rPr lang="en-US" sz="1400" b="0" i="0" u="none" strike="noStrike" dirty="0">
                          <a:solidFill>
                            <a:srgbClr val="000000"/>
                          </a:solidFill>
                          <a:latin typeface="Calibri"/>
                        </a:rPr>
                        <a:t>INSA</a:t>
                      </a:r>
                    </a:p>
                  </a:txBody>
                  <a:tcPr marL="9525" marR="9525" marT="9525" marB="0" anchor="ctr">
                    <a:lnL>
                      <a:noFill/>
                    </a:lnL>
                    <a:lnR>
                      <a:noFill/>
                    </a:lnR>
                    <a:lnT>
                      <a:noFill/>
                    </a:lnT>
                    <a:lnB>
                      <a:noFill/>
                    </a:lnB>
                    <a:solidFill>
                      <a:srgbClr val="00B050"/>
                    </a:solidFill>
                  </a:tcPr>
                </a:tc>
                <a:tc>
                  <a:txBody>
                    <a:bodyPr/>
                    <a:lstStyle/>
                    <a:p>
                      <a:pPr algn="ctr" fontAlgn="ctr"/>
                      <a:r>
                        <a:rPr lang="en-US" sz="1400" b="0" i="0" u="none" strike="noStrike" dirty="0">
                          <a:solidFill>
                            <a:srgbClr val="000000"/>
                          </a:solidFill>
                          <a:latin typeface="Calibri"/>
                        </a:rPr>
                        <a:t>UPM</a:t>
                      </a:r>
                    </a:p>
                  </a:txBody>
                  <a:tcPr marL="9525" marR="9525" marT="9525" marB="0" anchor="ctr">
                    <a:lnL>
                      <a:noFill/>
                    </a:lnL>
                    <a:lnR>
                      <a:noFill/>
                    </a:lnR>
                    <a:lnT>
                      <a:noFill/>
                    </a:lnT>
                    <a:lnB>
                      <a:noFill/>
                    </a:lnB>
                    <a:solidFill>
                      <a:srgbClr val="00B050"/>
                    </a:solidFill>
                  </a:tcPr>
                </a:tc>
                <a:tc>
                  <a:txBody>
                    <a:bodyPr/>
                    <a:lstStyle/>
                    <a:p>
                      <a:pPr algn="ctr" fontAlgn="ctr"/>
                      <a:r>
                        <a:rPr lang="en-US" sz="1400" b="0" i="0" u="none" strike="noStrike" dirty="0">
                          <a:solidFill>
                            <a:srgbClr val="000000"/>
                          </a:solidFill>
                          <a:latin typeface="Calibri"/>
                        </a:rPr>
                        <a:t>TLAB</a:t>
                      </a:r>
                    </a:p>
                  </a:txBody>
                  <a:tcPr marL="9525" marR="9525" marT="9525" marB="0" anchor="ctr">
                    <a:lnL>
                      <a:noFill/>
                    </a:lnL>
                    <a:lnR>
                      <a:noFill/>
                    </a:lnR>
                    <a:lnT>
                      <a:noFill/>
                    </a:lnT>
                    <a:lnB>
                      <a:noFill/>
                    </a:lnB>
                    <a:solidFill>
                      <a:srgbClr val="00B050"/>
                    </a:solidFill>
                  </a:tcPr>
                </a:tc>
                <a:tc>
                  <a:txBody>
                    <a:bodyPr/>
                    <a:lstStyle/>
                    <a:p>
                      <a:pPr algn="ctr" fontAlgn="ctr"/>
                      <a:r>
                        <a:rPr lang="en-US" sz="1400" b="0" i="0" u="none" strike="noStrike" dirty="0">
                          <a:solidFill>
                            <a:srgbClr val="000000"/>
                          </a:solidFill>
                          <a:latin typeface="Calibri"/>
                        </a:rPr>
                        <a:t>YONSEI</a:t>
                      </a:r>
                    </a:p>
                  </a:txBody>
                  <a:tcPr marL="9525" marR="9525" marT="9525" marB="0" anchor="ctr">
                    <a:lnL>
                      <a:noFill/>
                    </a:lnL>
                    <a:lnR>
                      <a:noFill/>
                    </a:lnR>
                    <a:lnT>
                      <a:noFill/>
                    </a:lnT>
                    <a:lnB>
                      <a:noFill/>
                    </a:lnB>
                    <a:solidFill>
                      <a:srgbClr val="00B050"/>
                    </a:solidFill>
                  </a:tcPr>
                </a:tc>
              </a:tr>
              <a:tr h="208444">
                <a:tc>
                  <a:txBody>
                    <a:bodyPr/>
                    <a:lstStyle/>
                    <a:p>
                      <a:pPr algn="ctr" fontAlgn="ctr"/>
                      <a:r>
                        <a:rPr lang="en-US" sz="1400" b="0" i="0" u="none" strike="noStrike" dirty="0" smtClean="0">
                          <a:solidFill>
                            <a:srgbClr val="000000"/>
                          </a:solidFill>
                          <a:latin typeface="Calibri"/>
                        </a:rPr>
                        <a:t>16</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14</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0</a:t>
                      </a:r>
                      <a:endParaRPr lang="en-US" sz="14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3</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16</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10</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8</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10</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9</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6</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5</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14</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chemeClr val="accent3">
                        <a:lumMod val="60000"/>
                        <a:lumOff val="40000"/>
                      </a:schemeClr>
                    </a:solidFill>
                  </a:tcPr>
                </a:tc>
                <a:tc>
                  <a:txBody>
                    <a:bodyPr/>
                    <a:lstStyle/>
                    <a:p>
                      <a:pPr algn="ctr" fontAlgn="ctr"/>
                      <a:r>
                        <a:rPr lang="en-US" sz="1400" b="0" i="0" u="none" strike="noStrike" dirty="0" smtClean="0">
                          <a:solidFill>
                            <a:srgbClr val="000000"/>
                          </a:solidFill>
                          <a:latin typeface="Calibri"/>
                        </a:rPr>
                        <a:t>10</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chemeClr val="accent3">
                        <a:lumMod val="60000"/>
                        <a:lumOff val="40000"/>
                      </a:schemeClr>
                    </a:solidFill>
                  </a:tcPr>
                </a:tc>
                <a:tc>
                  <a:txBody>
                    <a:bodyPr/>
                    <a:lstStyle/>
                    <a:p>
                      <a:pPr algn="ctr" fontAlgn="ctr"/>
                      <a:r>
                        <a:rPr lang="en-US" sz="1400" b="0" i="0" u="none" strike="noStrike" dirty="0">
                          <a:solidFill>
                            <a:srgbClr val="000000"/>
                          </a:solidFill>
                          <a:latin typeface="Calibri"/>
                        </a:rPr>
                        <a:t>29</a:t>
                      </a:r>
                    </a:p>
                  </a:txBody>
                  <a:tcPr marL="9525" marR="9525" marT="9525" marB="0" anchor="ctr">
                    <a:lnL>
                      <a:noFill/>
                    </a:lnL>
                    <a:lnR>
                      <a:noFill/>
                    </a:lnR>
                    <a:lnT>
                      <a:noFill/>
                    </a:lnT>
                    <a:lnB>
                      <a:noFill/>
                    </a:lnB>
                    <a:solidFill>
                      <a:schemeClr val="accent3">
                        <a:lumMod val="60000"/>
                        <a:lumOff val="40000"/>
                      </a:schemeClr>
                    </a:solidFill>
                  </a:tcPr>
                </a:tc>
                <a:tc>
                  <a:txBody>
                    <a:bodyPr/>
                    <a:lstStyle/>
                    <a:p>
                      <a:pPr algn="ctr" fontAlgn="ctr"/>
                      <a:r>
                        <a:rPr lang="en-US" sz="1400" b="0" i="0" u="none" strike="noStrike" dirty="0">
                          <a:solidFill>
                            <a:srgbClr val="000000"/>
                          </a:solidFill>
                          <a:latin typeface="Calibri"/>
                        </a:rPr>
                        <a:t>26</a:t>
                      </a:r>
                    </a:p>
                  </a:txBody>
                  <a:tcPr marL="9525" marR="9525" marT="9525" marB="0" anchor="ctr">
                    <a:lnL>
                      <a:noFill/>
                    </a:lnL>
                    <a:lnR>
                      <a:noFill/>
                    </a:lnR>
                    <a:lnT>
                      <a:noFill/>
                    </a:lnT>
                    <a:lnB>
                      <a:noFill/>
                    </a:lnB>
                    <a:solidFill>
                      <a:schemeClr val="accent3">
                        <a:lumMod val="60000"/>
                        <a:lumOff val="40000"/>
                      </a:schemeClr>
                    </a:solidFill>
                  </a:tcPr>
                </a:tc>
                <a:tc>
                  <a:txBody>
                    <a:bodyPr/>
                    <a:lstStyle/>
                    <a:p>
                      <a:pPr algn="ctr" fontAlgn="ctr"/>
                      <a:r>
                        <a:rPr lang="en-US" sz="1400" b="0" i="0" u="none" strike="noStrike">
                          <a:solidFill>
                            <a:srgbClr val="000000"/>
                          </a:solidFill>
                          <a:latin typeface="Calibri"/>
                        </a:rPr>
                        <a:t>31</a:t>
                      </a:r>
                    </a:p>
                  </a:txBody>
                  <a:tcPr marL="9525" marR="9525" marT="9525" marB="0" anchor="ctr">
                    <a:lnL>
                      <a:noFill/>
                    </a:lnL>
                    <a:lnR>
                      <a:noFill/>
                    </a:lnR>
                    <a:lnT>
                      <a:noFill/>
                    </a:lnT>
                    <a:lnB>
                      <a:noFill/>
                    </a:lnB>
                    <a:solidFill>
                      <a:schemeClr val="accent3">
                        <a:lumMod val="60000"/>
                        <a:lumOff val="40000"/>
                      </a:schemeClr>
                    </a:solidFill>
                  </a:tcPr>
                </a:tc>
                <a:tc>
                  <a:txBody>
                    <a:bodyPr/>
                    <a:lstStyle/>
                    <a:p>
                      <a:pPr algn="ctr" fontAlgn="ctr"/>
                      <a:r>
                        <a:rPr lang="en-US" sz="1400" b="0" i="0" u="none" strike="noStrike" dirty="0">
                          <a:solidFill>
                            <a:srgbClr val="000000"/>
                          </a:solidFill>
                          <a:latin typeface="Calibri"/>
                        </a:rPr>
                        <a:t>27</a:t>
                      </a:r>
                    </a:p>
                  </a:txBody>
                  <a:tcPr marL="9525" marR="9525" marT="9525" marB="0" anchor="ctr">
                    <a:lnL>
                      <a:noFill/>
                    </a:lnL>
                    <a:lnR>
                      <a:noFill/>
                    </a:lnR>
                    <a:lnT>
                      <a:noFill/>
                    </a:lnT>
                    <a:lnB>
                      <a:noFill/>
                    </a:lnB>
                    <a:solidFill>
                      <a:schemeClr val="accent3">
                        <a:lumMod val="60000"/>
                        <a:lumOff val="40000"/>
                      </a:schemeClr>
                    </a:solidFill>
                  </a:tcPr>
                </a:tc>
                <a:tc>
                  <a:txBody>
                    <a:bodyPr/>
                    <a:lstStyle/>
                    <a:p>
                      <a:pPr algn="ctr" fontAlgn="ctr"/>
                      <a:r>
                        <a:rPr lang="en-US" sz="1400" b="0" i="0" u="none" strike="noStrike" dirty="0">
                          <a:solidFill>
                            <a:srgbClr val="000000"/>
                          </a:solidFill>
                          <a:latin typeface="Calibri"/>
                        </a:rPr>
                        <a:t>29</a:t>
                      </a:r>
                    </a:p>
                  </a:txBody>
                  <a:tcPr marL="9525" marR="9525" marT="9525" marB="0" anchor="ctr">
                    <a:lnL>
                      <a:noFill/>
                    </a:lnL>
                    <a:lnR>
                      <a:noFill/>
                    </a:lnR>
                    <a:lnT>
                      <a:noFill/>
                    </a:lnT>
                    <a:lnB>
                      <a:noFill/>
                    </a:lnB>
                    <a:solidFill>
                      <a:schemeClr val="accent3">
                        <a:lumMod val="60000"/>
                        <a:lumOff val="40000"/>
                      </a:schemeClr>
                    </a:solidFill>
                  </a:tcPr>
                </a:tc>
              </a:tr>
              <a:tr h="208444">
                <a:tc>
                  <a:txBody>
                    <a:bodyPr/>
                    <a:lstStyle/>
                    <a:p>
                      <a:pPr algn="ctr" fontAlgn="ctr"/>
                      <a:r>
                        <a:rPr lang="en-US" sz="1400" b="0" i="0" u="none" strike="noStrike" dirty="0" smtClean="0">
                          <a:solidFill>
                            <a:srgbClr val="000000"/>
                          </a:solidFill>
                          <a:latin typeface="Calibri"/>
                        </a:rPr>
                        <a:t>12</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6</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7</a:t>
                      </a:r>
                    </a:p>
                  </a:txBody>
                  <a:tcPr marL="9525" marR="9525" marT="9525"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7</a:t>
                      </a:r>
                    </a:p>
                  </a:txBody>
                  <a:tcPr marL="9525" marR="9525" marT="9525"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15</a:t>
                      </a:r>
                    </a:p>
                  </a:txBody>
                  <a:tcPr marL="9525" marR="9525" marT="9525"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3</a:t>
                      </a:r>
                    </a:p>
                  </a:txBody>
                  <a:tcPr marL="9525" marR="9525" marT="9525"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2</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12</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7</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7</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9</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19</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8</a:t>
                      </a:r>
                    </a:p>
                  </a:txBody>
                  <a:tcPr marL="9525" marR="9525" marT="9525"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3</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6</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7</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20</a:t>
                      </a:r>
                    </a:p>
                  </a:txBody>
                  <a:tcPr marL="9525" marR="9525" marT="9525"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16</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22</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20</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22</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9</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8</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13</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4</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11</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22</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5</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9</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5</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5</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11</a:t>
                      </a:r>
                    </a:p>
                  </a:txBody>
                  <a:tcPr marL="9525" marR="9525" marT="9525" marB="0" anchor="ctr">
                    <a:lnL>
                      <a:noFill/>
                    </a:lnL>
                    <a:lnR>
                      <a:noFill/>
                    </a:lnR>
                    <a:lnT>
                      <a:noFill/>
                    </a:lnT>
                    <a:lnB>
                      <a:noFill/>
                    </a:lnB>
                  </a:tcPr>
                </a:tc>
                <a:tc>
                  <a:txBody>
                    <a:bodyPr/>
                    <a:lstStyle/>
                    <a:p>
                      <a:pPr algn="ctr" fontAlgn="ctr"/>
                      <a:r>
                        <a:rPr lang="en-US" sz="1400" b="0" i="0" u="none" strike="noStrike" dirty="0">
                          <a:solidFill>
                            <a:srgbClr val="000000"/>
                          </a:solidFill>
                          <a:latin typeface="Calibri"/>
                        </a:rPr>
                        <a:t>1</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15</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9</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8</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chemeClr val="accent2">
                        <a:lumMod val="40000"/>
                        <a:lumOff val="60000"/>
                      </a:schemeClr>
                    </a:solidFill>
                  </a:tcPr>
                </a:tc>
                <a:tc>
                  <a:txBody>
                    <a:bodyPr/>
                    <a:lstStyle/>
                    <a:p>
                      <a:pPr algn="ctr" fontAlgn="ctr"/>
                      <a:r>
                        <a:rPr lang="en-US" sz="1400" b="0" i="0" u="none" strike="noStrike" dirty="0" smtClean="0">
                          <a:solidFill>
                            <a:srgbClr val="000000"/>
                          </a:solidFill>
                          <a:latin typeface="Calibri"/>
                        </a:rPr>
                        <a:t>5</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chemeClr val="accent2">
                        <a:lumMod val="40000"/>
                        <a:lumOff val="60000"/>
                      </a:schemeClr>
                    </a:solidFill>
                  </a:tcPr>
                </a:tc>
                <a:tc>
                  <a:txBody>
                    <a:bodyPr/>
                    <a:lstStyle/>
                    <a:p>
                      <a:pPr algn="ctr" fontAlgn="ctr"/>
                      <a:r>
                        <a:rPr lang="en-US" sz="1400" b="0" i="0" u="none" strike="noStrike" dirty="0">
                          <a:solidFill>
                            <a:srgbClr val="000000"/>
                          </a:solidFill>
                          <a:latin typeface="Calibri"/>
                        </a:rPr>
                        <a:t>6</a:t>
                      </a:r>
                    </a:p>
                  </a:txBody>
                  <a:tcPr marL="9525" marR="9525" marT="9525" marB="0" anchor="ctr">
                    <a:lnL>
                      <a:noFill/>
                    </a:lnL>
                    <a:lnR>
                      <a:noFill/>
                    </a:lnR>
                    <a:lnT>
                      <a:noFill/>
                    </a:lnT>
                    <a:lnB>
                      <a:noFill/>
                    </a:lnB>
                    <a:solidFill>
                      <a:schemeClr val="accent2">
                        <a:lumMod val="40000"/>
                        <a:lumOff val="60000"/>
                      </a:schemeClr>
                    </a:solidFill>
                  </a:tcPr>
                </a:tc>
                <a:tc>
                  <a:txBody>
                    <a:bodyPr/>
                    <a:lstStyle/>
                    <a:p>
                      <a:pPr algn="ctr" fontAlgn="ctr"/>
                      <a:r>
                        <a:rPr lang="en-US" sz="1400" b="0" i="0" u="none" strike="noStrike" dirty="0">
                          <a:solidFill>
                            <a:srgbClr val="000000"/>
                          </a:solidFill>
                          <a:latin typeface="Calibri"/>
                        </a:rPr>
                        <a:t>23</a:t>
                      </a:r>
                    </a:p>
                  </a:txBody>
                  <a:tcPr marL="9525" marR="9525" marT="9525" marB="0" anchor="ctr">
                    <a:lnL>
                      <a:noFill/>
                    </a:lnL>
                    <a:lnR>
                      <a:noFill/>
                    </a:lnR>
                    <a:lnT>
                      <a:noFill/>
                    </a:lnT>
                    <a:lnB>
                      <a:noFill/>
                    </a:lnB>
                    <a:solidFill>
                      <a:schemeClr val="accent2">
                        <a:lumMod val="40000"/>
                        <a:lumOff val="60000"/>
                      </a:schemeClr>
                    </a:solidFill>
                  </a:tcPr>
                </a:tc>
                <a:tc>
                  <a:txBody>
                    <a:bodyPr/>
                    <a:lstStyle/>
                    <a:p>
                      <a:pPr algn="ctr" fontAlgn="ctr"/>
                      <a:r>
                        <a:rPr lang="en-US" sz="1400" b="0" i="0" u="none" strike="noStrike" dirty="0">
                          <a:solidFill>
                            <a:srgbClr val="000000"/>
                          </a:solidFill>
                          <a:latin typeface="Calibri"/>
                        </a:rPr>
                        <a:t>4</a:t>
                      </a:r>
                    </a:p>
                  </a:txBody>
                  <a:tcPr marL="9525" marR="9525" marT="9525" marB="0" anchor="ctr">
                    <a:lnL>
                      <a:noFill/>
                    </a:lnL>
                    <a:lnR>
                      <a:noFill/>
                    </a:lnR>
                    <a:lnT>
                      <a:noFill/>
                    </a:lnT>
                    <a:lnB>
                      <a:noFill/>
                    </a:lnB>
                    <a:solidFill>
                      <a:schemeClr val="accent2">
                        <a:lumMod val="40000"/>
                        <a:lumOff val="60000"/>
                      </a:schemeClr>
                    </a:solidFill>
                  </a:tcPr>
                </a:tc>
                <a:tc>
                  <a:txBody>
                    <a:bodyPr/>
                    <a:lstStyle/>
                    <a:p>
                      <a:pPr algn="ctr" fontAlgn="ctr"/>
                      <a:r>
                        <a:rPr lang="en-US" sz="1400" b="0" i="0" u="none" strike="noStrike" dirty="0">
                          <a:solidFill>
                            <a:srgbClr val="000000"/>
                          </a:solidFill>
                          <a:latin typeface="Calibri"/>
                        </a:rPr>
                        <a:t>14</a:t>
                      </a:r>
                    </a:p>
                  </a:txBody>
                  <a:tcPr marL="9525" marR="9525" marT="9525" marB="0" anchor="ctr">
                    <a:lnL>
                      <a:noFill/>
                    </a:lnL>
                    <a:lnR>
                      <a:noFill/>
                    </a:lnR>
                    <a:lnT>
                      <a:noFill/>
                    </a:lnT>
                    <a:lnB>
                      <a:noFill/>
                    </a:lnB>
                    <a:solidFill>
                      <a:schemeClr val="accent2">
                        <a:lumMod val="40000"/>
                        <a:lumOff val="60000"/>
                      </a:schemeClr>
                    </a:solidFill>
                  </a:tcPr>
                </a:tc>
                <a:tc>
                  <a:txBody>
                    <a:bodyPr/>
                    <a:lstStyle/>
                    <a:p>
                      <a:pPr algn="ctr" fontAlgn="ctr"/>
                      <a:r>
                        <a:rPr lang="en-US" sz="1400" b="0" i="0" u="none" strike="noStrike" dirty="0">
                          <a:solidFill>
                            <a:srgbClr val="000000"/>
                          </a:solidFill>
                          <a:latin typeface="Calibri"/>
                        </a:rPr>
                        <a:t>24</a:t>
                      </a:r>
                    </a:p>
                  </a:txBody>
                  <a:tcPr marL="9525" marR="9525" marT="9525" marB="0" anchor="ctr">
                    <a:lnL>
                      <a:noFill/>
                    </a:lnL>
                    <a:lnR>
                      <a:noFill/>
                    </a:lnR>
                    <a:lnT>
                      <a:noFill/>
                    </a:lnT>
                    <a:lnB>
                      <a:noFill/>
                    </a:lnB>
                    <a:solidFill>
                      <a:schemeClr val="accent2">
                        <a:lumMod val="40000"/>
                        <a:lumOff val="60000"/>
                      </a:schemeClr>
                    </a:solidFill>
                  </a:tcPr>
                </a:tc>
              </a:tr>
              <a:tr h="208444">
                <a:tc>
                  <a:txBody>
                    <a:bodyPr/>
                    <a:lstStyle/>
                    <a:p>
                      <a:pPr algn="ctr" fontAlgn="ctr"/>
                      <a:r>
                        <a:rPr lang="en-US" sz="1400" b="0" i="0" u="none" strike="noStrike" dirty="0" smtClean="0">
                          <a:solidFill>
                            <a:srgbClr val="000000"/>
                          </a:solidFill>
                          <a:latin typeface="Calibri"/>
                        </a:rPr>
                        <a:t>16</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12</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23</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19</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12</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22</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15</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16</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9</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18</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22</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23</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17</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10</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12</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9</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17</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18</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25</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11</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4</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14</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6</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22</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20</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38</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12</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9</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14</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8</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32</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20</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39</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28</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17</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6</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8</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30</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12</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18</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31</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28</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10</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7</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18</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19</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32</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16</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9</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10</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dirty="0" smtClean="0">
                          <a:solidFill>
                            <a:srgbClr val="000000"/>
                          </a:solidFill>
                          <a:latin typeface="Calibri"/>
                        </a:rPr>
                        <a:t>5</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rgbClr val="FFFF00"/>
                    </a:solidFill>
                  </a:tcPr>
                </a:tc>
                <a:tc>
                  <a:txBody>
                    <a:bodyPr/>
                    <a:lstStyle/>
                    <a:p>
                      <a:pPr algn="ctr" fontAlgn="ctr"/>
                      <a:r>
                        <a:rPr lang="en-US" sz="1400" b="0" i="0" u="none" strike="noStrike">
                          <a:solidFill>
                            <a:srgbClr val="000000"/>
                          </a:solidFill>
                          <a:latin typeface="Calibri"/>
                        </a:rPr>
                        <a:t>13</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16</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6</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17</a:t>
                      </a:r>
                    </a:p>
                  </a:txBody>
                  <a:tcPr marL="9525" marR="9525" marT="9525" marB="0" anchor="ctr">
                    <a:lnL>
                      <a:noFill/>
                    </a:lnL>
                    <a:lnR>
                      <a:noFill/>
                    </a:lnR>
                    <a:lnT>
                      <a:noFill/>
                    </a:lnT>
                    <a:lnB>
                      <a:noFill/>
                    </a:lnB>
                  </a:tcPr>
                </a:tc>
                <a:tc>
                  <a:txBody>
                    <a:bodyPr/>
                    <a:lstStyle/>
                    <a:p>
                      <a:pPr algn="ctr" fontAlgn="ctr"/>
                      <a:r>
                        <a:rPr lang="en-US" sz="1400" b="0" i="0" u="none" strike="noStrike">
                          <a:solidFill>
                            <a:srgbClr val="000000"/>
                          </a:solidFill>
                          <a:latin typeface="Calibri"/>
                        </a:rPr>
                        <a:t>19</a:t>
                      </a:r>
                    </a:p>
                  </a:txBody>
                  <a:tcPr marL="9525" marR="9525" marT="9525" marB="0" anchor="ctr">
                    <a:lnL>
                      <a:noFill/>
                    </a:lnL>
                    <a:lnR>
                      <a:noFill/>
                    </a:lnR>
                    <a:lnT>
                      <a:noFill/>
                    </a:lnT>
                    <a:lnB>
                      <a:noFill/>
                    </a:lnB>
                  </a:tcPr>
                </a:tc>
              </a:tr>
              <a:tr h="208444">
                <a:tc>
                  <a:txBody>
                    <a:bodyPr/>
                    <a:lstStyle/>
                    <a:p>
                      <a:pPr algn="ctr" fontAlgn="ctr"/>
                      <a:r>
                        <a:rPr lang="en-US" sz="1400" b="0" i="0" u="none" strike="noStrike" dirty="0" smtClean="0">
                          <a:solidFill>
                            <a:srgbClr val="000000"/>
                          </a:solidFill>
                          <a:latin typeface="Calibri"/>
                        </a:rPr>
                        <a:t>7</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chemeClr val="accent2">
                        <a:lumMod val="60000"/>
                        <a:lumOff val="40000"/>
                      </a:schemeClr>
                    </a:solidFill>
                  </a:tcPr>
                </a:tc>
                <a:tc>
                  <a:txBody>
                    <a:bodyPr/>
                    <a:lstStyle/>
                    <a:p>
                      <a:pPr algn="ctr" fontAlgn="ctr"/>
                      <a:r>
                        <a:rPr lang="en-US" sz="1400" b="0" i="0" u="none" strike="noStrike" dirty="0" smtClean="0">
                          <a:solidFill>
                            <a:srgbClr val="000000"/>
                          </a:solidFill>
                          <a:latin typeface="Calibri"/>
                        </a:rPr>
                        <a:t>5</a:t>
                      </a:r>
                      <a:endParaRPr lang="en-US" sz="1400" b="0" i="0" u="none" strike="noStrike" dirty="0">
                        <a:solidFill>
                          <a:srgbClr val="000000"/>
                        </a:solidFill>
                        <a:latin typeface="Calibri"/>
                      </a:endParaRPr>
                    </a:p>
                  </a:txBody>
                  <a:tcPr marL="9525" marR="9525" marT="9525" marB="0" anchor="ctr">
                    <a:lnL>
                      <a:noFill/>
                    </a:lnL>
                    <a:lnR>
                      <a:noFill/>
                    </a:lnR>
                    <a:lnT>
                      <a:noFill/>
                    </a:lnT>
                    <a:lnB>
                      <a:noFill/>
                    </a:lnB>
                    <a:solidFill>
                      <a:schemeClr val="accent2">
                        <a:lumMod val="60000"/>
                        <a:lumOff val="40000"/>
                      </a:schemeClr>
                    </a:solidFill>
                  </a:tcPr>
                </a:tc>
                <a:tc>
                  <a:txBody>
                    <a:bodyPr/>
                    <a:lstStyle/>
                    <a:p>
                      <a:pPr algn="ctr" fontAlgn="ctr"/>
                      <a:r>
                        <a:rPr lang="en-US" sz="1400" b="0" i="0" u="none" strike="noStrike" dirty="0">
                          <a:solidFill>
                            <a:srgbClr val="000000"/>
                          </a:solidFill>
                          <a:latin typeface="Calibri"/>
                        </a:rPr>
                        <a:t>10</a:t>
                      </a:r>
                    </a:p>
                  </a:txBody>
                  <a:tcPr marL="9525" marR="9525" marT="9525" marB="0" anchor="ctr">
                    <a:lnL>
                      <a:noFill/>
                    </a:lnL>
                    <a:lnR>
                      <a:noFill/>
                    </a:lnR>
                    <a:lnT>
                      <a:noFill/>
                    </a:lnT>
                    <a:lnB>
                      <a:noFill/>
                    </a:lnB>
                    <a:solidFill>
                      <a:schemeClr val="accent2">
                        <a:lumMod val="60000"/>
                        <a:lumOff val="40000"/>
                      </a:schemeClr>
                    </a:solidFill>
                  </a:tcPr>
                </a:tc>
                <a:tc>
                  <a:txBody>
                    <a:bodyPr/>
                    <a:lstStyle/>
                    <a:p>
                      <a:pPr algn="ctr" fontAlgn="ctr"/>
                      <a:r>
                        <a:rPr lang="en-US" sz="1400" b="0" i="0" u="none" strike="noStrike" dirty="0">
                          <a:solidFill>
                            <a:srgbClr val="000000"/>
                          </a:solidFill>
                          <a:latin typeface="Calibri"/>
                        </a:rPr>
                        <a:t>29</a:t>
                      </a:r>
                    </a:p>
                  </a:txBody>
                  <a:tcPr marL="9525" marR="9525" marT="9525" marB="0" anchor="ctr">
                    <a:lnL>
                      <a:noFill/>
                    </a:lnL>
                    <a:lnR>
                      <a:noFill/>
                    </a:lnR>
                    <a:lnT>
                      <a:noFill/>
                    </a:lnT>
                    <a:lnB>
                      <a:noFill/>
                    </a:lnB>
                    <a:solidFill>
                      <a:schemeClr val="accent2">
                        <a:lumMod val="60000"/>
                        <a:lumOff val="40000"/>
                      </a:schemeClr>
                    </a:solidFill>
                  </a:tcPr>
                </a:tc>
                <a:tc>
                  <a:txBody>
                    <a:bodyPr/>
                    <a:lstStyle/>
                    <a:p>
                      <a:pPr algn="ctr" fontAlgn="ctr"/>
                      <a:r>
                        <a:rPr lang="en-US" sz="1400" b="0" i="0" u="none" strike="noStrike" dirty="0">
                          <a:solidFill>
                            <a:srgbClr val="000000"/>
                          </a:solidFill>
                          <a:latin typeface="Calibri"/>
                        </a:rPr>
                        <a:t>4</a:t>
                      </a:r>
                    </a:p>
                  </a:txBody>
                  <a:tcPr marL="9525" marR="9525" marT="9525" marB="0" anchor="ctr">
                    <a:lnL>
                      <a:noFill/>
                    </a:lnL>
                    <a:lnR>
                      <a:noFill/>
                    </a:lnR>
                    <a:lnT>
                      <a:noFill/>
                    </a:lnT>
                    <a:lnB>
                      <a:noFill/>
                    </a:lnB>
                    <a:solidFill>
                      <a:schemeClr val="accent2">
                        <a:lumMod val="60000"/>
                        <a:lumOff val="40000"/>
                      </a:schemeClr>
                    </a:solidFill>
                  </a:tcPr>
                </a:tc>
                <a:tc>
                  <a:txBody>
                    <a:bodyPr/>
                    <a:lstStyle/>
                    <a:p>
                      <a:pPr algn="ctr" fontAlgn="ctr"/>
                      <a:r>
                        <a:rPr lang="en-US" sz="1400" b="0" i="0" u="none" strike="noStrike" dirty="0">
                          <a:solidFill>
                            <a:srgbClr val="000000"/>
                          </a:solidFill>
                          <a:latin typeface="Calibri"/>
                        </a:rPr>
                        <a:t>25</a:t>
                      </a:r>
                    </a:p>
                  </a:txBody>
                  <a:tcPr marL="9525" marR="9525" marT="9525" marB="0" anchor="ctr">
                    <a:lnL>
                      <a:noFill/>
                    </a:lnL>
                    <a:lnR>
                      <a:noFill/>
                    </a:lnR>
                    <a:lnT>
                      <a:noFill/>
                    </a:lnT>
                    <a:lnB>
                      <a:noFill/>
                    </a:lnB>
                    <a:solidFill>
                      <a:schemeClr val="accent2">
                        <a:lumMod val="60000"/>
                        <a:lumOff val="40000"/>
                      </a:schemeClr>
                    </a:solidFill>
                  </a:tcPr>
                </a:tc>
                <a:tc>
                  <a:txBody>
                    <a:bodyPr/>
                    <a:lstStyle/>
                    <a:p>
                      <a:pPr algn="ctr" fontAlgn="ctr"/>
                      <a:r>
                        <a:rPr lang="en-US" sz="1400" b="0" i="0" u="none" strike="noStrike" dirty="0">
                          <a:solidFill>
                            <a:srgbClr val="000000"/>
                          </a:solidFill>
                          <a:latin typeface="Calibri"/>
                        </a:rPr>
                        <a:t>30</a:t>
                      </a:r>
                    </a:p>
                  </a:txBody>
                  <a:tcPr marL="9525" marR="9525" marT="9525" marB="0" anchor="ctr">
                    <a:lnL>
                      <a:noFill/>
                    </a:lnL>
                    <a:lnR>
                      <a:noFill/>
                    </a:lnR>
                    <a:lnT>
                      <a:noFill/>
                    </a:lnT>
                    <a:lnB>
                      <a:noFill/>
                    </a:lnB>
                    <a:solidFill>
                      <a:schemeClr val="accent2">
                        <a:lumMod val="60000"/>
                        <a:lumOff val="40000"/>
                      </a:schemeClr>
                    </a:solidFill>
                  </a:tcPr>
                </a:tc>
              </a:tr>
            </a:tbl>
          </a:graphicData>
        </a:graphic>
      </p:graphicFrame>
      <p:sp>
        <p:nvSpPr>
          <p:cNvPr id="5" name="TextBox 4"/>
          <p:cNvSpPr txBox="1"/>
          <p:nvPr/>
        </p:nvSpPr>
        <p:spPr>
          <a:xfrm>
            <a:off x="899592" y="6237312"/>
            <a:ext cx="7300075" cy="369332"/>
          </a:xfrm>
          <a:prstGeom prst="rect">
            <a:avLst/>
          </a:prstGeom>
          <a:noFill/>
        </p:spPr>
        <p:txBody>
          <a:bodyPr wrap="none" rtlCol="0">
            <a:spAutoFit/>
          </a:bodyPr>
          <a:lstStyle/>
          <a:p>
            <a:r>
              <a:rPr lang="en-US" dirty="0" smtClean="0"/>
              <a:t>For the pair HRC16 </a:t>
            </a:r>
            <a:r>
              <a:rPr lang="en-US" dirty="0" err="1" smtClean="0"/>
              <a:t>vs</a:t>
            </a:r>
            <a:r>
              <a:rPr lang="en-US" dirty="0" smtClean="0"/>
              <a:t> HRC14, in IVC, </a:t>
            </a:r>
            <a:r>
              <a:rPr lang="en-US" dirty="0" smtClean="0">
                <a:solidFill>
                  <a:srgbClr val="FF0000"/>
                </a:solidFill>
              </a:rPr>
              <a:t>0 out of 40 observations chose HRC16</a:t>
            </a:r>
            <a:r>
              <a:rPr lang="en-US" dirty="0" smtClean="0"/>
              <a:t>. </a:t>
            </a:r>
            <a:endParaRPr lang="en-US" dirty="0">
              <a:solidFill>
                <a:srgbClr val="FF0000"/>
              </a:solidFill>
            </a:endParaRPr>
          </a:p>
        </p:txBody>
      </p:sp>
      <p:sp>
        <p:nvSpPr>
          <p:cNvPr id="6" name="椭圆 5"/>
          <p:cNvSpPr/>
          <p:nvPr/>
        </p:nvSpPr>
        <p:spPr>
          <a:xfrm>
            <a:off x="3419872" y="1700808"/>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直接箭头连接符 7"/>
          <p:cNvCxnSpPr/>
          <p:nvPr/>
        </p:nvCxnSpPr>
        <p:spPr>
          <a:xfrm>
            <a:off x="3635896" y="1916832"/>
            <a:ext cx="1368152" cy="42484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139952" y="1700808"/>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p:cNvSpPr/>
          <p:nvPr/>
        </p:nvSpPr>
        <p:spPr>
          <a:xfrm>
            <a:off x="7236296" y="2060848"/>
            <a:ext cx="1512168"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In INSA, </a:t>
            </a:r>
          </a:p>
          <a:p>
            <a:r>
              <a:rPr lang="en-US" dirty="0" smtClean="0">
                <a:solidFill>
                  <a:srgbClr val="FF0000"/>
                </a:solidFill>
              </a:rPr>
              <a:t>2 out of 40 observations chose HRC16 </a:t>
            </a:r>
            <a:endParaRPr lang="en-US" dirty="0">
              <a:solidFill>
                <a:srgbClr val="FF0000"/>
              </a:solidFill>
            </a:endParaRPr>
          </a:p>
        </p:txBody>
      </p:sp>
      <p:cxnSp>
        <p:nvCxnSpPr>
          <p:cNvPr id="15" name="直接箭头连接符 14"/>
          <p:cNvCxnSpPr>
            <a:stCxn id="10" idx="6"/>
          </p:cNvCxnSpPr>
          <p:nvPr/>
        </p:nvCxnSpPr>
        <p:spPr>
          <a:xfrm>
            <a:off x="4499992" y="1808820"/>
            <a:ext cx="2736304"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3212976"/>
            <a:ext cx="1619672" cy="738664"/>
          </a:xfrm>
          <a:prstGeom prst="rect">
            <a:avLst/>
          </a:prstGeom>
          <a:noFill/>
        </p:spPr>
        <p:txBody>
          <a:bodyPr wrap="square" rtlCol="0">
            <a:spAutoFit/>
          </a:bodyPr>
          <a:lstStyle/>
          <a:p>
            <a:r>
              <a:rPr lang="en-US" sz="1400" dirty="0" smtClean="0"/>
              <a:t>INSA’s preference on HRC8 is much higher than UPM</a:t>
            </a:r>
            <a:endParaRPr lang="en-US" sz="1400" dirty="0"/>
          </a:p>
        </p:txBody>
      </p:sp>
      <p:cxnSp>
        <p:nvCxnSpPr>
          <p:cNvPr id="16" name="直接箭头连接符 15"/>
          <p:cNvCxnSpPr/>
          <p:nvPr/>
        </p:nvCxnSpPr>
        <p:spPr>
          <a:xfrm flipH="1">
            <a:off x="1331640" y="3573016"/>
            <a:ext cx="43204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0" y="1916832"/>
            <a:ext cx="1619672" cy="738664"/>
          </a:xfrm>
          <a:prstGeom prst="rect">
            <a:avLst/>
          </a:prstGeom>
          <a:noFill/>
        </p:spPr>
        <p:txBody>
          <a:bodyPr wrap="square" rtlCol="0">
            <a:spAutoFit/>
          </a:bodyPr>
          <a:lstStyle/>
          <a:p>
            <a:r>
              <a:rPr lang="en-US" sz="1400" dirty="0" smtClean="0"/>
              <a:t>All labs have similar preference on HRC14 </a:t>
            </a:r>
            <a:r>
              <a:rPr lang="en-US" sz="1400" dirty="0" err="1" smtClean="0"/>
              <a:t>vs</a:t>
            </a:r>
            <a:r>
              <a:rPr lang="en-US" sz="1400" dirty="0" smtClean="0"/>
              <a:t> HRC10</a:t>
            </a:r>
            <a:endParaRPr lang="en-US" sz="1400" dirty="0"/>
          </a:p>
        </p:txBody>
      </p:sp>
      <p:cxnSp>
        <p:nvCxnSpPr>
          <p:cNvPr id="18" name="直接箭头连接符 17"/>
          <p:cNvCxnSpPr/>
          <p:nvPr/>
        </p:nvCxnSpPr>
        <p:spPr>
          <a:xfrm flipH="1">
            <a:off x="1331640" y="2276872"/>
            <a:ext cx="432048"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Barnard’s test: </a:t>
            </a:r>
            <a:br>
              <a:rPr lang="en-US" dirty="0" smtClean="0"/>
            </a:br>
            <a:r>
              <a:rPr lang="en-US" dirty="0" smtClean="0"/>
              <a:t>ratio of sig. diff. pairs</a:t>
            </a:r>
            <a:endParaRPr lang="en-US" dirty="0"/>
          </a:p>
        </p:txBody>
      </p:sp>
      <p:graphicFrame>
        <p:nvGraphicFramePr>
          <p:cNvPr id="4" name="表格 3"/>
          <p:cNvGraphicFramePr>
            <a:graphicFrameLocks noGrp="1"/>
          </p:cNvGraphicFramePr>
          <p:nvPr/>
        </p:nvGraphicFramePr>
        <p:xfrm>
          <a:off x="539553" y="1700808"/>
          <a:ext cx="3888430" cy="2304255"/>
        </p:xfrm>
        <a:graphic>
          <a:graphicData uri="http://schemas.openxmlformats.org/drawingml/2006/table">
            <a:tbl>
              <a:tblPr firstRow="1" bandRow="1">
                <a:tableStyleId>{3B4B98B0-60AC-42C2-AFA5-B58CD77FA1E5}</a:tableStyleId>
              </a:tblPr>
              <a:tblGrid>
                <a:gridCol w="777686"/>
                <a:gridCol w="777686"/>
                <a:gridCol w="777686"/>
                <a:gridCol w="777686"/>
                <a:gridCol w="777686"/>
              </a:tblGrid>
              <a:tr h="460851">
                <a:tc>
                  <a:txBody>
                    <a:bodyPr/>
                    <a:lstStyle/>
                    <a:p>
                      <a:r>
                        <a:rPr lang="en-US" sz="1600" dirty="0" smtClean="0">
                          <a:solidFill>
                            <a:srgbClr val="FF0000"/>
                          </a:solidFill>
                        </a:rPr>
                        <a:t>SRC1</a:t>
                      </a:r>
                      <a:endParaRPr lang="en-US" sz="1600" dirty="0">
                        <a:solidFill>
                          <a:srgbClr val="FF0000"/>
                        </a:solidFill>
                      </a:endParaRPr>
                    </a:p>
                  </a:txBody>
                  <a:tcPr/>
                </a:tc>
                <a:tc>
                  <a:txBody>
                    <a:bodyPr/>
                    <a:lstStyle/>
                    <a:p>
                      <a:r>
                        <a:rPr lang="en-US" sz="1600" dirty="0" err="1" smtClean="0"/>
                        <a:t>Yonsei</a:t>
                      </a:r>
                      <a:endParaRPr lang="en-US" sz="1600" b="0" dirty="0"/>
                    </a:p>
                  </a:txBody>
                  <a:tcPr/>
                </a:tc>
                <a:tc>
                  <a:txBody>
                    <a:bodyPr/>
                    <a:lstStyle/>
                    <a:p>
                      <a:r>
                        <a:rPr lang="en-US" sz="1600" dirty="0" smtClean="0"/>
                        <a:t>IVC</a:t>
                      </a:r>
                      <a:endParaRPr lang="en-US" sz="1600" b="0" dirty="0"/>
                    </a:p>
                  </a:txBody>
                  <a:tcPr/>
                </a:tc>
                <a:tc>
                  <a:txBody>
                    <a:bodyPr/>
                    <a:lstStyle/>
                    <a:p>
                      <a:r>
                        <a:rPr lang="en-US" sz="1600" dirty="0" smtClean="0"/>
                        <a:t>UPM</a:t>
                      </a:r>
                      <a:endParaRPr lang="en-US" sz="1600" b="0" dirty="0"/>
                    </a:p>
                  </a:txBody>
                  <a:tcPr/>
                </a:tc>
                <a:tc>
                  <a:txBody>
                    <a:bodyPr/>
                    <a:lstStyle/>
                    <a:p>
                      <a:r>
                        <a:rPr lang="en-US" sz="1600" dirty="0" smtClean="0"/>
                        <a:t>INSA</a:t>
                      </a:r>
                      <a:endParaRPr lang="en-US" sz="1600" b="0" dirty="0"/>
                    </a:p>
                  </a:txBody>
                  <a:tcPr/>
                </a:tc>
              </a:tr>
              <a:tr h="460851">
                <a:tc>
                  <a:txBody>
                    <a:bodyPr/>
                    <a:lstStyle/>
                    <a:p>
                      <a:r>
                        <a:rPr lang="en-US" sz="1600" dirty="0" err="1" smtClean="0"/>
                        <a:t>Tlabs</a:t>
                      </a:r>
                      <a:endParaRPr lang="en-US" sz="1600" dirty="0"/>
                    </a:p>
                  </a:txBody>
                  <a:tcPr/>
                </a:tc>
                <a:tc>
                  <a:txBody>
                    <a:bodyPr/>
                    <a:lstStyle/>
                    <a:p>
                      <a:r>
                        <a:rPr lang="en-US" sz="1600" dirty="0" smtClean="0"/>
                        <a:t>0.05</a:t>
                      </a:r>
                      <a:endParaRPr lang="en-US" sz="1600" dirty="0"/>
                    </a:p>
                  </a:txBody>
                  <a:tcPr/>
                </a:tc>
                <a:tc>
                  <a:txBody>
                    <a:bodyPr/>
                    <a:lstStyle/>
                    <a:p>
                      <a:r>
                        <a:rPr lang="en-US" sz="1600" dirty="0" smtClean="0"/>
                        <a:t>0.24</a:t>
                      </a:r>
                      <a:endParaRPr lang="en-US" sz="1600" dirty="0"/>
                    </a:p>
                  </a:txBody>
                  <a:tcPr/>
                </a:tc>
                <a:tc>
                  <a:txBody>
                    <a:bodyPr/>
                    <a:lstStyle/>
                    <a:p>
                      <a:r>
                        <a:rPr lang="en-US" sz="1600" dirty="0" smtClean="0"/>
                        <a:t>0.41</a:t>
                      </a:r>
                      <a:endParaRPr lang="en-US" sz="1600" dirty="0"/>
                    </a:p>
                  </a:txBody>
                  <a:tcPr/>
                </a:tc>
                <a:tc>
                  <a:txBody>
                    <a:bodyPr/>
                    <a:lstStyle/>
                    <a:p>
                      <a:r>
                        <a:rPr lang="en-US" sz="1600" dirty="0" smtClean="0"/>
                        <a:t>0.11</a:t>
                      </a:r>
                      <a:endParaRPr lang="en-US" sz="1600" dirty="0"/>
                    </a:p>
                  </a:txBody>
                  <a:tcPr/>
                </a:tc>
              </a:tr>
              <a:tr h="460851">
                <a:tc>
                  <a:txBody>
                    <a:bodyPr/>
                    <a:lstStyle/>
                    <a:p>
                      <a:r>
                        <a:rPr lang="en-US" sz="1600" dirty="0" err="1" smtClean="0"/>
                        <a:t>Yonsei</a:t>
                      </a:r>
                      <a:endParaRPr lang="en-US" sz="1600" dirty="0"/>
                    </a:p>
                  </a:txBody>
                  <a:tcPr/>
                </a:tc>
                <a:tc>
                  <a:txBody>
                    <a:bodyPr/>
                    <a:lstStyle/>
                    <a:p>
                      <a:endParaRPr lang="en-US" sz="1600" dirty="0"/>
                    </a:p>
                  </a:txBody>
                  <a:tcPr/>
                </a:tc>
                <a:tc>
                  <a:txBody>
                    <a:bodyPr/>
                    <a:lstStyle/>
                    <a:p>
                      <a:r>
                        <a:rPr lang="en-US" sz="1600" dirty="0" smtClean="0"/>
                        <a:t>0.17</a:t>
                      </a:r>
                      <a:endParaRPr lang="en-US" sz="1600" dirty="0"/>
                    </a:p>
                  </a:txBody>
                  <a:tcPr/>
                </a:tc>
                <a:tc>
                  <a:txBody>
                    <a:bodyPr/>
                    <a:lstStyle/>
                    <a:p>
                      <a:r>
                        <a:rPr lang="en-US" sz="1600" dirty="0" smtClean="0"/>
                        <a:t>0.58</a:t>
                      </a:r>
                      <a:endParaRPr lang="en-US" sz="1600" dirty="0"/>
                    </a:p>
                  </a:txBody>
                  <a:tcPr/>
                </a:tc>
                <a:tc>
                  <a:txBody>
                    <a:bodyPr/>
                    <a:lstStyle/>
                    <a:p>
                      <a:r>
                        <a:rPr lang="en-US" sz="1600" dirty="0" smtClean="0"/>
                        <a:t>0.05</a:t>
                      </a:r>
                      <a:endParaRPr lang="en-US" sz="1600" dirty="0"/>
                    </a:p>
                  </a:txBody>
                  <a:tcPr/>
                </a:tc>
              </a:tr>
              <a:tr h="460851">
                <a:tc>
                  <a:txBody>
                    <a:bodyPr/>
                    <a:lstStyle/>
                    <a:p>
                      <a:r>
                        <a:rPr lang="en-US" sz="1600" dirty="0" smtClean="0"/>
                        <a:t>IVC</a:t>
                      </a:r>
                      <a:endParaRPr lang="en-US" sz="1600" dirty="0"/>
                    </a:p>
                  </a:txBody>
                  <a:tcPr/>
                </a:tc>
                <a:tc>
                  <a:txBody>
                    <a:bodyPr/>
                    <a:lstStyle/>
                    <a:p>
                      <a:endParaRPr lang="en-US" sz="1600"/>
                    </a:p>
                  </a:txBody>
                  <a:tcPr/>
                </a:tc>
                <a:tc>
                  <a:txBody>
                    <a:bodyPr/>
                    <a:lstStyle/>
                    <a:p>
                      <a:endParaRPr lang="en-US" sz="1600" dirty="0"/>
                    </a:p>
                  </a:txBody>
                  <a:tcPr/>
                </a:tc>
                <a:tc>
                  <a:txBody>
                    <a:bodyPr/>
                    <a:lstStyle/>
                    <a:p>
                      <a:r>
                        <a:rPr lang="en-US" sz="1600" dirty="0" smtClean="0"/>
                        <a:t>0.41</a:t>
                      </a:r>
                      <a:endParaRPr lang="en-US" sz="1600" dirty="0"/>
                    </a:p>
                  </a:txBody>
                  <a:tcPr/>
                </a:tc>
                <a:tc>
                  <a:txBody>
                    <a:bodyPr/>
                    <a:lstStyle/>
                    <a:p>
                      <a:r>
                        <a:rPr lang="en-US" sz="1600" dirty="0" smtClean="0"/>
                        <a:t>0.23</a:t>
                      </a:r>
                      <a:endParaRPr lang="en-US" sz="1600" dirty="0"/>
                    </a:p>
                  </a:txBody>
                  <a:tcPr/>
                </a:tc>
              </a:tr>
              <a:tr h="460851">
                <a:tc>
                  <a:txBody>
                    <a:bodyPr/>
                    <a:lstStyle/>
                    <a:p>
                      <a:r>
                        <a:rPr lang="en-US" sz="1600" dirty="0" smtClean="0"/>
                        <a:t>UPM</a:t>
                      </a:r>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c>
                  <a:txBody>
                    <a:bodyPr/>
                    <a:lstStyle/>
                    <a:p>
                      <a:r>
                        <a:rPr lang="en-US" sz="1600" dirty="0" smtClean="0"/>
                        <a:t>0.53</a:t>
                      </a:r>
                      <a:endParaRPr lang="en-US" sz="1600" dirty="0"/>
                    </a:p>
                  </a:txBody>
                  <a:tcPr/>
                </a:tc>
              </a:tr>
            </a:tbl>
          </a:graphicData>
        </a:graphic>
      </p:graphicFrame>
      <p:graphicFrame>
        <p:nvGraphicFramePr>
          <p:cNvPr id="5" name="表格 4"/>
          <p:cNvGraphicFramePr>
            <a:graphicFrameLocks noGrp="1"/>
          </p:cNvGraphicFramePr>
          <p:nvPr/>
        </p:nvGraphicFramePr>
        <p:xfrm>
          <a:off x="4788024" y="1700808"/>
          <a:ext cx="3888430" cy="2304255"/>
        </p:xfrm>
        <a:graphic>
          <a:graphicData uri="http://schemas.openxmlformats.org/drawingml/2006/table">
            <a:tbl>
              <a:tblPr firstRow="1" bandRow="1">
                <a:tableStyleId>{0E3FDE45-AF77-4B5C-9715-49D594BDF05E}</a:tableStyleId>
              </a:tblPr>
              <a:tblGrid>
                <a:gridCol w="777686"/>
                <a:gridCol w="777686"/>
                <a:gridCol w="777686"/>
                <a:gridCol w="777686"/>
                <a:gridCol w="777686"/>
              </a:tblGrid>
              <a:tr h="460851">
                <a:tc>
                  <a:txBody>
                    <a:bodyPr/>
                    <a:lstStyle/>
                    <a:p>
                      <a:r>
                        <a:rPr lang="en-US" sz="1600" dirty="0" smtClean="0">
                          <a:solidFill>
                            <a:srgbClr val="FF0000"/>
                          </a:solidFill>
                        </a:rPr>
                        <a:t>SRC2</a:t>
                      </a:r>
                      <a:endParaRPr lang="en-US" sz="1600" dirty="0">
                        <a:solidFill>
                          <a:srgbClr val="FF0000"/>
                        </a:solidFill>
                      </a:endParaRPr>
                    </a:p>
                  </a:txBody>
                  <a:tcPr/>
                </a:tc>
                <a:tc>
                  <a:txBody>
                    <a:bodyPr/>
                    <a:lstStyle/>
                    <a:p>
                      <a:r>
                        <a:rPr lang="en-US" sz="1600" dirty="0" err="1" smtClean="0"/>
                        <a:t>Yonsei</a:t>
                      </a:r>
                      <a:endParaRPr lang="en-US" sz="1600" b="0" dirty="0"/>
                    </a:p>
                  </a:txBody>
                  <a:tcPr/>
                </a:tc>
                <a:tc>
                  <a:txBody>
                    <a:bodyPr/>
                    <a:lstStyle/>
                    <a:p>
                      <a:r>
                        <a:rPr lang="en-US" sz="1600" dirty="0" smtClean="0"/>
                        <a:t>IVC</a:t>
                      </a:r>
                      <a:endParaRPr lang="en-US" sz="1600" b="0" dirty="0"/>
                    </a:p>
                  </a:txBody>
                  <a:tcPr/>
                </a:tc>
                <a:tc>
                  <a:txBody>
                    <a:bodyPr/>
                    <a:lstStyle/>
                    <a:p>
                      <a:r>
                        <a:rPr lang="en-US" sz="1600" dirty="0" smtClean="0"/>
                        <a:t>UPM</a:t>
                      </a:r>
                      <a:endParaRPr lang="en-US" sz="1600" b="0" dirty="0"/>
                    </a:p>
                  </a:txBody>
                  <a:tcPr/>
                </a:tc>
                <a:tc>
                  <a:txBody>
                    <a:bodyPr/>
                    <a:lstStyle/>
                    <a:p>
                      <a:r>
                        <a:rPr lang="en-US" sz="1600" dirty="0" smtClean="0"/>
                        <a:t>INSA</a:t>
                      </a:r>
                      <a:endParaRPr lang="en-US" sz="1600" b="0" dirty="0"/>
                    </a:p>
                  </a:txBody>
                  <a:tcPr/>
                </a:tc>
              </a:tr>
              <a:tr h="460851">
                <a:tc>
                  <a:txBody>
                    <a:bodyPr/>
                    <a:lstStyle/>
                    <a:p>
                      <a:r>
                        <a:rPr lang="en-US" sz="1600" dirty="0" err="1" smtClean="0"/>
                        <a:t>Tlabs</a:t>
                      </a:r>
                      <a:endParaRPr lang="en-US" sz="1600" dirty="0"/>
                    </a:p>
                  </a:txBody>
                  <a:tcPr/>
                </a:tc>
                <a:tc>
                  <a:txBody>
                    <a:bodyPr/>
                    <a:lstStyle/>
                    <a:p>
                      <a:r>
                        <a:rPr lang="en-US" sz="1600" dirty="0" smtClean="0"/>
                        <a:t>0.29</a:t>
                      </a:r>
                      <a:endParaRPr lang="en-US" sz="1600" dirty="0"/>
                    </a:p>
                  </a:txBody>
                  <a:tcPr/>
                </a:tc>
                <a:tc>
                  <a:txBody>
                    <a:bodyPr/>
                    <a:lstStyle/>
                    <a:p>
                      <a:r>
                        <a:rPr lang="en-US" sz="1600" dirty="0" smtClean="0"/>
                        <a:t>0.24</a:t>
                      </a:r>
                      <a:endParaRPr lang="en-US" sz="1600" dirty="0"/>
                    </a:p>
                  </a:txBody>
                  <a:tcPr/>
                </a:tc>
                <a:tc>
                  <a:txBody>
                    <a:bodyPr/>
                    <a:lstStyle/>
                    <a:p>
                      <a:r>
                        <a:rPr lang="en-US" sz="1600" dirty="0" smtClean="0"/>
                        <a:t>0.58</a:t>
                      </a:r>
                      <a:endParaRPr lang="en-US" sz="1600" dirty="0"/>
                    </a:p>
                  </a:txBody>
                  <a:tcPr/>
                </a:tc>
                <a:tc>
                  <a:txBody>
                    <a:bodyPr/>
                    <a:lstStyle/>
                    <a:p>
                      <a:r>
                        <a:rPr lang="en-US" sz="1600" dirty="0" smtClean="0"/>
                        <a:t>0.35</a:t>
                      </a:r>
                      <a:endParaRPr lang="en-US" sz="1600" dirty="0"/>
                    </a:p>
                  </a:txBody>
                  <a:tcPr/>
                </a:tc>
              </a:tr>
              <a:tr h="460851">
                <a:tc>
                  <a:txBody>
                    <a:bodyPr/>
                    <a:lstStyle/>
                    <a:p>
                      <a:r>
                        <a:rPr lang="en-US" sz="1600" dirty="0" err="1" smtClean="0"/>
                        <a:t>Yonsei</a:t>
                      </a:r>
                      <a:endParaRPr lang="en-US" sz="1600" dirty="0"/>
                    </a:p>
                  </a:txBody>
                  <a:tcPr/>
                </a:tc>
                <a:tc>
                  <a:txBody>
                    <a:bodyPr/>
                    <a:lstStyle/>
                    <a:p>
                      <a:endParaRPr lang="en-US" sz="1600" dirty="0"/>
                    </a:p>
                  </a:txBody>
                  <a:tcPr/>
                </a:tc>
                <a:tc>
                  <a:txBody>
                    <a:bodyPr/>
                    <a:lstStyle/>
                    <a:p>
                      <a:r>
                        <a:rPr lang="en-US" sz="1600" dirty="0" smtClean="0"/>
                        <a:t>0.64</a:t>
                      </a:r>
                      <a:endParaRPr lang="en-US" sz="1600" dirty="0"/>
                    </a:p>
                  </a:txBody>
                  <a:tcPr/>
                </a:tc>
                <a:tc>
                  <a:txBody>
                    <a:bodyPr/>
                    <a:lstStyle/>
                    <a:p>
                      <a:r>
                        <a:rPr lang="en-US" sz="1600" dirty="0" smtClean="0"/>
                        <a:t>0.71</a:t>
                      </a:r>
                      <a:endParaRPr lang="en-US" sz="1600" dirty="0"/>
                    </a:p>
                  </a:txBody>
                  <a:tcPr/>
                </a:tc>
                <a:tc>
                  <a:txBody>
                    <a:bodyPr/>
                    <a:lstStyle/>
                    <a:p>
                      <a:r>
                        <a:rPr lang="en-US" sz="1600" dirty="0" smtClean="0"/>
                        <a:t>0.42</a:t>
                      </a:r>
                      <a:endParaRPr lang="en-US" sz="1600" dirty="0"/>
                    </a:p>
                  </a:txBody>
                  <a:tcPr/>
                </a:tc>
              </a:tr>
              <a:tr h="460851">
                <a:tc>
                  <a:txBody>
                    <a:bodyPr/>
                    <a:lstStyle/>
                    <a:p>
                      <a:r>
                        <a:rPr lang="en-US" sz="1600" dirty="0" smtClean="0"/>
                        <a:t>IVC</a:t>
                      </a:r>
                      <a:endParaRPr lang="en-US" sz="1600" dirty="0"/>
                    </a:p>
                  </a:txBody>
                  <a:tcPr/>
                </a:tc>
                <a:tc>
                  <a:txBody>
                    <a:bodyPr/>
                    <a:lstStyle/>
                    <a:p>
                      <a:endParaRPr lang="en-US" sz="1600"/>
                    </a:p>
                  </a:txBody>
                  <a:tcPr/>
                </a:tc>
                <a:tc>
                  <a:txBody>
                    <a:bodyPr/>
                    <a:lstStyle/>
                    <a:p>
                      <a:endParaRPr lang="en-US" sz="1600" dirty="0"/>
                    </a:p>
                  </a:txBody>
                  <a:tcPr/>
                </a:tc>
                <a:tc>
                  <a:txBody>
                    <a:bodyPr/>
                    <a:lstStyle/>
                    <a:p>
                      <a:r>
                        <a:rPr lang="en-US" sz="1600" dirty="0" smtClean="0"/>
                        <a:t>0.41</a:t>
                      </a:r>
                      <a:endParaRPr lang="en-US" sz="1600" dirty="0"/>
                    </a:p>
                  </a:txBody>
                  <a:tcPr/>
                </a:tc>
                <a:tc>
                  <a:txBody>
                    <a:bodyPr/>
                    <a:lstStyle/>
                    <a:p>
                      <a:r>
                        <a:rPr lang="en-US" sz="1600" dirty="0" smtClean="0"/>
                        <a:t>0.23</a:t>
                      </a:r>
                      <a:endParaRPr lang="en-US" sz="1600" dirty="0"/>
                    </a:p>
                  </a:txBody>
                  <a:tcPr/>
                </a:tc>
              </a:tr>
              <a:tr h="460851">
                <a:tc>
                  <a:txBody>
                    <a:bodyPr/>
                    <a:lstStyle/>
                    <a:p>
                      <a:r>
                        <a:rPr lang="en-US" sz="1600" dirty="0" smtClean="0"/>
                        <a:t>UPM</a:t>
                      </a:r>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c>
                  <a:txBody>
                    <a:bodyPr/>
                    <a:lstStyle/>
                    <a:p>
                      <a:r>
                        <a:rPr lang="en-US" sz="1600" dirty="0" smtClean="0"/>
                        <a:t>0.47</a:t>
                      </a:r>
                      <a:endParaRPr lang="en-US" sz="1600" dirty="0"/>
                    </a:p>
                  </a:txBody>
                  <a:tcPr/>
                </a:tc>
              </a:tr>
            </a:tbl>
          </a:graphicData>
        </a:graphic>
      </p:graphicFrame>
      <p:graphicFrame>
        <p:nvGraphicFramePr>
          <p:cNvPr id="6" name="表格 5"/>
          <p:cNvGraphicFramePr>
            <a:graphicFrameLocks noGrp="1"/>
          </p:cNvGraphicFramePr>
          <p:nvPr/>
        </p:nvGraphicFramePr>
        <p:xfrm>
          <a:off x="4788024" y="4365104"/>
          <a:ext cx="3816425" cy="1944215"/>
        </p:xfrm>
        <a:graphic>
          <a:graphicData uri="http://schemas.openxmlformats.org/drawingml/2006/table">
            <a:tbl>
              <a:tblPr firstRow="1" bandRow="1">
                <a:tableStyleId>{C083E6E3-FA7D-4D7B-A595-EF9225AFEA82}</a:tableStyleId>
              </a:tblPr>
              <a:tblGrid>
                <a:gridCol w="763285"/>
                <a:gridCol w="763285"/>
                <a:gridCol w="763285"/>
                <a:gridCol w="763285"/>
                <a:gridCol w="763285"/>
              </a:tblGrid>
              <a:tr h="388843">
                <a:tc>
                  <a:txBody>
                    <a:bodyPr/>
                    <a:lstStyle/>
                    <a:p>
                      <a:r>
                        <a:rPr lang="en-US" sz="1600" dirty="0" smtClean="0">
                          <a:solidFill>
                            <a:srgbClr val="FF0000"/>
                          </a:solidFill>
                        </a:rPr>
                        <a:t>All</a:t>
                      </a:r>
                      <a:endParaRPr lang="en-US" sz="1600" dirty="0">
                        <a:solidFill>
                          <a:srgbClr val="FF0000"/>
                        </a:solidFill>
                      </a:endParaRPr>
                    </a:p>
                  </a:txBody>
                  <a:tcPr/>
                </a:tc>
                <a:tc>
                  <a:txBody>
                    <a:bodyPr/>
                    <a:lstStyle/>
                    <a:p>
                      <a:r>
                        <a:rPr lang="en-US" sz="1600" dirty="0" err="1" smtClean="0"/>
                        <a:t>Yonsei</a:t>
                      </a:r>
                      <a:endParaRPr lang="en-US" sz="1600" b="0" dirty="0"/>
                    </a:p>
                  </a:txBody>
                  <a:tcPr/>
                </a:tc>
                <a:tc>
                  <a:txBody>
                    <a:bodyPr/>
                    <a:lstStyle/>
                    <a:p>
                      <a:r>
                        <a:rPr lang="en-US" sz="1600" dirty="0" smtClean="0"/>
                        <a:t>IVC</a:t>
                      </a:r>
                      <a:endParaRPr lang="en-US" sz="1600" b="0" dirty="0"/>
                    </a:p>
                  </a:txBody>
                  <a:tcPr/>
                </a:tc>
                <a:tc>
                  <a:txBody>
                    <a:bodyPr/>
                    <a:lstStyle/>
                    <a:p>
                      <a:r>
                        <a:rPr lang="en-US" sz="1600" dirty="0" smtClean="0"/>
                        <a:t>UPM</a:t>
                      </a:r>
                      <a:endParaRPr lang="en-US" sz="1600" b="0" dirty="0"/>
                    </a:p>
                  </a:txBody>
                  <a:tcPr/>
                </a:tc>
                <a:tc>
                  <a:txBody>
                    <a:bodyPr/>
                    <a:lstStyle/>
                    <a:p>
                      <a:r>
                        <a:rPr lang="en-US" sz="1600" dirty="0" smtClean="0"/>
                        <a:t>INSA</a:t>
                      </a:r>
                      <a:endParaRPr lang="en-US" sz="1600" b="0" dirty="0"/>
                    </a:p>
                  </a:txBody>
                  <a:tcPr/>
                </a:tc>
              </a:tr>
              <a:tr h="388843">
                <a:tc>
                  <a:txBody>
                    <a:bodyPr/>
                    <a:lstStyle/>
                    <a:p>
                      <a:r>
                        <a:rPr lang="en-US" sz="1600" dirty="0" err="1" smtClean="0"/>
                        <a:t>Tlabs</a:t>
                      </a:r>
                      <a:endParaRPr lang="en-US" sz="1600" dirty="0"/>
                    </a:p>
                  </a:txBody>
                  <a:tcPr/>
                </a:tc>
                <a:tc>
                  <a:txBody>
                    <a:bodyPr/>
                    <a:lstStyle/>
                    <a:p>
                      <a:r>
                        <a:rPr lang="en-US" sz="1600" dirty="0" smtClean="0"/>
                        <a:t>0.17</a:t>
                      </a:r>
                      <a:endParaRPr lang="en-US" sz="1600" dirty="0"/>
                    </a:p>
                  </a:txBody>
                  <a:tcPr/>
                </a:tc>
                <a:tc>
                  <a:txBody>
                    <a:bodyPr/>
                    <a:lstStyle/>
                    <a:p>
                      <a:r>
                        <a:rPr lang="en-US" sz="1600" dirty="0" smtClean="0"/>
                        <a:t>0.24</a:t>
                      </a:r>
                      <a:endParaRPr lang="en-US" sz="1600" dirty="0"/>
                    </a:p>
                  </a:txBody>
                  <a:tcPr/>
                </a:tc>
                <a:tc>
                  <a:txBody>
                    <a:bodyPr/>
                    <a:lstStyle/>
                    <a:p>
                      <a:r>
                        <a:rPr lang="en-US" sz="1600" dirty="0" smtClean="0"/>
                        <a:t>0.49</a:t>
                      </a:r>
                      <a:endParaRPr lang="en-US" sz="1600" dirty="0"/>
                    </a:p>
                  </a:txBody>
                  <a:tcPr/>
                </a:tc>
                <a:tc>
                  <a:txBody>
                    <a:bodyPr/>
                    <a:lstStyle/>
                    <a:p>
                      <a:r>
                        <a:rPr lang="en-US" sz="1600" dirty="0" smtClean="0"/>
                        <a:t>0.23</a:t>
                      </a:r>
                      <a:endParaRPr lang="en-US" sz="1600" dirty="0"/>
                    </a:p>
                  </a:txBody>
                  <a:tcPr/>
                </a:tc>
              </a:tr>
              <a:tr h="388843">
                <a:tc>
                  <a:txBody>
                    <a:bodyPr/>
                    <a:lstStyle/>
                    <a:p>
                      <a:r>
                        <a:rPr lang="en-US" sz="1600" dirty="0" err="1" smtClean="0"/>
                        <a:t>Yonsei</a:t>
                      </a:r>
                      <a:endParaRPr lang="en-US" sz="1600" dirty="0"/>
                    </a:p>
                  </a:txBody>
                  <a:tcPr/>
                </a:tc>
                <a:tc>
                  <a:txBody>
                    <a:bodyPr/>
                    <a:lstStyle/>
                    <a:p>
                      <a:endParaRPr lang="en-US" sz="1600" dirty="0"/>
                    </a:p>
                  </a:txBody>
                  <a:tcPr/>
                </a:tc>
                <a:tc>
                  <a:txBody>
                    <a:bodyPr/>
                    <a:lstStyle/>
                    <a:p>
                      <a:r>
                        <a:rPr lang="en-US" sz="1600" dirty="0" smtClean="0"/>
                        <a:t>0.41</a:t>
                      </a:r>
                      <a:endParaRPr lang="en-US" sz="1600" dirty="0"/>
                    </a:p>
                  </a:txBody>
                  <a:tcPr/>
                </a:tc>
                <a:tc>
                  <a:txBody>
                    <a:bodyPr/>
                    <a:lstStyle/>
                    <a:p>
                      <a:r>
                        <a:rPr lang="en-US" sz="1600" dirty="0" smtClean="0"/>
                        <a:t>0.64</a:t>
                      </a:r>
                      <a:endParaRPr lang="en-US" sz="1600" dirty="0"/>
                    </a:p>
                  </a:txBody>
                  <a:tcPr/>
                </a:tc>
                <a:tc>
                  <a:txBody>
                    <a:bodyPr/>
                    <a:lstStyle/>
                    <a:p>
                      <a:r>
                        <a:rPr lang="en-US" sz="1600" dirty="0" smtClean="0"/>
                        <a:t>0.23</a:t>
                      </a:r>
                      <a:endParaRPr lang="en-US" sz="1600" dirty="0"/>
                    </a:p>
                  </a:txBody>
                  <a:tcPr/>
                </a:tc>
              </a:tr>
              <a:tr h="388843">
                <a:tc>
                  <a:txBody>
                    <a:bodyPr/>
                    <a:lstStyle/>
                    <a:p>
                      <a:r>
                        <a:rPr lang="en-US" sz="1600" dirty="0" smtClean="0"/>
                        <a:t>IVC</a:t>
                      </a:r>
                      <a:endParaRPr lang="en-US" sz="1600" dirty="0"/>
                    </a:p>
                  </a:txBody>
                  <a:tcPr/>
                </a:tc>
                <a:tc>
                  <a:txBody>
                    <a:bodyPr/>
                    <a:lstStyle/>
                    <a:p>
                      <a:endParaRPr lang="en-US" sz="1600"/>
                    </a:p>
                  </a:txBody>
                  <a:tcPr/>
                </a:tc>
                <a:tc>
                  <a:txBody>
                    <a:bodyPr/>
                    <a:lstStyle/>
                    <a:p>
                      <a:endParaRPr lang="en-US" sz="1600" dirty="0"/>
                    </a:p>
                  </a:txBody>
                  <a:tcPr/>
                </a:tc>
                <a:tc>
                  <a:txBody>
                    <a:bodyPr/>
                    <a:lstStyle/>
                    <a:p>
                      <a:r>
                        <a:rPr lang="en-US" sz="1600" dirty="0" smtClean="0"/>
                        <a:t>0.41</a:t>
                      </a:r>
                      <a:endParaRPr lang="en-US" sz="1600" dirty="0"/>
                    </a:p>
                  </a:txBody>
                  <a:tcPr/>
                </a:tc>
                <a:tc>
                  <a:txBody>
                    <a:bodyPr/>
                    <a:lstStyle/>
                    <a:p>
                      <a:r>
                        <a:rPr lang="en-US" sz="1600" dirty="0" smtClean="0"/>
                        <a:t>0.23</a:t>
                      </a:r>
                      <a:endParaRPr lang="en-US" sz="1600" dirty="0"/>
                    </a:p>
                  </a:txBody>
                  <a:tcPr/>
                </a:tc>
              </a:tr>
              <a:tr h="388843">
                <a:tc>
                  <a:txBody>
                    <a:bodyPr/>
                    <a:lstStyle/>
                    <a:p>
                      <a:r>
                        <a:rPr lang="en-US" sz="1600" dirty="0" smtClean="0"/>
                        <a:t>UPM</a:t>
                      </a:r>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c>
                  <a:txBody>
                    <a:bodyPr/>
                    <a:lstStyle/>
                    <a:p>
                      <a:r>
                        <a:rPr lang="en-US" sz="1600" dirty="0" smtClean="0"/>
                        <a:t>0.50</a:t>
                      </a:r>
                      <a:endParaRPr lang="en-US" sz="1600" dirty="0"/>
                    </a:p>
                  </a:txBody>
                  <a:tcPr/>
                </a:tc>
              </a:tr>
            </a:tbl>
          </a:graphicData>
        </a:graphic>
      </p:graphicFrame>
      <p:sp>
        <p:nvSpPr>
          <p:cNvPr id="8" name="TextBox 7"/>
          <p:cNvSpPr txBox="1"/>
          <p:nvPr/>
        </p:nvSpPr>
        <p:spPr>
          <a:xfrm>
            <a:off x="251520" y="4581128"/>
            <a:ext cx="4248472" cy="1569660"/>
          </a:xfrm>
          <a:prstGeom prst="rect">
            <a:avLst/>
          </a:prstGeom>
          <a:noFill/>
        </p:spPr>
        <p:txBody>
          <a:bodyPr wrap="square" rtlCol="0">
            <a:spAutoFit/>
          </a:bodyPr>
          <a:lstStyle/>
          <a:p>
            <a:r>
              <a:rPr lang="en-US" sz="1600" dirty="0" smtClean="0"/>
              <a:t>This table shows that between 17% and 64% of pairs lead to two statistically sig. different percentage values of preference</a:t>
            </a:r>
          </a:p>
          <a:p>
            <a:pPr>
              <a:buFont typeface="Wingdings"/>
              <a:buChar char="à"/>
            </a:pPr>
            <a:r>
              <a:rPr lang="en-US" sz="1600" dirty="0" smtClean="0">
                <a:sym typeface="Wingdings" pitchFamily="2" charset="2"/>
              </a:rPr>
              <a:t>Does not mean an inversion of preference for the two compared conditions</a:t>
            </a:r>
            <a:r>
              <a:rPr lang="en-US" sz="1600" dirty="0" smtClean="0"/>
              <a:t> </a:t>
            </a:r>
          </a:p>
          <a:p>
            <a:pPr>
              <a:buFont typeface="Wingdings"/>
              <a:buChar char="à"/>
            </a:pPr>
            <a:r>
              <a:rPr lang="en-US" sz="1600" dirty="0" smtClean="0"/>
              <a:t>Voting errors are not taken into consideration </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8532439" y="2564904"/>
            <a:ext cx="72007" cy="3456384"/>
          </a:xfrm>
          <a:prstGeom prst="rect">
            <a:avLst/>
          </a:prstGeom>
          <a:solidFill>
            <a:schemeClr val="accent4">
              <a:lumMod val="20000"/>
              <a:lumOff val="80000"/>
            </a:schemeClr>
          </a:solid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矩形 70"/>
          <p:cNvSpPr/>
          <p:nvPr/>
        </p:nvSpPr>
        <p:spPr>
          <a:xfrm>
            <a:off x="4932040" y="2564904"/>
            <a:ext cx="72008" cy="2664296"/>
          </a:xfrm>
          <a:prstGeom prst="rect">
            <a:avLst/>
          </a:prstGeom>
          <a:solidFill>
            <a:srgbClr val="FFC000"/>
          </a:solidFill>
          <a:ln>
            <a:solidFill>
              <a:srgbClr val="FF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p:txBody>
          <a:bodyPr/>
          <a:lstStyle/>
          <a:p>
            <a:r>
              <a:rPr lang="en-US" dirty="0" smtClean="0"/>
              <a:t>Schedule</a:t>
            </a:r>
            <a:endParaRPr lang="en-US" dirty="0"/>
          </a:p>
        </p:txBody>
      </p:sp>
      <p:graphicFrame>
        <p:nvGraphicFramePr>
          <p:cNvPr id="4" name="内容占位符 3"/>
          <p:cNvGraphicFramePr>
            <a:graphicFrameLocks noGrp="1"/>
          </p:cNvGraphicFramePr>
          <p:nvPr>
            <p:ph idx="1"/>
          </p:nvPr>
        </p:nvGraphicFramePr>
        <p:xfrm>
          <a:off x="1763688" y="1600201"/>
          <a:ext cx="6840760" cy="460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63688" y="2132856"/>
            <a:ext cx="648072" cy="369332"/>
          </a:xfrm>
          <a:prstGeom prst="rect">
            <a:avLst/>
          </a:prstGeom>
          <a:solidFill>
            <a:schemeClr val="accent1">
              <a:lumMod val="40000"/>
              <a:lumOff val="60000"/>
            </a:schemeClr>
          </a:solidFill>
          <a:ln>
            <a:noFill/>
          </a:ln>
        </p:spPr>
        <p:txBody>
          <a:bodyPr wrap="square" rtlCol="0">
            <a:spAutoFit/>
          </a:bodyPr>
          <a:lstStyle/>
          <a:p>
            <a:pPr algn="ctr"/>
            <a:r>
              <a:rPr lang="en-US" dirty="0" smtClean="0"/>
              <a:t>Sept</a:t>
            </a:r>
            <a:endParaRPr lang="en-US" dirty="0"/>
          </a:p>
        </p:txBody>
      </p:sp>
      <p:sp>
        <p:nvSpPr>
          <p:cNvPr id="6" name="TextBox 5"/>
          <p:cNvSpPr txBox="1"/>
          <p:nvPr/>
        </p:nvSpPr>
        <p:spPr>
          <a:xfrm>
            <a:off x="2483768" y="2132856"/>
            <a:ext cx="648072" cy="369332"/>
          </a:xfrm>
          <a:prstGeom prst="rect">
            <a:avLst/>
          </a:prstGeom>
          <a:solidFill>
            <a:schemeClr val="accent1">
              <a:lumMod val="40000"/>
              <a:lumOff val="60000"/>
            </a:schemeClr>
          </a:solidFill>
        </p:spPr>
        <p:txBody>
          <a:bodyPr wrap="square" rtlCol="0">
            <a:spAutoFit/>
          </a:bodyPr>
          <a:lstStyle/>
          <a:p>
            <a:pPr algn="ctr"/>
            <a:r>
              <a:rPr lang="en-US" dirty="0" smtClean="0"/>
              <a:t>Nov</a:t>
            </a:r>
            <a:endParaRPr lang="en-US" dirty="0"/>
          </a:p>
        </p:txBody>
      </p:sp>
      <p:sp>
        <p:nvSpPr>
          <p:cNvPr id="7" name="TextBox 6"/>
          <p:cNvSpPr txBox="1"/>
          <p:nvPr/>
        </p:nvSpPr>
        <p:spPr>
          <a:xfrm>
            <a:off x="3203848" y="2132856"/>
            <a:ext cx="648072" cy="369332"/>
          </a:xfrm>
          <a:prstGeom prst="rect">
            <a:avLst/>
          </a:prstGeom>
          <a:solidFill>
            <a:schemeClr val="accent1">
              <a:lumMod val="40000"/>
              <a:lumOff val="60000"/>
            </a:schemeClr>
          </a:solidFill>
        </p:spPr>
        <p:txBody>
          <a:bodyPr wrap="square" rtlCol="0">
            <a:spAutoFit/>
          </a:bodyPr>
          <a:lstStyle/>
          <a:p>
            <a:pPr algn="ctr"/>
            <a:r>
              <a:rPr lang="en-US" dirty="0" smtClean="0"/>
              <a:t>Mar</a:t>
            </a:r>
            <a:endParaRPr lang="en-US" dirty="0"/>
          </a:p>
        </p:txBody>
      </p:sp>
      <p:sp>
        <p:nvSpPr>
          <p:cNvPr id="8" name="TextBox 7"/>
          <p:cNvSpPr txBox="1"/>
          <p:nvPr/>
        </p:nvSpPr>
        <p:spPr>
          <a:xfrm>
            <a:off x="3923928" y="2132856"/>
            <a:ext cx="648072" cy="369332"/>
          </a:xfrm>
          <a:prstGeom prst="rect">
            <a:avLst/>
          </a:prstGeom>
          <a:solidFill>
            <a:schemeClr val="accent1">
              <a:lumMod val="40000"/>
              <a:lumOff val="60000"/>
            </a:schemeClr>
          </a:solidFill>
        </p:spPr>
        <p:txBody>
          <a:bodyPr wrap="square" rtlCol="0">
            <a:spAutoFit/>
          </a:bodyPr>
          <a:lstStyle/>
          <a:p>
            <a:pPr algn="ctr"/>
            <a:r>
              <a:rPr lang="en-US" dirty="0" smtClean="0"/>
              <a:t>July</a:t>
            </a:r>
            <a:endParaRPr lang="en-US" dirty="0"/>
          </a:p>
        </p:txBody>
      </p:sp>
      <p:sp>
        <p:nvSpPr>
          <p:cNvPr id="9" name="TextBox 8"/>
          <p:cNvSpPr txBox="1"/>
          <p:nvPr/>
        </p:nvSpPr>
        <p:spPr>
          <a:xfrm>
            <a:off x="4644008" y="2132856"/>
            <a:ext cx="648072" cy="369332"/>
          </a:xfrm>
          <a:prstGeom prst="rect">
            <a:avLst/>
          </a:prstGeom>
          <a:solidFill>
            <a:schemeClr val="accent1">
              <a:lumMod val="40000"/>
              <a:lumOff val="60000"/>
            </a:schemeClr>
          </a:solidFill>
        </p:spPr>
        <p:txBody>
          <a:bodyPr wrap="square" rtlCol="0">
            <a:spAutoFit/>
          </a:bodyPr>
          <a:lstStyle/>
          <a:p>
            <a:pPr algn="ctr"/>
            <a:r>
              <a:rPr lang="en-US" dirty="0" smtClean="0"/>
              <a:t>Sept</a:t>
            </a:r>
            <a:endParaRPr lang="en-US" dirty="0"/>
          </a:p>
        </p:txBody>
      </p:sp>
      <p:sp>
        <p:nvSpPr>
          <p:cNvPr id="10" name="TextBox 9"/>
          <p:cNvSpPr txBox="1"/>
          <p:nvPr/>
        </p:nvSpPr>
        <p:spPr>
          <a:xfrm>
            <a:off x="5364088" y="2132856"/>
            <a:ext cx="648072" cy="369332"/>
          </a:xfrm>
          <a:prstGeom prst="rect">
            <a:avLst/>
          </a:prstGeom>
          <a:solidFill>
            <a:schemeClr val="accent4">
              <a:lumMod val="20000"/>
              <a:lumOff val="80000"/>
            </a:schemeClr>
          </a:solidFill>
        </p:spPr>
        <p:txBody>
          <a:bodyPr wrap="square" rtlCol="0">
            <a:spAutoFit/>
          </a:bodyPr>
          <a:lstStyle/>
          <a:p>
            <a:pPr algn="ctr"/>
            <a:r>
              <a:rPr lang="en-US" dirty="0" smtClean="0"/>
              <a:t>Oct</a:t>
            </a:r>
            <a:endParaRPr lang="en-US" dirty="0"/>
          </a:p>
        </p:txBody>
      </p:sp>
      <p:sp>
        <p:nvSpPr>
          <p:cNvPr id="11" name="TextBox 10"/>
          <p:cNvSpPr txBox="1"/>
          <p:nvPr/>
        </p:nvSpPr>
        <p:spPr>
          <a:xfrm>
            <a:off x="6084168" y="2132856"/>
            <a:ext cx="648072" cy="369332"/>
          </a:xfrm>
          <a:prstGeom prst="rect">
            <a:avLst/>
          </a:prstGeom>
          <a:solidFill>
            <a:schemeClr val="accent4">
              <a:lumMod val="20000"/>
              <a:lumOff val="80000"/>
            </a:schemeClr>
          </a:solidFill>
        </p:spPr>
        <p:txBody>
          <a:bodyPr wrap="square" rtlCol="0">
            <a:spAutoFit/>
          </a:bodyPr>
          <a:lstStyle/>
          <a:p>
            <a:pPr algn="ctr"/>
            <a:r>
              <a:rPr lang="en-US" dirty="0" smtClean="0"/>
              <a:t>Dec</a:t>
            </a:r>
            <a:endParaRPr lang="en-US" dirty="0"/>
          </a:p>
        </p:txBody>
      </p:sp>
      <p:sp>
        <p:nvSpPr>
          <p:cNvPr id="12" name="TextBox 11"/>
          <p:cNvSpPr txBox="1"/>
          <p:nvPr/>
        </p:nvSpPr>
        <p:spPr>
          <a:xfrm>
            <a:off x="7452320" y="2132856"/>
            <a:ext cx="576064" cy="369332"/>
          </a:xfrm>
          <a:prstGeom prst="rect">
            <a:avLst/>
          </a:prstGeom>
          <a:solidFill>
            <a:schemeClr val="accent4">
              <a:lumMod val="20000"/>
              <a:lumOff val="80000"/>
            </a:schemeClr>
          </a:solidFill>
        </p:spPr>
        <p:txBody>
          <a:bodyPr wrap="square" rtlCol="0">
            <a:spAutoFit/>
          </a:bodyPr>
          <a:lstStyle/>
          <a:p>
            <a:pPr algn="ctr"/>
            <a:r>
              <a:rPr lang="en-US" dirty="0" smtClean="0"/>
              <a:t>Mar</a:t>
            </a:r>
            <a:endParaRPr lang="en-US" dirty="0"/>
          </a:p>
        </p:txBody>
      </p:sp>
      <p:sp>
        <p:nvSpPr>
          <p:cNvPr id="13" name="TextBox 12"/>
          <p:cNvSpPr txBox="1"/>
          <p:nvPr/>
        </p:nvSpPr>
        <p:spPr>
          <a:xfrm>
            <a:off x="179512" y="2780928"/>
            <a:ext cx="1440160" cy="369332"/>
          </a:xfrm>
          <a:prstGeom prst="rect">
            <a:avLst/>
          </a:prstGeom>
          <a:solidFill>
            <a:schemeClr val="accent3"/>
          </a:solidFill>
        </p:spPr>
        <p:txBody>
          <a:bodyPr wrap="square" rtlCol="0">
            <a:spAutoFit/>
          </a:bodyPr>
          <a:lstStyle/>
          <a:p>
            <a:r>
              <a:rPr lang="en-US" dirty="0" smtClean="0"/>
              <a:t>Preparation</a:t>
            </a:r>
            <a:endParaRPr lang="en-US" dirty="0"/>
          </a:p>
        </p:txBody>
      </p:sp>
      <p:sp>
        <p:nvSpPr>
          <p:cNvPr id="14" name="TextBox 13"/>
          <p:cNvSpPr txBox="1"/>
          <p:nvPr/>
        </p:nvSpPr>
        <p:spPr>
          <a:xfrm>
            <a:off x="179512" y="3212976"/>
            <a:ext cx="1440160" cy="369332"/>
          </a:xfrm>
          <a:prstGeom prst="rect">
            <a:avLst/>
          </a:prstGeom>
          <a:solidFill>
            <a:schemeClr val="bg1">
              <a:lumMod val="85000"/>
            </a:schemeClr>
          </a:solidFill>
        </p:spPr>
        <p:txBody>
          <a:bodyPr wrap="square" rtlCol="0">
            <a:spAutoFit/>
          </a:bodyPr>
          <a:lstStyle/>
          <a:p>
            <a:r>
              <a:rPr lang="en-US" dirty="0" smtClean="0"/>
              <a:t>Lab group1</a:t>
            </a:r>
          </a:p>
        </p:txBody>
      </p:sp>
      <p:sp>
        <p:nvSpPr>
          <p:cNvPr id="15" name="TextBox 14"/>
          <p:cNvSpPr txBox="1"/>
          <p:nvPr/>
        </p:nvSpPr>
        <p:spPr>
          <a:xfrm>
            <a:off x="179512" y="3645024"/>
            <a:ext cx="1440160" cy="923330"/>
          </a:xfrm>
          <a:prstGeom prst="rect">
            <a:avLst/>
          </a:prstGeom>
          <a:solidFill>
            <a:schemeClr val="bg1">
              <a:lumMod val="85000"/>
            </a:schemeClr>
          </a:solidFill>
        </p:spPr>
        <p:txBody>
          <a:bodyPr wrap="square" rtlCol="0">
            <a:spAutoFit/>
          </a:bodyPr>
          <a:lstStyle/>
          <a:p>
            <a:r>
              <a:rPr lang="en-US" dirty="0" smtClean="0"/>
              <a:t>Analysis of  </a:t>
            </a:r>
          </a:p>
          <a:p>
            <a:r>
              <a:rPr lang="en-US" dirty="0" smtClean="0"/>
              <a:t>Group1’s </a:t>
            </a:r>
          </a:p>
          <a:p>
            <a:r>
              <a:rPr lang="en-US" dirty="0" smtClean="0"/>
              <a:t>results</a:t>
            </a:r>
            <a:endParaRPr lang="en-US" dirty="0"/>
          </a:p>
        </p:txBody>
      </p:sp>
      <p:sp>
        <p:nvSpPr>
          <p:cNvPr id="16" name="TextBox 15"/>
          <p:cNvSpPr txBox="1"/>
          <p:nvPr/>
        </p:nvSpPr>
        <p:spPr>
          <a:xfrm>
            <a:off x="179512" y="4653136"/>
            <a:ext cx="1440160" cy="646331"/>
          </a:xfrm>
          <a:prstGeom prst="rect">
            <a:avLst/>
          </a:prstGeom>
          <a:solidFill>
            <a:schemeClr val="bg1">
              <a:lumMod val="85000"/>
            </a:schemeClr>
          </a:solidFill>
        </p:spPr>
        <p:txBody>
          <a:bodyPr wrap="square" rtlCol="0">
            <a:spAutoFit/>
          </a:bodyPr>
          <a:lstStyle/>
          <a:p>
            <a:r>
              <a:rPr lang="en-US" dirty="0" smtClean="0"/>
              <a:t>Lab group2</a:t>
            </a:r>
          </a:p>
          <a:p>
            <a:r>
              <a:rPr lang="en-US" dirty="0" smtClean="0"/>
              <a:t>(the rest)</a:t>
            </a:r>
            <a:endParaRPr lang="en-US" dirty="0"/>
          </a:p>
        </p:txBody>
      </p:sp>
      <p:sp>
        <p:nvSpPr>
          <p:cNvPr id="17" name="TextBox 16"/>
          <p:cNvSpPr txBox="1"/>
          <p:nvPr/>
        </p:nvSpPr>
        <p:spPr>
          <a:xfrm>
            <a:off x="179512" y="5363924"/>
            <a:ext cx="1440160" cy="369332"/>
          </a:xfrm>
          <a:prstGeom prst="rect">
            <a:avLst/>
          </a:prstGeom>
          <a:solidFill>
            <a:schemeClr val="bg1">
              <a:lumMod val="85000"/>
            </a:schemeClr>
          </a:solidFill>
        </p:spPr>
        <p:txBody>
          <a:bodyPr wrap="square" rtlCol="0">
            <a:spAutoFit/>
          </a:bodyPr>
          <a:lstStyle/>
          <a:p>
            <a:r>
              <a:rPr lang="en-US" dirty="0" smtClean="0"/>
              <a:t>Data analysis</a:t>
            </a:r>
            <a:endParaRPr lang="en-US" dirty="0"/>
          </a:p>
        </p:txBody>
      </p:sp>
      <p:sp>
        <p:nvSpPr>
          <p:cNvPr id="18" name="TextBox 17"/>
          <p:cNvSpPr txBox="1"/>
          <p:nvPr/>
        </p:nvSpPr>
        <p:spPr>
          <a:xfrm>
            <a:off x="179512" y="5795972"/>
            <a:ext cx="1440160" cy="369332"/>
          </a:xfrm>
          <a:prstGeom prst="rect">
            <a:avLst/>
          </a:prstGeom>
          <a:solidFill>
            <a:schemeClr val="tx2">
              <a:lumMod val="60000"/>
              <a:lumOff val="40000"/>
            </a:schemeClr>
          </a:solidFill>
        </p:spPr>
        <p:txBody>
          <a:bodyPr wrap="square" rtlCol="0">
            <a:spAutoFit/>
          </a:bodyPr>
          <a:lstStyle/>
          <a:p>
            <a:r>
              <a:rPr lang="en-US" dirty="0" smtClean="0"/>
              <a:t>Release</a:t>
            </a:r>
            <a:endParaRPr lang="en-US" dirty="0"/>
          </a:p>
        </p:txBody>
      </p:sp>
      <p:cxnSp>
        <p:nvCxnSpPr>
          <p:cNvPr id="20" name="直接箭头连接符 19"/>
          <p:cNvCxnSpPr/>
          <p:nvPr/>
        </p:nvCxnSpPr>
        <p:spPr>
          <a:xfrm>
            <a:off x="1691680" y="2996952"/>
            <a:ext cx="864096"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 name="直接箭头连接符 20"/>
          <p:cNvCxnSpPr/>
          <p:nvPr/>
        </p:nvCxnSpPr>
        <p:spPr>
          <a:xfrm>
            <a:off x="2339752" y="3429000"/>
            <a:ext cx="1656184" cy="0"/>
          </a:xfrm>
          <a:prstGeom prst="straightConnector1">
            <a:avLst/>
          </a:prstGeom>
          <a:ln>
            <a:solidFill>
              <a:schemeClr val="bg1">
                <a:lumMod val="65000"/>
              </a:schemeClr>
            </a:solidFill>
            <a:tailEnd type="arrow"/>
          </a:ln>
        </p:spPr>
        <p:style>
          <a:lnRef idx="2">
            <a:schemeClr val="accent3"/>
          </a:lnRef>
          <a:fillRef idx="0">
            <a:schemeClr val="accent3"/>
          </a:fillRef>
          <a:effectRef idx="1">
            <a:schemeClr val="accent3"/>
          </a:effectRef>
          <a:fontRef idx="minor">
            <a:schemeClr val="tx1"/>
          </a:fontRef>
        </p:style>
      </p:cxnSp>
      <p:cxnSp>
        <p:nvCxnSpPr>
          <p:cNvPr id="23" name="直接箭头连接符 22"/>
          <p:cNvCxnSpPr/>
          <p:nvPr/>
        </p:nvCxnSpPr>
        <p:spPr>
          <a:xfrm>
            <a:off x="3851920" y="4077072"/>
            <a:ext cx="1224136" cy="0"/>
          </a:xfrm>
          <a:prstGeom prst="straightConnector1">
            <a:avLst/>
          </a:prstGeom>
          <a:ln>
            <a:solidFill>
              <a:schemeClr val="tx1">
                <a:lumMod val="50000"/>
                <a:lumOff val="50000"/>
              </a:schemeClr>
            </a:solidFill>
            <a:tailEnd type="arrow"/>
          </a:ln>
        </p:spPr>
        <p:style>
          <a:lnRef idx="2">
            <a:schemeClr val="accent3"/>
          </a:lnRef>
          <a:fillRef idx="0">
            <a:schemeClr val="accent3"/>
          </a:fillRef>
          <a:effectRef idx="1">
            <a:schemeClr val="accent3"/>
          </a:effectRef>
          <a:fontRef idx="minor">
            <a:schemeClr val="tx1"/>
          </a:fontRef>
        </p:style>
      </p:cxnSp>
      <p:cxnSp>
        <p:nvCxnSpPr>
          <p:cNvPr id="25" name="直接箭头连接符 24"/>
          <p:cNvCxnSpPr/>
          <p:nvPr/>
        </p:nvCxnSpPr>
        <p:spPr>
          <a:xfrm>
            <a:off x="5076056" y="4941168"/>
            <a:ext cx="1728192" cy="0"/>
          </a:xfrm>
          <a:prstGeom prst="straightConnector1">
            <a:avLst/>
          </a:prstGeom>
          <a:ln>
            <a:solidFill>
              <a:schemeClr val="bg2">
                <a:lumMod val="50000"/>
              </a:schemeClr>
            </a:solidFill>
            <a:tailEnd type="arrow"/>
          </a:ln>
        </p:spPr>
        <p:style>
          <a:lnRef idx="2">
            <a:schemeClr val="accent3"/>
          </a:lnRef>
          <a:fillRef idx="0">
            <a:schemeClr val="accent3"/>
          </a:fillRef>
          <a:effectRef idx="1">
            <a:schemeClr val="accent3"/>
          </a:effectRef>
          <a:fontRef idx="minor">
            <a:schemeClr val="tx1"/>
          </a:fontRef>
        </p:style>
      </p:cxnSp>
      <p:cxnSp>
        <p:nvCxnSpPr>
          <p:cNvPr id="27" name="直接箭头连接符 26"/>
          <p:cNvCxnSpPr/>
          <p:nvPr/>
        </p:nvCxnSpPr>
        <p:spPr>
          <a:xfrm>
            <a:off x="6300192" y="5517232"/>
            <a:ext cx="1512168" cy="0"/>
          </a:xfrm>
          <a:prstGeom prst="straightConnector1">
            <a:avLst/>
          </a:prstGeom>
          <a:ln>
            <a:solidFill>
              <a:schemeClr val="bg2">
                <a:lumMod val="50000"/>
              </a:schemeClr>
            </a:solidFill>
            <a:tailEnd type="arrow"/>
          </a:ln>
        </p:spPr>
        <p:style>
          <a:lnRef idx="2">
            <a:schemeClr val="accent3"/>
          </a:lnRef>
          <a:fillRef idx="0">
            <a:schemeClr val="accent3"/>
          </a:fillRef>
          <a:effectRef idx="1">
            <a:schemeClr val="accent3"/>
          </a:effectRef>
          <a:fontRef idx="minor">
            <a:schemeClr val="tx1"/>
          </a:fontRef>
        </p:style>
      </p:cxnSp>
      <p:cxnSp>
        <p:nvCxnSpPr>
          <p:cNvPr id="29" name="直接箭头连接符 28"/>
          <p:cNvCxnSpPr/>
          <p:nvPr/>
        </p:nvCxnSpPr>
        <p:spPr>
          <a:xfrm>
            <a:off x="7452320" y="5949280"/>
            <a:ext cx="1080120" cy="0"/>
          </a:xfrm>
          <a:prstGeom prst="straightConnector1">
            <a:avLst/>
          </a:prstGeom>
          <a:ln>
            <a:solidFill>
              <a:schemeClr val="tx2">
                <a:lumMod val="60000"/>
                <a:lumOff val="40000"/>
              </a:schemeClr>
            </a:solidFill>
            <a:tailEnd type="arrow"/>
          </a:ln>
        </p:spPr>
        <p:style>
          <a:lnRef idx="2">
            <a:schemeClr val="accent3"/>
          </a:lnRef>
          <a:fillRef idx="0">
            <a:schemeClr val="accent3"/>
          </a:fillRef>
          <a:effectRef idx="1">
            <a:schemeClr val="accent3"/>
          </a:effectRef>
          <a:fontRef idx="minor">
            <a:schemeClr val="tx1"/>
          </a:fontRef>
        </p:style>
      </p:cxnSp>
      <p:cxnSp>
        <p:nvCxnSpPr>
          <p:cNvPr id="33" name="直接连接符 32"/>
          <p:cNvCxnSpPr/>
          <p:nvPr/>
        </p:nvCxnSpPr>
        <p:spPr>
          <a:xfrm>
            <a:off x="1691680" y="3429000"/>
            <a:ext cx="648072" cy="0"/>
          </a:xfrm>
          <a:prstGeom prst="line">
            <a:avLst/>
          </a:prstGeom>
          <a:ln>
            <a:solidFill>
              <a:schemeClr val="bg1">
                <a:lumMod val="65000"/>
              </a:schemeClr>
            </a:solidFill>
            <a:prstDash val="sysDash"/>
          </a:ln>
        </p:spPr>
        <p:style>
          <a:lnRef idx="2">
            <a:schemeClr val="accent3"/>
          </a:lnRef>
          <a:fillRef idx="0">
            <a:schemeClr val="accent3"/>
          </a:fillRef>
          <a:effectRef idx="1">
            <a:schemeClr val="accent3"/>
          </a:effectRef>
          <a:fontRef idx="minor">
            <a:schemeClr val="tx1"/>
          </a:fontRef>
        </p:style>
      </p:cxnSp>
      <p:cxnSp>
        <p:nvCxnSpPr>
          <p:cNvPr id="35" name="直接连接符 34"/>
          <p:cNvCxnSpPr/>
          <p:nvPr/>
        </p:nvCxnSpPr>
        <p:spPr>
          <a:xfrm>
            <a:off x="1691680" y="4077072"/>
            <a:ext cx="2160240" cy="0"/>
          </a:xfrm>
          <a:prstGeom prst="line">
            <a:avLst/>
          </a:prstGeom>
          <a:ln>
            <a:solidFill>
              <a:schemeClr val="tx1">
                <a:lumMod val="50000"/>
                <a:lumOff val="50000"/>
              </a:schemeClr>
            </a:solidFill>
            <a:prstDash val="sysDash"/>
          </a:ln>
        </p:spPr>
        <p:style>
          <a:lnRef idx="2">
            <a:schemeClr val="accent3"/>
          </a:lnRef>
          <a:fillRef idx="0">
            <a:schemeClr val="accent3"/>
          </a:fillRef>
          <a:effectRef idx="1">
            <a:schemeClr val="accent3"/>
          </a:effectRef>
          <a:fontRef idx="minor">
            <a:schemeClr val="tx1"/>
          </a:fontRef>
        </p:style>
      </p:cxnSp>
      <p:cxnSp>
        <p:nvCxnSpPr>
          <p:cNvPr id="37" name="直接连接符 36"/>
          <p:cNvCxnSpPr>
            <a:endCxn id="59" idx="2"/>
          </p:cNvCxnSpPr>
          <p:nvPr/>
        </p:nvCxnSpPr>
        <p:spPr>
          <a:xfrm>
            <a:off x="1691680" y="4941168"/>
            <a:ext cx="3312368" cy="0"/>
          </a:xfrm>
          <a:prstGeom prst="line">
            <a:avLst/>
          </a:prstGeom>
          <a:ln>
            <a:solidFill>
              <a:schemeClr val="bg2">
                <a:lumMod val="50000"/>
              </a:schemeClr>
            </a:solidFill>
            <a:prstDash val="sysDash"/>
          </a:ln>
        </p:spPr>
        <p:style>
          <a:lnRef idx="2">
            <a:schemeClr val="accent3"/>
          </a:lnRef>
          <a:fillRef idx="0">
            <a:schemeClr val="accent3"/>
          </a:fillRef>
          <a:effectRef idx="1">
            <a:schemeClr val="accent3"/>
          </a:effectRef>
          <a:fontRef idx="minor">
            <a:schemeClr val="tx1"/>
          </a:fontRef>
        </p:style>
      </p:cxnSp>
      <p:cxnSp>
        <p:nvCxnSpPr>
          <p:cNvPr id="48" name="直接连接符 47"/>
          <p:cNvCxnSpPr/>
          <p:nvPr/>
        </p:nvCxnSpPr>
        <p:spPr>
          <a:xfrm>
            <a:off x="1691680" y="5517232"/>
            <a:ext cx="4608512" cy="0"/>
          </a:xfrm>
          <a:prstGeom prst="line">
            <a:avLst/>
          </a:prstGeom>
          <a:ln>
            <a:solidFill>
              <a:schemeClr val="bg2">
                <a:lumMod val="50000"/>
              </a:schemeClr>
            </a:solidFill>
            <a:prstDash val="sysDash"/>
          </a:ln>
        </p:spPr>
        <p:style>
          <a:lnRef idx="2">
            <a:schemeClr val="accent3"/>
          </a:lnRef>
          <a:fillRef idx="0">
            <a:schemeClr val="accent3"/>
          </a:fillRef>
          <a:effectRef idx="1">
            <a:schemeClr val="accent3"/>
          </a:effectRef>
          <a:fontRef idx="minor">
            <a:schemeClr val="tx1"/>
          </a:fontRef>
        </p:style>
      </p:cxnSp>
      <p:cxnSp>
        <p:nvCxnSpPr>
          <p:cNvPr id="53" name="直接连接符 52"/>
          <p:cNvCxnSpPr/>
          <p:nvPr/>
        </p:nvCxnSpPr>
        <p:spPr>
          <a:xfrm>
            <a:off x="1691680" y="5949280"/>
            <a:ext cx="5760640" cy="0"/>
          </a:xfrm>
          <a:prstGeom prst="line">
            <a:avLst/>
          </a:prstGeom>
          <a:ln>
            <a:solidFill>
              <a:schemeClr val="tx2">
                <a:lumMod val="60000"/>
                <a:lumOff val="40000"/>
              </a:schemeClr>
            </a:solidFill>
            <a:prstDash val="sysDash"/>
          </a:ln>
        </p:spPr>
        <p:style>
          <a:lnRef idx="2">
            <a:schemeClr val="accent3"/>
          </a:lnRef>
          <a:fillRef idx="0">
            <a:schemeClr val="accent3"/>
          </a:fillRef>
          <a:effectRef idx="1">
            <a:schemeClr val="accent3"/>
          </a:effectRef>
          <a:fontRef idx="minor">
            <a:schemeClr val="tx1"/>
          </a:fontRef>
        </p:style>
      </p:cxnSp>
      <p:sp>
        <p:nvSpPr>
          <p:cNvPr id="56" name="椭圆 55"/>
          <p:cNvSpPr/>
          <p:nvPr/>
        </p:nvSpPr>
        <p:spPr>
          <a:xfrm>
            <a:off x="1691680" y="2924944"/>
            <a:ext cx="144016" cy="144016"/>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椭圆 56"/>
          <p:cNvSpPr/>
          <p:nvPr/>
        </p:nvSpPr>
        <p:spPr>
          <a:xfrm>
            <a:off x="2195736" y="3356992"/>
            <a:ext cx="144016" cy="144016"/>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椭圆 57"/>
          <p:cNvSpPr/>
          <p:nvPr/>
        </p:nvSpPr>
        <p:spPr>
          <a:xfrm>
            <a:off x="3851920" y="4005064"/>
            <a:ext cx="144016" cy="144016"/>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椭圆 58"/>
          <p:cNvSpPr/>
          <p:nvPr/>
        </p:nvSpPr>
        <p:spPr>
          <a:xfrm>
            <a:off x="5004048" y="4869160"/>
            <a:ext cx="144016" cy="144016"/>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椭圆 62"/>
          <p:cNvSpPr/>
          <p:nvPr/>
        </p:nvSpPr>
        <p:spPr>
          <a:xfrm>
            <a:off x="6516216" y="5445224"/>
            <a:ext cx="144016" cy="144016"/>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椭圆 63"/>
          <p:cNvSpPr/>
          <p:nvPr/>
        </p:nvSpPr>
        <p:spPr>
          <a:xfrm>
            <a:off x="7596336" y="5877272"/>
            <a:ext cx="144016" cy="144016"/>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2339752" y="3068960"/>
            <a:ext cx="5118068" cy="369332"/>
          </a:xfrm>
          <a:prstGeom prst="rect">
            <a:avLst/>
          </a:prstGeom>
          <a:noFill/>
        </p:spPr>
        <p:txBody>
          <a:bodyPr wrap="none" rtlCol="0">
            <a:spAutoFit/>
          </a:bodyPr>
          <a:lstStyle/>
          <a:p>
            <a:r>
              <a:rPr lang="en-US" dirty="0" smtClean="0"/>
              <a:t>S</a:t>
            </a:r>
            <a:r>
              <a:rPr lang="en-US" altLang="zh-CN" dirty="0" smtClean="0"/>
              <a:t>elected labs which have rich experiences on 3D test</a:t>
            </a:r>
            <a:endParaRPr lang="en-US" dirty="0"/>
          </a:p>
        </p:txBody>
      </p:sp>
      <p:sp>
        <p:nvSpPr>
          <p:cNvPr id="66" name="TextBox 65"/>
          <p:cNvSpPr txBox="1"/>
          <p:nvPr/>
        </p:nvSpPr>
        <p:spPr>
          <a:xfrm>
            <a:off x="1835696" y="2636912"/>
            <a:ext cx="4668329" cy="369332"/>
          </a:xfrm>
          <a:prstGeom prst="rect">
            <a:avLst/>
          </a:prstGeom>
          <a:noFill/>
        </p:spPr>
        <p:txBody>
          <a:bodyPr wrap="none" rtlCol="0">
            <a:spAutoFit/>
          </a:bodyPr>
          <a:lstStyle/>
          <a:p>
            <a:r>
              <a:rPr lang="en-US" dirty="0" smtClean="0"/>
              <a:t>Preparation of test setup, distribution of playlist</a:t>
            </a:r>
            <a:endParaRPr lang="en-US" dirty="0"/>
          </a:p>
        </p:txBody>
      </p:sp>
      <p:sp>
        <p:nvSpPr>
          <p:cNvPr id="67" name="TextBox 66"/>
          <p:cNvSpPr txBox="1"/>
          <p:nvPr/>
        </p:nvSpPr>
        <p:spPr>
          <a:xfrm>
            <a:off x="3707904" y="3717032"/>
            <a:ext cx="3689856" cy="369332"/>
          </a:xfrm>
          <a:prstGeom prst="rect">
            <a:avLst/>
          </a:prstGeom>
          <a:noFill/>
        </p:spPr>
        <p:txBody>
          <a:bodyPr wrap="none" rtlCol="0">
            <a:spAutoFit/>
          </a:bodyPr>
          <a:lstStyle/>
          <a:p>
            <a:r>
              <a:rPr lang="en-US" dirty="0" smtClean="0"/>
              <a:t>Preliminary-evaluation on test results</a:t>
            </a:r>
            <a:endParaRPr lang="en-US" dirty="0"/>
          </a:p>
        </p:txBody>
      </p:sp>
      <p:sp>
        <p:nvSpPr>
          <p:cNvPr id="68" name="TextBox 67"/>
          <p:cNvSpPr txBox="1"/>
          <p:nvPr/>
        </p:nvSpPr>
        <p:spPr>
          <a:xfrm>
            <a:off x="4067944" y="4581128"/>
            <a:ext cx="1627048" cy="369332"/>
          </a:xfrm>
          <a:prstGeom prst="rect">
            <a:avLst/>
          </a:prstGeom>
          <a:noFill/>
        </p:spPr>
        <p:txBody>
          <a:bodyPr wrap="none" rtlCol="0">
            <a:spAutoFit/>
          </a:bodyPr>
          <a:lstStyle/>
          <a:p>
            <a:r>
              <a:rPr lang="en-US" dirty="0" smtClean="0"/>
              <a:t>All the rest labs</a:t>
            </a:r>
            <a:endParaRPr lang="en-US" dirty="0"/>
          </a:p>
        </p:txBody>
      </p:sp>
      <p:sp>
        <p:nvSpPr>
          <p:cNvPr id="69" name="TextBox 68"/>
          <p:cNvSpPr txBox="1"/>
          <p:nvPr/>
        </p:nvSpPr>
        <p:spPr>
          <a:xfrm>
            <a:off x="6012160" y="5085184"/>
            <a:ext cx="2744662" cy="369332"/>
          </a:xfrm>
          <a:prstGeom prst="rect">
            <a:avLst/>
          </a:prstGeom>
          <a:noFill/>
        </p:spPr>
        <p:txBody>
          <a:bodyPr wrap="none" rtlCol="0">
            <a:spAutoFit/>
          </a:bodyPr>
          <a:lstStyle/>
          <a:p>
            <a:r>
              <a:rPr lang="en-US" dirty="0" smtClean="0"/>
              <a:t>Data exchange and analysis</a:t>
            </a:r>
            <a:endParaRPr lang="en-US" dirty="0"/>
          </a:p>
        </p:txBody>
      </p:sp>
      <p:sp>
        <p:nvSpPr>
          <p:cNvPr id="70" name="TextBox 69"/>
          <p:cNvSpPr txBox="1"/>
          <p:nvPr/>
        </p:nvSpPr>
        <p:spPr>
          <a:xfrm>
            <a:off x="7350572" y="5589240"/>
            <a:ext cx="821828" cy="369332"/>
          </a:xfrm>
          <a:prstGeom prst="rect">
            <a:avLst/>
          </a:prstGeom>
          <a:noFill/>
        </p:spPr>
        <p:txBody>
          <a:bodyPr wrap="none" rtlCol="0">
            <a:spAutoFit/>
          </a:bodyPr>
          <a:lstStyle/>
          <a:p>
            <a:r>
              <a:rPr lang="en-US" dirty="0" smtClean="0"/>
              <a:t>Report</a:t>
            </a:r>
            <a:endParaRPr lang="en-US" dirty="0"/>
          </a:p>
        </p:txBody>
      </p:sp>
      <p:sp>
        <p:nvSpPr>
          <p:cNvPr id="45" name="灯片编号占位符 44"/>
          <p:cNvSpPr>
            <a:spLocks noGrp="1"/>
          </p:cNvSpPr>
          <p:nvPr>
            <p:ph type="sldNum" sz="quarter" idx="12"/>
          </p:nvPr>
        </p:nvSpPr>
        <p:spPr/>
        <p:txBody>
          <a:bodyPr/>
          <a:lstStyle/>
          <a:p>
            <a:fld id="{0C913308-F349-4B6D-A68A-DD1791B4A57B}" type="slidenum">
              <a:rPr lang="zh-CN" altLang="en-US" smtClean="0"/>
              <a:pPr/>
              <a:t>17</a:t>
            </a:fld>
            <a:endParaRPr lang="zh-CN" altLang="en-US"/>
          </a:p>
        </p:txBody>
      </p:sp>
      <p:sp>
        <p:nvSpPr>
          <p:cNvPr id="60" name="TextBox 59"/>
          <p:cNvSpPr txBox="1"/>
          <p:nvPr/>
        </p:nvSpPr>
        <p:spPr>
          <a:xfrm>
            <a:off x="8100392" y="2132856"/>
            <a:ext cx="648072" cy="369332"/>
          </a:xfrm>
          <a:prstGeom prst="rect">
            <a:avLst/>
          </a:prstGeom>
          <a:solidFill>
            <a:schemeClr val="accent4">
              <a:lumMod val="20000"/>
              <a:lumOff val="80000"/>
            </a:schemeClr>
          </a:solidFill>
        </p:spPr>
        <p:txBody>
          <a:bodyPr wrap="square" rtlCol="0">
            <a:spAutoFit/>
          </a:bodyPr>
          <a:lstStyle/>
          <a:p>
            <a:pPr algn="ctr"/>
            <a:r>
              <a:rPr lang="en-US" dirty="0" smtClean="0"/>
              <a:t>May</a:t>
            </a:r>
            <a:endParaRPr lang="en-US" dirty="0"/>
          </a:p>
        </p:txBody>
      </p:sp>
      <p:sp>
        <p:nvSpPr>
          <p:cNvPr id="61" name="TextBox 60"/>
          <p:cNvSpPr txBox="1"/>
          <p:nvPr/>
        </p:nvSpPr>
        <p:spPr>
          <a:xfrm>
            <a:off x="6804248" y="2132856"/>
            <a:ext cx="576064" cy="369332"/>
          </a:xfrm>
          <a:prstGeom prst="rect">
            <a:avLst/>
          </a:prstGeom>
          <a:solidFill>
            <a:schemeClr val="accent4">
              <a:lumMod val="20000"/>
              <a:lumOff val="80000"/>
            </a:schemeClr>
          </a:solidFill>
        </p:spPr>
        <p:txBody>
          <a:bodyPr wrap="square" rtlCol="0">
            <a:spAutoFit/>
          </a:bodyPr>
          <a:lstStyle/>
          <a:p>
            <a:pPr algn="ctr"/>
            <a:r>
              <a:rPr lang="en-US" dirty="0" smtClean="0"/>
              <a:t>Jan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lstStyle/>
          <a:p>
            <a:r>
              <a:rPr lang="en-US" dirty="0" smtClean="0"/>
              <a:t>Participating labs</a:t>
            </a:r>
            <a:endParaRPr lang="en-US" dirty="0"/>
          </a:p>
        </p:txBody>
      </p:sp>
      <p:graphicFrame>
        <p:nvGraphicFramePr>
          <p:cNvPr id="4" name="表格 3"/>
          <p:cNvGraphicFramePr>
            <a:graphicFrameLocks noGrp="1"/>
          </p:cNvGraphicFramePr>
          <p:nvPr/>
        </p:nvGraphicFramePr>
        <p:xfrm>
          <a:off x="1331640" y="1124744"/>
          <a:ext cx="6096000" cy="40792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US" dirty="0" smtClean="0"/>
                        <a:t>LAB</a:t>
                      </a:r>
                      <a:endParaRPr lang="en-US" dirty="0"/>
                    </a:p>
                  </a:txBody>
                  <a:tcPr/>
                </a:tc>
                <a:tc>
                  <a:txBody>
                    <a:bodyPr/>
                    <a:lstStyle/>
                    <a:p>
                      <a:pPr algn="ctr"/>
                      <a:r>
                        <a:rPr lang="en-US" dirty="0" smtClean="0"/>
                        <a:t>YES/NO</a:t>
                      </a:r>
                      <a:endParaRPr lang="en-US" dirty="0"/>
                    </a:p>
                  </a:txBody>
                  <a:tcPr/>
                </a:tc>
                <a:tc>
                  <a:txBody>
                    <a:bodyPr/>
                    <a:lstStyle/>
                    <a:p>
                      <a:pPr algn="ctr"/>
                      <a:r>
                        <a:rPr lang="en-US" dirty="0" smtClean="0"/>
                        <a:t>Method*</a:t>
                      </a:r>
                      <a:endParaRPr lang="en-US" dirty="0"/>
                    </a:p>
                  </a:txBody>
                  <a:tcPr/>
                </a:tc>
                <a:tc>
                  <a:txBody>
                    <a:bodyPr/>
                    <a:lstStyle/>
                    <a:p>
                      <a:pPr algn="ctr"/>
                      <a:r>
                        <a:rPr lang="en-US" dirty="0" smtClean="0"/>
                        <a:t>Phase</a:t>
                      </a:r>
                      <a:r>
                        <a:rPr lang="en-US" baseline="0" dirty="0" smtClean="0"/>
                        <a:t> I</a:t>
                      </a:r>
                      <a:endParaRPr lang="en-US" dirty="0"/>
                    </a:p>
                  </a:txBody>
                  <a:tcPr/>
                </a:tc>
                <a:tc>
                  <a:txBody>
                    <a:bodyPr/>
                    <a:lstStyle/>
                    <a:p>
                      <a:pPr algn="ctr"/>
                      <a:r>
                        <a:rPr lang="en-US" dirty="0" smtClean="0"/>
                        <a:t>Phase</a:t>
                      </a:r>
                      <a:r>
                        <a:rPr lang="en-US" baseline="0" dirty="0" smtClean="0"/>
                        <a:t> </a:t>
                      </a:r>
                      <a:r>
                        <a:rPr lang="en-US" dirty="0" smtClean="0"/>
                        <a:t>2</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Yonsei</a:t>
                      </a:r>
                      <a:endParaRPr lang="en-US" dirty="0" smtClean="0"/>
                    </a:p>
                  </a:txBody>
                  <a:tcPr>
                    <a:solidFill>
                      <a:schemeClr val="accent3"/>
                    </a:solidFill>
                  </a:tcPr>
                </a:tc>
                <a:tc>
                  <a:txBody>
                    <a:bodyPr/>
                    <a:lstStyle/>
                    <a:p>
                      <a:pPr algn="ctr"/>
                      <a:r>
                        <a:rPr lang="en-US" dirty="0" smtClean="0"/>
                        <a:t>Y</a:t>
                      </a:r>
                      <a:endParaRPr lang="en-US" dirty="0"/>
                    </a:p>
                  </a:txBody>
                  <a:tcPr>
                    <a:solidFill>
                      <a:schemeClr val="accent3"/>
                    </a:solidFill>
                  </a:tcPr>
                </a:tc>
                <a:tc>
                  <a:txBody>
                    <a:bodyPr/>
                    <a:lstStyle/>
                    <a:p>
                      <a:pPr algn="ctr"/>
                      <a:r>
                        <a:rPr lang="en-US" dirty="0" smtClean="0"/>
                        <a:t>S</a:t>
                      </a:r>
                      <a:endParaRPr lang="en-US" dirty="0"/>
                    </a:p>
                  </a:txBody>
                  <a:tcP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solidFill>
                      <a:schemeClr val="accent3"/>
                    </a:solidFill>
                  </a:tcPr>
                </a:tc>
                <a:tc>
                  <a:txBody>
                    <a:bodyPr/>
                    <a:lstStyle/>
                    <a:p>
                      <a:pPr algn="ctr"/>
                      <a:endParaRPr lang="en-US"/>
                    </a:p>
                  </a:txBody>
                  <a:tcPr>
                    <a:solidFill>
                      <a:schemeClr val="accent3"/>
                    </a:solidFill>
                  </a:tcPr>
                </a:tc>
              </a:tr>
              <a:tr h="370840">
                <a:tc>
                  <a:txBody>
                    <a:bodyPr/>
                    <a:lstStyle/>
                    <a:p>
                      <a:pPr algn="ctr"/>
                      <a:r>
                        <a:rPr lang="en-US" dirty="0" smtClean="0"/>
                        <a:t>UPM</a:t>
                      </a:r>
                    </a:p>
                  </a:txBody>
                  <a:tcP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a:t>
                      </a:r>
                    </a:p>
                  </a:txBody>
                  <a:tcPr>
                    <a:solidFill>
                      <a:schemeClr val="accent3"/>
                    </a:solidFill>
                  </a:tcPr>
                </a:tc>
                <a:tc>
                  <a:txBody>
                    <a:bodyPr/>
                    <a:lstStyle/>
                    <a:p>
                      <a:pPr algn="ctr"/>
                      <a:r>
                        <a:rPr lang="en-US" dirty="0" smtClean="0"/>
                        <a:t>P</a:t>
                      </a:r>
                      <a:endParaRPr lang="en-US" dirty="0"/>
                    </a:p>
                  </a:txBody>
                  <a:tcP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solidFill>
                      <a:schemeClr val="accent3"/>
                    </a:solidFill>
                  </a:tcPr>
                </a:tc>
                <a:tc>
                  <a:txBody>
                    <a:bodyPr/>
                    <a:lstStyle/>
                    <a:p>
                      <a:pPr algn="ctr"/>
                      <a:endParaRPr lang="en-US"/>
                    </a:p>
                  </a:txBody>
                  <a:tcPr>
                    <a:solidFill>
                      <a:schemeClr val="accent3"/>
                    </a:solidFill>
                  </a:tcPr>
                </a:tc>
              </a:tr>
              <a:tr h="370840">
                <a:tc>
                  <a:txBody>
                    <a:bodyPr/>
                    <a:lstStyle/>
                    <a:p>
                      <a:pPr algn="ctr"/>
                      <a:r>
                        <a:rPr lang="en-US" dirty="0" smtClean="0"/>
                        <a:t>IVC</a:t>
                      </a:r>
                      <a:endParaRPr lang="en-US" dirty="0"/>
                    </a:p>
                  </a:txBody>
                  <a:tcPr>
                    <a:solidFill>
                      <a:schemeClr val="accent3"/>
                    </a:solidFill>
                  </a:tcPr>
                </a:tc>
                <a:tc>
                  <a:txBody>
                    <a:bodyPr/>
                    <a:lstStyle/>
                    <a:p>
                      <a:pPr algn="ctr"/>
                      <a:r>
                        <a:rPr lang="en-US" dirty="0" smtClean="0"/>
                        <a:t>Y</a:t>
                      </a:r>
                      <a:endParaRPr lang="en-US" dirty="0"/>
                    </a:p>
                  </a:txBody>
                  <a:tcPr>
                    <a:solidFill>
                      <a:schemeClr val="accent3"/>
                    </a:solidFill>
                  </a:tcPr>
                </a:tc>
                <a:tc>
                  <a:txBody>
                    <a:bodyPr/>
                    <a:lstStyle/>
                    <a:p>
                      <a:pPr algn="ctr"/>
                      <a:r>
                        <a:rPr lang="en-US" dirty="0" smtClean="0"/>
                        <a:t>P</a:t>
                      </a:r>
                      <a:endParaRPr lang="en-US" dirty="0"/>
                    </a:p>
                  </a:txBody>
                  <a:tcP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solidFill>
                      <a:schemeClr val="accent3"/>
                    </a:solidFill>
                  </a:tcPr>
                </a:tc>
                <a:tc>
                  <a:txBody>
                    <a:bodyPr/>
                    <a:lstStyle/>
                    <a:p>
                      <a:pPr algn="ctr"/>
                      <a:endParaRPr lang="en-US" dirty="0"/>
                    </a:p>
                  </a:txBody>
                  <a:tcPr>
                    <a:solidFill>
                      <a:schemeClr val="accent3"/>
                    </a:solidFill>
                  </a:tcPr>
                </a:tc>
              </a:tr>
              <a:tr h="370840">
                <a:tc>
                  <a:txBody>
                    <a:bodyPr/>
                    <a:lstStyle/>
                    <a:p>
                      <a:pPr algn="ctr"/>
                      <a:r>
                        <a:rPr lang="en-US" dirty="0" smtClean="0"/>
                        <a:t>INSA</a:t>
                      </a:r>
                      <a:endParaRPr lang="en-US" dirty="0"/>
                    </a:p>
                  </a:txBody>
                  <a:tcPr>
                    <a:solidFill>
                      <a:schemeClr val="accent3"/>
                    </a:solidFill>
                  </a:tcPr>
                </a:tc>
                <a:tc>
                  <a:txBody>
                    <a:bodyPr/>
                    <a:lstStyle/>
                    <a:p>
                      <a:pPr algn="ctr"/>
                      <a:r>
                        <a:rPr lang="en-US" dirty="0" smtClean="0"/>
                        <a:t>Y</a:t>
                      </a:r>
                      <a:endParaRPr lang="en-US" dirty="0"/>
                    </a:p>
                  </a:txBody>
                  <a:tcPr>
                    <a:solidFill>
                      <a:schemeClr val="accent3"/>
                    </a:solidFill>
                  </a:tcPr>
                </a:tc>
                <a:tc>
                  <a:txBody>
                    <a:bodyPr/>
                    <a:lstStyle/>
                    <a:p>
                      <a:pPr algn="ctr"/>
                      <a:r>
                        <a:rPr lang="en-US" dirty="0" smtClean="0"/>
                        <a:t>S</a:t>
                      </a:r>
                      <a:endParaRPr lang="en-US" dirty="0"/>
                    </a:p>
                  </a:txBody>
                  <a:tcP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solidFill>
                      <a:schemeClr val="accent3"/>
                    </a:solidFill>
                  </a:tcPr>
                </a:tc>
                <a:tc>
                  <a:txBody>
                    <a:bodyPr/>
                    <a:lstStyle/>
                    <a:p>
                      <a:pPr algn="ctr"/>
                      <a:endParaRPr lang="en-US" dirty="0"/>
                    </a:p>
                  </a:txBody>
                  <a:tcPr>
                    <a:solidFill>
                      <a:schemeClr val="accent3"/>
                    </a:solidFill>
                  </a:tcPr>
                </a:tc>
              </a:tr>
              <a:tr h="370840">
                <a:tc>
                  <a:txBody>
                    <a:bodyPr/>
                    <a:lstStyle/>
                    <a:p>
                      <a:pPr algn="ctr"/>
                      <a:r>
                        <a:rPr lang="en-US" dirty="0" smtClean="0"/>
                        <a:t>T-labs</a:t>
                      </a:r>
                      <a:endParaRPr lang="en-US" dirty="0"/>
                    </a:p>
                  </a:txBody>
                  <a:tcPr>
                    <a:solidFill>
                      <a:schemeClr val="accent3"/>
                    </a:solidFill>
                  </a:tcPr>
                </a:tc>
                <a:tc>
                  <a:txBody>
                    <a:bodyPr/>
                    <a:lstStyle/>
                    <a:p>
                      <a:pPr algn="ctr"/>
                      <a:r>
                        <a:rPr lang="en-US" dirty="0" smtClean="0"/>
                        <a:t>Y</a:t>
                      </a:r>
                      <a:endParaRPr lang="en-US" dirty="0"/>
                    </a:p>
                  </a:txBody>
                  <a:tcPr>
                    <a:solidFill>
                      <a:schemeClr val="accent3"/>
                    </a:solidFill>
                  </a:tcPr>
                </a:tc>
                <a:tc>
                  <a:txBody>
                    <a:bodyPr/>
                    <a:lstStyle/>
                    <a:p>
                      <a:pPr algn="ctr"/>
                      <a:r>
                        <a:rPr lang="en-US" dirty="0" smtClean="0"/>
                        <a:t>P*</a:t>
                      </a:r>
                      <a:endParaRPr lang="en-US" dirty="0"/>
                    </a:p>
                  </a:txBody>
                  <a:tcP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solidFill>
                      <a:schemeClr val="accent3"/>
                    </a:solidFill>
                  </a:tcPr>
                </a:tc>
                <a:tc>
                  <a:txBody>
                    <a:bodyPr/>
                    <a:lstStyle/>
                    <a:p>
                      <a:pPr algn="ctr"/>
                      <a:endParaRPr lang="en-US" dirty="0"/>
                    </a:p>
                  </a:txBody>
                  <a:tcPr>
                    <a:solidFill>
                      <a:schemeClr val="accent3"/>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Vittorio</a:t>
                      </a:r>
                      <a:endParaRPr lang="en-US" dirty="0"/>
                    </a:p>
                  </a:txBody>
                  <a:tcPr>
                    <a:solidFill>
                      <a:schemeClr val="accent6">
                        <a:lumMod val="60000"/>
                        <a:lumOff val="40000"/>
                      </a:schemeClr>
                    </a:solidFill>
                  </a:tcPr>
                </a:tc>
                <a:tc>
                  <a:txBody>
                    <a:bodyPr/>
                    <a:lstStyle/>
                    <a:p>
                      <a:pPr algn="ctr"/>
                      <a:r>
                        <a:rPr lang="en-US" dirty="0" smtClean="0"/>
                        <a:t>Y</a:t>
                      </a:r>
                      <a:endParaRPr lang="en-US" dirty="0"/>
                    </a:p>
                  </a:txBody>
                  <a:tcPr>
                    <a:solidFill>
                      <a:schemeClr val="accent6">
                        <a:lumMod val="60000"/>
                        <a:lumOff val="40000"/>
                      </a:schemeClr>
                    </a:solidFill>
                  </a:tcPr>
                </a:tc>
                <a:tc>
                  <a:txBody>
                    <a:bodyPr/>
                    <a:lstStyle/>
                    <a:p>
                      <a:pPr algn="ctr"/>
                      <a:r>
                        <a:rPr lang="en-US" dirty="0" smtClean="0"/>
                        <a:t>S</a:t>
                      </a: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solidFill>
                      <a:schemeClr val="accent6">
                        <a:lumMod val="60000"/>
                        <a:lumOff val="40000"/>
                      </a:schemeClr>
                    </a:solidFill>
                  </a:tcPr>
                </a:tc>
              </a:tr>
              <a:tr h="370840">
                <a:tc>
                  <a:txBody>
                    <a:bodyPr/>
                    <a:lstStyle/>
                    <a:p>
                      <a:pPr algn="ctr"/>
                      <a:r>
                        <a:rPr lang="en-US" dirty="0" smtClean="0"/>
                        <a:t>IVC</a:t>
                      </a:r>
                      <a:endParaRPr lang="en-US" dirty="0"/>
                    </a:p>
                  </a:txBody>
                  <a:tcPr>
                    <a:solidFill>
                      <a:schemeClr val="accent6">
                        <a:lumMod val="60000"/>
                        <a:lumOff val="40000"/>
                      </a:schemeClr>
                    </a:solidFill>
                  </a:tcPr>
                </a:tc>
                <a:tc>
                  <a:txBody>
                    <a:bodyPr/>
                    <a:lstStyle/>
                    <a:p>
                      <a:pPr algn="ctr"/>
                      <a:r>
                        <a:rPr lang="en-US" dirty="0" smtClean="0"/>
                        <a:t>Y</a:t>
                      </a:r>
                      <a:endParaRPr lang="en-US" dirty="0"/>
                    </a:p>
                  </a:txBody>
                  <a:tcPr>
                    <a:solidFill>
                      <a:schemeClr val="accent6">
                        <a:lumMod val="60000"/>
                        <a:lumOff val="40000"/>
                      </a:schemeClr>
                    </a:solidFill>
                  </a:tcPr>
                </a:tc>
                <a:tc>
                  <a:txBody>
                    <a:bodyPr/>
                    <a:lstStyle/>
                    <a:p>
                      <a:pPr algn="ctr"/>
                      <a:r>
                        <a:rPr lang="en-US" dirty="0" smtClean="0"/>
                        <a:t>P</a:t>
                      </a: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solidFill>
                      <a:schemeClr val="accent6">
                        <a:lumMod val="60000"/>
                        <a:lumOff val="40000"/>
                      </a:schemeClr>
                    </a:solidFill>
                  </a:tcPr>
                </a:tc>
              </a:tr>
              <a:tr h="370840">
                <a:tc>
                  <a:txBody>
                    <a:bodyPr/>
                    <a:lstStyle/>
                    <a:p>
                      <a:pPr algn="ctr"/>
                      <a:r>
                        <a:rPr lang="en-US" dirty="0" smtClean="0"/>
                        <a:t>NTIA</a:t>
                      </a:r>
                      <a:endParaRPr lang="en-US" dirty="0"/>
                    </a:p>
                  </a:txBody>
                  <a:tcPr>
                    <a:solidFill>
                      <a:schemeClr val="accent6">
                        <a:lumMod val="60000"/>
                        <a:lumOff val="40000"/>
                      </a:schemeClr>
                    </a:solidFill>
                  </a:tcPr>
                </a:tc>
                <a:tc>
                  <a:txBody>
                    <a:bodyPr/>
                    <a:lstStyle/>
                    <a:p>
                      <a:pPr algn="ctr"/>
                      <a:r>
                        <a:rPr lang="en-US" dirty="0" smtClean="0"/>
                        <a:t>Y</a:t>
                      </a:r>
                      <a:endParaRPr lang="en-US" dirty="0"/>
                    </a:p>
                  </a:txBody>
                  <a:tcPr>
                    <a:solidFill>
                      <a:schemeClr val="accent6">
                        <a:lumMod val="60000"/>
                        <a:lumOff val="40000"/>
                      </a:schemeClr>
                    </a:solidFill>
                  </a:tcPr>
                </a:tc>
                <a:tc>
                  <a:txBody>
                    <a:bodyPr/>
                    <a:lstStyle/>
                    <a:p>
                      <a:pPr algn="ctr"/>
                      <a:r>
                        <a:rPr lang="en-US" dirty="0" smtClean="0"/>
                        <a:t>S</a:t>
                      </a: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solidFill>
                      <a:schemeClr val="accent6">
                        <a:lumMod val="60000"/>
                        <a:lumOff val="40000"/>
                      </a:schemeClr>
                    </a:solidFill>
                  </a:tcPr>
                </a:tc>
              </a:tr>
              <a:tr h="370840">
                <a:tc>
                  <a:txBody>
                    <a:bodyPr/>
                    <a:lstStyle/>
                    <a:p>
                      <a:pPr algn="ctr"/>
                      <a:r>
                        <a:rPr lang="en-US" dirty="0" err="1" smtClean="0"/>
                        <a:t>BskyB</a:t>
                      </a:r>
                      <a:endParaRPr lang="en-US" dirty="0" smtClean="0"/>
                    </a:p>
                  </a:txBody>
                  <a:tcPr>
                    <a:solidFill>
                      <a:schemeClr val="accent6">
                        <a:lumMod val="60000"/>
                        <a:lumOff val="40000"/>
                      </a:schemeClr>
                    </a:solidFill>
                  </a:tcPr>
                </a:tc>
                <a:tc>
                  <a:txBody>
                    <a:bodyPr/>
                    <a:lstStyle/>
                    <a:p>
                      <a:pPr algn="ctr"/>
                      <a:r>
                        <a:rPr lang="en-US" dirty="0" smtClean="0"/>
                        <a:t>Y</a:t>
                      </a:r>
                      <a:endParaRPr lang="en-US" dirty="0"/>
                    </a:p>
                  </a:txBody>
                  <a:tcPr>
                    <a:solidFill>
                      <a:schemeClr val="accent6">
                        <a:lumMod val="60000"/>
                        <a:lumOff val="40000"/>
                      </a:schemeClr>
                    </a:solidFill>
                  </a:tcPr>
                </a:tc>
                <a:tc>
                  <a:txBody>
                    <a:bodyPr/>
                    <a:lstStyle/>
                    <a:p>
                      <a:pPr algn="ctr"/>
                      <a:r>
                        <a:rPr lang="en-US" dirty="0" smtClean="0"/>
                        <a:t>S</a:t>
                      </a: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solidFill>
                      <a:schemeClr val="accent6">
                        <a:lumMod val="60000"/>
                        <a:lumOff val="40000"/>
                      </a:schemeClr>
                    </a:solidFill>
                  </a:tcPr>
                </a:tc>
              </a:tr>
              <a:tr h="370840">
                <a:tc>
                  <a:txBody>
                    <a:bodyPr/>
                    <a:lstStyle/>
                    <a:p>
                      <a:pPr algn="ctr"/>
                      <a:r>
                        <a:rPr lang="en-US" dirty="0" smtClean="0"/>
                        <a:t>?</a:t>
                      </a:r>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algn="ctr"/>
                      <a:endParaRPr lang="en-US" dirty="0"/>
                    </a:p>
                  </a:txBody>
                  <a:tcP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solidFill>
                      <a:schemeClr val="accent6">
                        <a:lumMod val="60000"/>
                        <a:lumOff val="40000"/>
                      </a:schemeClr>
                    </a:solidFill>
                  </a:tcPr>
                </a:tc>
              </a:tr>
            </a:tbl>
          </a:graphicData>
        </a:graphic>
      </p:graphicFrame>
      <p:sp>
        <p:nvSpPr>
          <p:cNvPr id="6" name="TextBox 5"/>
          <p:cNvSpPr txBox="1"/>
          <p:nvPr/>
        </p:nvSpPr>
        <p:spPr>
          <a:xfrm>
            <a:off x="323528" y="6488668"/>
            <a:ext cx="4759573" cy="369332"/>
          </a:xfrm>
          <a:prstGeom prst="rect">
            <a:avLst/>
          </a:prstGeom>
          <a:noFill/>
        </p:spPr>
        <p:txBody>
          <a:bodyPr wrap="none" rtlCol="0">
            <a:spAutoFit/>
          </a:bodyPr>
          <a:lstStyle/>
          <a:p>
            <a:r>
              <a:rPr lang="en-US" dirty="0" smtClean="0"/>
              <a:t>*Method: time-parallel (P) or time-sequential (S)</a:t>
            </a:r>
            <a:endParaRPr lang="en-US"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18</a:t>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Scope and goals</a:t>
            </a:r>
            <a:endParaRPr lang="en-US" dirty="0"/>
          </a:p>
        </p:txBody>
      </p:sp>
      <p:sp>
        <p:nvSpPr>
          <p:cNvPr id="3" name="内容占位符 2"/>
          <p:cNvSpPr>
            <a:spLocks noGrp="1"/>
          </p:cNvSpPr>
          <p:nvPr>
            <p:ph idx="1"/>
          </p:nvPr>
        </p:nvSpPr>
        <p:spPr/>
        <p:txBody>
          <a:bodyPr/>
          <a:lstStyle/>
          <a:p>
            <a:r>
              <a:rPr lang="en-US" dirty="0" smtClean="0"/>
              <a:t>Establish a ground truth database for Quality of Experience in 3DTV (GroTruQoE3D) measurement </a:t>
            </a:r>
            <a:r>
              <a:rPr lang="en-US" u="sng" dirty="0" smtClean="0"/>
              <a:t>methodologies</a:t>
            </a:r>
          </a:p>
          <a:p>
            <a:endParaRPr lang="en-US" dirty="0" smtClean="0"/>
          </a:p>
          <a:p>
            <a:r>
              <a:rPr lang="en-US" u="sng" dirty="0" smtClean="0"/>
              <a:t>Standardization</a:t>
            </a:r>
            <a:r>
              <a:rPr lang="en-US" dirty="0" smtClean="0"/>
              <a:t> of subjective assessment methodology for different degradations in 3DTV</a:t>
            </a:r>
          </a:p>
          <a:p>
            <a:pPr>
              <a:buNone/>
            </a:pPr>
            <a:endParaRPr lang="en-US" dirty="0" smtClean="0"/>
          </a:p>
          <a:p>
            <a:endParaRPr 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Video sequences-SRC</a:t>
            </a:r>
            <a:endParaRPr lang="en-US" dirty="0"/>
          </a:p>
        </p:txBody>
      </p:sp>
      <p:sp>
        <p:nvSpPr>
          <p:cNvPr id="3" name="内容占位符 2"/>
          <p:cNvSpPr>
            <a:spLocks noGrp="1"/>
          </p:cNvSpPr>
          <p:nvPr>
            <p:ph idx="1"/>
          </p:nvPr>
        </p:nvSpPr>
        <p:spPr/>
        <p:txBody>
          <a:bodyPr>
            <a:normAutofit/>
          </a:bodyPr>
          <a:lstStyle/>
          <a:p>
            <a:r>
              <a:rPr lang="en-US" dirty="0" smtClean="0"/>
              <a:t>11 SRC</a:t>
            </a:r>
          </a:p>
          <a:p>
            <a:r>
              <a:rPr lang="en-US" dirty="0" smtClean="0"/>
              <a:t>Cover a wide range of different content features </a:t>
            </a:r>
          </a:p>
          <a:p>
            <a:pPr marL="1080000"/>
            <a:r>
              <a:rPr lang="en-US" sz="1800" dirty="0" smtClean="0"/>
              <a:t>coding complexity</a:t>
            </a:r>
          </a:p>
          <a:p>
            <a:pPr marL="1080000"/>
            <a:r>
              <a:rPr lang="en-US" sz="1800" dirty="0" smtClean="0"/>
              <a:t>motion</a:t>
            </a:r>
          </a:p>
          <a:p>
            <a:pPr marL="1080000"/>
            <a:r>
              <a:rPr lang="en-US" sz="1800" dirty="0" smtClean="0"/>
              <a:t>brightness</a:t>
            </a:r>
          </a:p>
          <a:p>
            <a:pPr marL="1080000"/>
            <a:r>
              <a:rPr lang="en-US" sz="1800" dirty="0" smtClean="0"/>
              <a:t>3D effect </a:t>
            </a:r>
          </a:p>
          <a:p>
            <a:pPr marL="1080000"/>
            <a:r>
              <a:rPr lang="en-US" sz="1800" dirty="0" smtClean="0"/>
              <a:t>maximum disparity range</a:t>
            </a:r>
          </a:p>
          <a:p>
            <a:r>
              <a:rPr lang="en-US" dirty="0" smtClean="0"/>
              <a:t>YUV422, Full HD, 25fps, 16seconds (except “Umbrella” 13 </a:t>
            </a:r>
            <a:r>
              <a:rPr lang="en-US" altLang="zh-CN" dirty="0" smtClean="0"/>
              <a:t>seconds</a:t>
            </a:r>
            <a:r>
              <a:rPr lang="en-US" dirty="0" smtClean="0"/>
              <a:t>) </a:t>
            </a:r>
          </a:p>
          <a:p>
            <a:pPr marL="0">
              <a:buNone/>
            </a:pPr>
            <a:endParaRPr lang="en-US" sz="1800" dirty="0" smtClean="0"/>
          </a:p>
        </p:txBody>
      </p:sp>
      <p:sp>
        <p:nvSpPr>
          <p:cNvPr id="4" name="圆角矩形 3"/>
          <p:cNvSpPr/>
          <p:nvPr/>
        </p:nvSpPr>
        <p:spPr>
          <a:xfrm>
            <a:off x="4211960" y="3789040"/>
            <a:ext cx="2592288" cy="36004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Comfortable viewing</a:t>
            </a:r>
            <a:endParaRPr lang="en-US" dirty="0"/>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3</a:t>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00.png"/>
          <p:cNvPicPr/>
          <p:nvPr/>
        </p:nvPicPr>
        <p:blipFill>
          <a:blip r:embed="rId3" cstate="print"/>
          <a:srcRect/>
          <a:stretch>
            <a:fillRect/>
          </a:stretch>
        </p:blipFill>
        <p:spPr>
          <a:xfrm>
            <a:off x="899592" y="476672"/>
            <a:ext cx="2376264" cy="1440160"/>
          </a:xfrm>
          <a:prstGeom prst="rect">
            <a:avLst/>
          </a:prstGeom>
          <a:ln/>
        </p:spPr>
      </p:pic>
      <p:pic>
        <p:nvPicPr>
          <p:cNvPr id="5" name="image04.png"/>
          <p:cNvPicPr/>
          <p:nvPr/>
        </p:nvPicPr>
        <p:blipFill>
          <a:blip r:embed="rId4" cstate="print"/>
          <a:srcRect/>
          <a:stretch>
            <a:fillRect/>
          </a:stretch>
        </p:blipFill>
        <p:spPr>
          <a:xfrm>
            <a:off x="3275856" y="476672"/>
            <a:ext cx="2304256" cy="1440160"/>
          </a:xfrm>
          <a:prstGeom prst="rect">
            <a:avLst/>
          </a:prstGeom>
          <a:ln/>
        </p:spPr>
      </p:pic>
      <p:pic>
        <p:nvPicPr>
          <p:cNvPr id="6" name="image10.png"/>
          <p:cNvPicPr/>
          <p:nvPr/>
        </p:nvPicPr>
        <p:blipFill>
          <a:blip r:embed="rId5" cstate="print"/>
          <a:srcRect/>
          <a:stretch>
            <a:fillRect/>
          </a:stretch>
        </p:blipFill>
        <p:spPr>
          <a:xfrm>
            <a:off x="5580112" y="476672"/>
            <a:ext cx="2232248" cy="1440160"/>
          </a:xfrm>
          <a:prstGeom prst="rect">
            <a:avLst/>
          </a:prstGeom>
          <a:ln/>
        </p:spPr>
      </p:pic>
      <p:pic>
        <p:nvPicPr>
          <p:cNvPr id="7" name="image16.png"/>
          <p:cNvPicPr/>
          <p:nvPr/>
        </p:nvPicPr>
        <p:blipFill>
          <a:blip r:embed="rId6" cstate="print"/>
          <a:srcRect/>
          <a:stretch>
            <a:fillRect/>
          </a:stretch>
        </p:blipFill>
        <p:spPr>
          <a:xfrm>
            <a:off x="899592" y="1916832"/>
            <a:ext cx="2376264" cy="1440160"/>
          </a:xfrm>
          <a:prstGeom prst="rect">
            <a:avLst/>
          </a:prstGeom>
          <a:ln/>
        </p:spPr>
      </p:pic>
      <p:pic>
        <p:nvPicPr>
          <p:cNvPr id="8" name="image22.png"/>
          <p:cNvPicPr/>
          <p:nvPr/>
        </p:nvPicPr>
        <p:blipFill>
          <a:blip r:embed="rId7" cstate="print"/>
          <a:srcRect/>
          <a:stretch>
            <a:fillRect/>
          </a:stretch>
        </p:blipFill>
        <p:spPr>
          <a:xfrm>
            <a:off x="3275856" y="1916832"/>
            <a:ext cx="2304256" cy="1440160"/>
          </a:xfrm>
          <a:prstGeom prst="rect">
            <a:avLst/>
          </a:prstGeom>
          <a:ln/>
        </p:spPr>
      </p:pic>
      <p:pic>
        <p:nvPicPr>
          <p:cNvPr id="9" name="image17.png"/>
          <p:cNvPicPr/>
          <p:nvPr/>
        </p:nvPicPr>
        <p:blipFill>
          <a:blip r:embed="rId8" cstate="print"/>
          <a:srcRect/>
          <a:stretch>
            <a:fillRect/>
          </a:stretch>
        </p:blipFill>
        <p:spPr>
          <a:xfrm>
            <a:off x="5580112" y="1916832"/>
            <a:ext cx="2232248" cy="1440160"/>
          </a:xfrm>
          <a:prstGeom prst="rect">
            <a:avLst/>
          </a:prstGeom>
          <a:ln/>
        </p:spPr>
      </p:pic>
      <p:pic>
        <p:nvPicPr>
          <p:cNvPr id="10" name="image21.png"/>
          <p:cNvPicPr/>
          <p:nvPr/>
        </p:nvPicPr>
        <p:blipFill>
          <a:blip r:embed="rId9" cstate="print"/>
          <a:srcRect/>
          <a:stretch>
            <a:fillRect/>
          </a:stretch>
        </p:blipFill>
        <p:spPr>
          <a:xfrm>
            <a:off x="899592" y="3356992"/>
            <a:ext cx="2376264" cy="1512168"/>
          </a:xfrm>
          <a:prstGeom prst="rect">
            <a:avLst/>
          </a:prstGeom>
          <a:ln/>
        </p:spPr>
      </p:pic>
      <p:pic>
        <p:nvPicPr>
          <p:cNvPr id="11" name="image23.png"/>
          <p:cNvPicPr/>
          <p:nvPr/>
        </p:nvPicPr>
        <p:blipFill>
          <a:blip r:embed="rId10" cstate="print"/>
          <a:srcRect/>
          <a:stretch>
            <a:fillRect/>
          </a:stretch>
        </p:blipFill>
        <p:spPr>
          <a:xfrm>
            <a:off x="3275856" y="3356992"/>
            <a:ext cx="2304256" cy="1512168"/>
          </a:xfrm>
          <a:prstGeom prst="rect">
            <a:avLst/>
          </a:prstGeom>
          <a:ln/>
        </p:spPr>
      </p:pic>
      <p:pic>
        <p:nvPicPr>
          <p:cNvPr id="12" name="image24.png"/>
          <p:cNvPicPr/>
          <p:nvPr/>
        </p:nvPicPr>
        <p:blipFill>
          <a:blip r:embed="rId11" cstate="print"/>
          <a:srcRect/>
          <a:stretch>
            <a:fillRect/>
          </a:stretch>
        </p:blipFill>
        <p:spPr>
          <a:xfrm>
            <a:off x="5580112" y="3356992"/>
            <a:ext cx="2232248" cy="1512168"/>
          </a:xfrm>
          <a:prstGeom prst="rect">
            <a:avLst/>
          </a:prstGeom>
          <a:ln/>
        </p:spPr>
      </p:pic>
      <p:pic>
        <p:nvPicPr>
          <p:cNvPr id="13" name="image27.png"/>
          <p:cNvPicPr/>
          <p:nvPr/>
        </p:nvPicPr>
        <p:blipFill>
          <a:blip r:embed="rId12" cstate="print"/>
          <a:srcRect/>
          <a:stretch>
            <a:fillRect/>
          </a:stretch>
        </p:blipFill>
        <p:spPr>
          <a:xfrm>
            <a:off x="899592" y="4869160"/>
            <a:ext cx="2376264" cy="1512168"/>
          </a:xfrm>
          <a:prstGeom prst="rect">
            <a:avLst/>
          </a:prstGeom>
          <a:ln/>
        </p:spPr>
      </p:pic>
      <p:pic>
        <p:nvPicPr>
          <p:cNvPr id="14" name="图片 13"/>
          <p:cNvPicPr/>
          <p:nvPr/>
        </p:nvPicPr>
        <p:blipFill>
          <a:blip r:embed="rId13" cstate="print"/>
          <a:srcRect l="7238" t="16809" r="43461" b="33483"/>
          <a:stretch>
            <a:fillRect/>
          </a:stretch>
        </p:blipFill>
        <p:spPr bwMode="auto">
          <a:xfrm>
            <a:off x="3275856" y="4869160"/>
            <a:ext cx="2304256" cy="1512168"/>
          </a:xfrm>
          <a:prstGeom prst="rect">
            <a:avLst/>
          </a:prstGeom>
          <a:noFill/>
          <a:ln w="9525">
            <a:noFill/>
            <a:miter lim="800000"/>
            <a:headEnd/>
            <a:tailEnd/>
          </a:ln>
        </p:spPr>
      </p:pic>
      <p:sp>
        <p:nvSpPr>
          <p:cNvPr id="17" name="灯片编号占位符 16"/>
          <p:cNvSpPr>
            <a:spLocks noGrp="1"/>
          </p:cNvSpPr>
          <p:nvPr>
            <p:ph type="sldNum" sz="quarter" idx="12"/>
          </p:nvPr>
        </p:nvSpPr>
        <p:spPr/>
        <p:txBody>
          <a:bodyPr/>
          <a:lstStyle/>
          <a:p>
            <a:fld id="{0C913308-F349-4B6D-A68A-DD1791B4A57B}" type="slidenum">
              <a:rPr lang="zh-CN" altLang="en-US" smtClean="0"/>
              <a:pPr/>
              <a:t>4</a:t>
            </a:fld>
            <a:endParaRPr lang="zh-CN" altLang="en-US"/>
          </a:p>
        </p:txBody>
      </p:sp>
      <p:sp>
        <p:nvSpPr>
          <p:cNvPr id="2" name="TextBox 1"/>
          <p:cNvSpPr txBox="1"/>
          <p:nvPr/>
        </p:nvSpPr>
        <p:spPr>
          <a:xfrm>
            <a:off x="2943961" y="507216"/>
            <a:ext cx="301686" cy="369332"/>
          </a:xfrm>
          <a:prstGeom prst="rect">
            <a:avLst/>
          </a:prstGeom>
          <a:noFill/>
        </p:spPr>
        <p:txBody>
          <a:bodyPr wrap="none" rtlCol="0">
            <a:spAutoFit/>
          </a:bodyPr>
          <a:lstStyle/>
          <a:p>
            <a:r>
              <a:rPr lang="en-US" dirty="0" smtClean="0">
                <a:solidFill>
                  <a:schemeClr val="bg1"/>
                </a:solidFill>
              </a:rPr>
              <a:t>1</a:t>
            </a:r>
            <a:endParaRPr lang="en-US" dirty="0">
              <a:solidFill>
                <a:schemeClr val="bg1"/>
              </a:solidFill>
            </a:endParaRPr>
          </a:p>
        </p:txBody>
      </p:sp>
      <p:sp>
        <p:nvSpPr>
          <p:cNvPr id="15" name="TextBox 14"/>
          <p:cNvSpPr txBox="1"/>
          <p:nvPr/>
        </p:nvSpPr>
        <p:spPr>
          <a:xfrm>
            <a:off x="5134410" y="539388"/>
            <a:ext cx="301686" cy="369332"/>
          </a:xfrm>
          <a:prstGeom prst="rect">
            <a:avLst/>
          </a:prstGeom>
          <a:noFill/>
        </p:spPr>
        <p:txBody>
          <a:bodyPr wrap="none" rtlCol="0">
            <a:spAutoFit/>
          </a:bodyPr>
          <a:lstStyle/>
          <a:p>
            <a:r>
              <a:rPr lang="en-US" dirty="0" smtClean="0">
                <a:solidFill>
                  <a:schemeClr val="bg1"/>
                </a:solidFill>
              </a:rPr>
              <a:t>2</a:t>
            </a:r>
            <a:endParaRPr lang="en-US" dirty="0">
              <a:solidFill>
                <a:schemeClr val="bg1"/>
              </a:solidFill>
            </a:endParaRPr>
          </a:p>
        </p:txBody>
      </p:sp>
      <p:sp>
        <p:nvSpPr>
          <p:cNvPr id="16" name="TextBox 15"/>
          <p:cNvSpPr txBox="1"/>
          <p:nvPr/>
        </p:nvSpPr>
        <p:spPr>
          <a:xfrm>
            <a:off x="7308304" y="539388"/>
            <a:ext cx="301686" cy="369332"/>
          </a:xfrm>
          <a:prstGeom prst="rect">
            <a:avLst/>
          </a:prstGeom>
          <a:noFill/>
        </p:spPr>
        <p:txBody>
          <a:bodyPr wrap="none" rtlCol="0">
            <a:spAutoFit/>
          </a:bodyPr>
          <a:lstStyle/>
          <a:p>
            <a:r>
              <a:rPr lang="en-US" dirty="0" smtClean="0">
                <a:solidFill>
                  <a:schemeClr val="bg1"/>
                </a:solidFill>
              </a:rPr>
              <a:t>3</a:t>
            </a:r>
            <a:endParaRPr lang="en-US" dirty="0">
              <a:solidFill>
                <a:schemeClr val="bg1"/>
              </a:solidFill>
            </a:endParaRPr>
          </a:p>
        </p:txBody>
      </p:sp>
      <p:sp>
        <p:nvSpPr>
          <p:cNvPr id="18" name="TextBox 1"/>
          <p:cNvSpPr txBox="1"/>
          <p:nvPr/>
        </p:nvSpPr>
        <p:spPr>
          <a:xfrm>
            <a:off x="2915816" y="1988840"/>
            <a:ext cx="30168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4</a:t>
            </a:r>
          </a:p>
        </p:txBody>
      </p:sp>
      <p:sp>
        <p:nvSpPr>
          <p:cNvPr id="19" name="TextBox 1"/>
          <p:cNvSpPr txBox="1"/>
          <p:nvPr/>
        </p:nvSpPr>
        <p:spPr>
          <a:xfrm>
            <a:off x="5082883" y="1988840"/>
            <a:ext cx="30168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5</a:t>
            </a:r>
          </a:p>
        </p:txBody>
      </p:sp>
      <p:sp>
        <p:nvSpPr>
          <p:cNvPr id="20" name="TextBox 1"/>
          <p:cNvSpPr txBox="1"/>
          <p:nvPr/>
        </p:nvSpPr>
        <p:spPr>
          <a:xfrm>
            <a:off x="7294665" y="1979548"/>
            <a:ext cx="30168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6</a:t>
            </a:r>
          </a:p>
        </p:txBody>
      </p:sp>
      <p:sp>
        <p:nvSpPr>
          <p:cNvPr id="21" name="TextBox 1"/>
          <p:cNvSpPr txBox="1"/>
          <p:nvPr/>
        </p:nvSpPr>
        <p:spPr>
          <a:xfrm>
            <a:off x="2839610" y="3434190"/>
            <a:ext cx="30168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7</a:t>
            </a:r>
            <a:endParaRPr lang="en-US" dirty="0"/>
          </a:p>
        </p:txBody>
      </p:sp>
      <p:sp>
        <p:nvSpPr>
          <p:cNvPr id="22" name="TextBox 1"/>
          <p:cNvSpPr txBox="1"/>
          <p:nvPr/>
        </p:nvSpPr>
        <p:spPr>
          <a:xfrm>
            <a:off x="5076056" y="3419708"/>
            <a:ext cx="30168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8</a:t>
            </a:r>
          </a:p>
        </p:txBody>
      </p:sp>
      <p:sp>
        <p:nvSpPr>
          <p:cNvPr id="23" name="TextBox 1"/>
          <p:cNvSpPr txBox="1"/>
          <p:nvPr/>
        </p:nvSpPr>
        <p:spPr>
          <a:xfrm>
            <a:off x="7294650" y="3419708"/>
            <a:ext cx="301686"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9</a:t>
            </a:r>
            <a:endParaRPr lang="en-US" dirty="0">
              <a:solidFill>
                <a:schemeClr val="bg1"/>
              </a:solidFill>
            </a:endParaRPr>
          </a:p>
        </p:txBody>
      </p:sp>
      <p:sp>
        <p:nvSpPr>
          <p:cNvPr id="24" name="TextBox 1"/>
          <p:cNvSpPr txBox="1"/>
          <p:nvPr/>
        </p:nvSpPr>
        <p:spPr>
          <a:xfrm>
            <a:off x="2764973" y="4946358"/>
            <a:ext cx="41870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10</a:t>
            </a:r>
            <a:endParaRPr lang="en-US" dirty="0">
              <a:solidFill>
                <a:schemeClr val="bg1"/>
              </a:solidFill>
            </a:endParaRPr>
          </a:p>
        </p:txBody>
      </p:sp>
      <p:sp>
        <p:nvSpPr>
          <p:cNvPr id="25" name="TextBox 1"/>
          <p:cNvSpPr txBox="1"/>
          <p:nvPr/>
        </p:nvSpPr>
        <p:spPr>
          <a:xfrm>
            <a:off x="5035351" y="4960714"/>
            <a:ext cx="418704"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11</a:t>
            </a:r>
            <a:endParaRPr lang="en-US" dirty="0">
              <a:solidFill>
                <a:schemeClr val="bg1"/>
              </a:solidFill>
            </a:endParaRPr>
          </a:p>
        </p:txBody>
      </p:sp>
      <p:sp>
        <p:nvSpPr>
          <p:cNvPr id="3" name="TextBox 2"/>
          <p:cNvSpPr txBox="1"/>
          <p:nvPr/>
        </p:nvSpPr>
        <p:spPr>
          <a:xfrm>
            <a:off x="5877282" y="5059321"/>
            <a:ext cx="2114361" cy="1200329"/>
          </a:xfrm>
          <a:prstGeom prst="rect">
            <a:avLst/>
          </a:prstGeom>
          <a:noFill/>
        </p:spPr>
        <p:txBody>
          <a:bodyPr wrap="none" rtlCol="0">
            <a:spAutoFit/>
          </a:bodyPr>
          <a:lstStyle/>
          <a:p>
            <a:r>
              <a:rPr lang="en-US" dirty="0" smtClean="0"/>
              <a:t>Sequences are from:</a:t>
            </a:r>
          </a:p>
          <a:p>
            <a:r>
              <a:rPr lang="en-US" dirty="0" err="1" smtClean="0"/>
              <a:t>UdN</a:t>
            </a:r>
            <a:r>
              <a:rPr lang="en-US" dirty="0" err="1" smtClean="0"/>
              <a:t>+UPM</a:t>
            </a:r>
            <a:endParaRPr lang="en-US" dirty="0" smtClean="0"/>
          </a:p>
          <a:p>
            <a:r>
              <a:rPr lang="en-US" dirty="0" smtClean="0"/>
              <a:t>NICT</a:t>
            </a:r>
          </a:p>
          <a:p>
            <a:r>
              <a:rPr lang="en-US" dirty="0" smtClean="0"/>
              <a:t>NTIA</a:t>
            </a:r>
            <a:endParaRPr lang="en-US" dirty="0"/>
          </a:p>
        </p:txBody>
      </p:sp>
    </p:spTree>
    <p:extLst>
      <p:ext uri="{BB962C8B-B14F-4D97-AF65-F5344CB8AC3E}">
        <p14:creationId xmlns="" xmlns:p14="http://schemas.microsoft.com/office/powerpoint/2010/main" val="3680537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Video sequences-HRC</a:t>
            </a:r>
            <a:endParaRPr lang="en-US" dirty="0"/>
          </a:p>
        </p:txBody>
      </p:sp>
      <p:sp>
        <p:nvSpPr>
          <p:cNvPr id="5" name="TextBox 4"/>
          <p:cNvSpPr txBox="1"/>
          <p:nvPr/>
        </p:nvSpPr>
        <p:spPr>
          <a:xfrm>
            <a:off x="899592" y="1412776"/>
            <a:ext cx="7510774" cy="646331"/>
          </a:xfrm>
          <a:prstGeom prst="rect">
            <a:avLst/>
          </a:prstGeom>
          <a:noFill/>
        </p:spPr>
        <p:txBody>
          <a:bodyPr wrap="none" rtlCol="0">
            <a:spAutoFit/>
          </a:bodyPr>
          <a:lstStyle/>
          <a:p>
            <a:r>
              <a:rPr lang="en-US" dirty="0" smtClean="0">
                <a:solidFill>
                  <a:srgbClr val="382EFC"/>
                </a:solidFill>
              </a:rPr>
              <a:t>18 HRC: Selected based on three scales: “image quality”, “visual comfort” and </a:t>
            </a:r>
          </a:p>
          <a:p>
            <a:r>
              <a:rPr lang="en-US" dirty="0" smtClean="0">
                <a:solidFill>
                  <a:srgbClr val="382EFC"/>
                </a:solidFill>
              </a:rPr>
              <a:t>“depth quantity” *</a:t>
            </a:r>
            <a:endParaRPr lang="en-US" dirty="0">
              <a:solidFill>
                <a:srgbClr val="382EFC"/>
              </a:solidFill>
            </a:endParaRPr>
          </a:p>
        </p:txBody>
      </p:sp>
      <p:sp>
        <p:nvSpPr>
          <p:cNvPr id="6" name="TextBox 5"/>
          <p:cNvSpPr txBox="1"/>
          <p:nvPr/>
        </p:nvSpPr>
        <p:spPr>
          <a:xfrm>
            <a:off x="107504" y="6309320"/>
            <a:ext cx="8997335" cy="738664"/>
          </a:xfrm>
          <a:prstGeom prst="rect">
            <a:avLst/>
          </a:prstGeom>
          <a:noFill/>
        </p:spPr>
        <p:txBody>
          <a:bodyPr wrap="none" rtlCol="0">
            <a:spAutoFit/>
          </a:bodyPr>
          <a:lstStyle/>
          <a:p>
            <a:r>
              <a:rPr lang="en-US" sz="1400" dirty="0" smtClean="0"/>
              <a:t>*The selection was performed based on votes from experts from the Mid Sweden University (MIUN)</a:t>
            </a:r>
          </a:p>
          <a:p>
            <a:r>
              <a:rPr lang="en-US" sz="1400" dirty="0" smtClean="0"/>
              <a:t>Details see </a:t>
            </a:r>
            <a:r>
              <a:rPr lang="en-US" sz="1400" dirty="0" smtClean="0">
                <a:hlinkClick r:id="rId2"/>
              </a:rPr>
              <a:t>https://docs.google.com/spreadsheet/ccc?key=0ArzgrjHcemZYdHk3ZGhOZ0w0VzFHblA1M0ROLTJCQ1E#gid=2</a:t>
            </a:r>
            <a:endParaRPr lang="en-US" sz="1400" dirty="0" smtClean="0"/>
          </a:p>
          <a:p>
            <a:endParaRPr lang="en-US" sz="1400" dirty="0"/>
          </a:p>
        </p:txBody>
      </p:sp>
      <p:pic>
        <p:nvPicPr>
          <p:cNvPr id="12" name="image30.png"/>
          <p:cNvPicPr/>
          <p:nvPr/>
        </p:nvPicPr>
        <p:blipFill>
          <a:blip r:embed="rId3" cstate="print"/>
          <a:srcRect/>
          <a:stretch>
            <a:fillRect/>
          </a:stretch>
        </p:blipFill>
        <p:spPr>
          <a:xfrm>
            <a:off x="683568" y="1988840"/>
            <a:ext cx="7920880" cy="3816424"/>
          </a:xfrm>
          <a:prstGeom prst="rect">
            <a:avLst/>
          </a:prstGeom>
          <a:ln/>
        </p:spPr>
      </p:pic>
      <p:sp>
        <p:nvSpPr>
          <p:cNvPr id="9" name="灯片编号占位符 8"/>
          <p:cNvSpPr>
            <a:spLocks noGrp="1"/>
          </p:cNvSpPr>
          <p:nvPr>
            <p:ph type="sldNum" sz="quarter" idx="12"/>
          </p:nvPr>
        </p:nvSpPr>
        <p:spPr/>
        <p:txBody>
          <a:bodyPr/>
          <a:lstStyle/>
          <a:p>
            <a:fld id="{0C913308-F349-4B6D-A68A-DD1791B4A57B}" type="slidenum">
              <a:rPr lang="zh-CN" altLang="en-US" smtClean="0"/>
              <a:pPr/>
              <a:t>5</a:t>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Participating labs – phase I</a:t>
            </a:r>
            <a:endParaRPr lang="en-US" dirty="0"/>
          </a:p>
        </p:txBody>
      </p:sp>
      <p:graphicFrame>
        <p:nvGraphicFramePr>
          <p:cNvPr id="4" name="内容占位符 3"/>
          <p:cNvGraphicFramePr>
            <a:graphicFrameLocks noGrp="1"/>
          </p:cNvGraphicFramePr>
          <p:nvPr>
            <p:ph idx="1"/>
          </p:nvPr>
        </p:nvGraphicFramePr>
        <p:xfrm>
          <a:off x="467544" y="1628800"/>
          <a:ext cx="8208914" cy="3749040"/>
        </p:xfrm>
        <a:graphic>
          <a:graphicData uri="http://schemas.openxmlformats.org/drawingml/2006/table">
            <a:tbl>
              <a:tblPr firstRow="1" bandRow="1">
                <a:tableStyleId>{5C22544A-7EE6-4342-B048-85BDC9FD1C3A}</a:tableStyleId>
              </a:tblPr>
              <a:tblGrid>
                <a:gridCol w="1080120"/>
                <a:gridCol w="1440160"/>
                <a:gridCol w="1080120"/>
                <a:gridCol w="1224136"/>
                <a:gridCol w="1038974"/>
                <a:gridCol w="1172702"/>
                <a:gridCol w="1172702"/>
              </a:tblGrid>
              <a:tr h="370840">
                <a:tc>
                  <a:txBody>
                    <a:bodyPr/>
                    <a:lstStyle/>
                    <a:p>
                      <a:pPr algn="l"/>
                      <a:endParaRPr lang="en-US" sz="1400" dirty="0"/>
                    </a:p>
                  </a:txBody>
                  <a:tcPr/>
                </a:tc>
                <a:tc>
                  <a:txBody>
                    <a:bodyPr/>
                    <a:lstStyle/>
                    <a:p>
                      <a:pPr algn="l"/>
                      <a:r>
                        <a:rPr lang="en-US" sz="1400" dirty="0" smtClean="0"/>
                        <a:t>Display</a:t>
                      </a:r>
                      <a:endParaRPr lang="en-US" sz="1400" dirty="0"/>
                    </a:p>
                  </a:txBody>
                  <a:tcPr/>
                </a:tc>
                <a:tc>
                  <a:txBody>
                    <a:bodyPr/>
                    <a:lstStyle/>
                    <a:p>
                      <a:pPr algn="l"/>
                      <a:r>
                        <a:rPr lang="en-US" sz="1400" dirty="0" smtClean="0"/>
                        <a:t>Technology</a:t>
                      </a:r>
                      <a:endParaRPr lang="en-US" sz="1400" dirty="0"/>
                    </a:p>
                  </a:txBody>
                  <a:tcPr/>
                </a:tc>
                <a:tc>
                  <a:txBody>
                    <a:bodyPr/>
                    <a:lstStyle/>
                    <a:p>
                      <a:pPr algn="l"/>
                      <a:r>
                        <a:rPr lang="en-US" sz="1400" dirty="0" smtClean="0"/>
                        <a:t>Size</a:t>
                      </a:r>
                      <a:endParaRPr lang="en-US" sz="1400" dirty="0"/>
                    </a:p>
                  </a:txBody>
                  <a:tcPr/>
                </a:tc>
                <a:tc>
                  <a:txBody>
                    <a:bodyPr/>
                    <a:lstStyle/>
                    <a:p>
                      <a:pPr algn="l"/>
                      <a:r>
                        <a:rPr lang="en-US" sz="1400" dirty="0" smtClean="0"/>
                        <a:t>Number</a:t>
                      </a:r>
                      <a:r>
                        <a:rPr lang="en-US" sz="1400" baseline="0" dirty="0" smtClean="0"/>
                        <a:t> of Observer</a:t>
                      </a:r>
                      <a:endParaRPr lang="en-US" sz="1400" dirty="0"/>
                    </a:p>
                  </a:txBody>
                  <a:tcPr/>
                </a:tc>
                <a:tc>
                  <a:txBody>
                    <a:bodyPr/>
                    <a:lstStyle/>
                    <a:p>
                      <a:pPr algn="l"/>
                      <a:r>
                        <a:rPr lang="en-US" sz="1400" dirty="0" smtClean="0"/>
                        <a:t>Test method</a:t>
                      </a:r>
                      <a:endParaRPr lang="en-US" sz="1400" dirty="0"/>
                    </a:p>
                  </a:txBody>
                  <a:tcPr/>
                </a:tc>
                <a:tc>
                  <a:txBody>
                    <a:bodyPr/>
                    <a:lstStyle/>
                    <a:p>
                      <a:pPr algn="l"/>
                      <a:r>
                        <a:rPr lang="en-US" sz="1400" dirty="0" smtClean="0"/>
                        <a:t>Viewing distance</a:t>
                      </a:r>
                      <a:endParaRPr lang="en-US" sz="1400" dirty="0"/>
                    </a:p>
                  </a:txBody>
                  <a:tcPr/>
                </a:tc>
              </a:tr>
              <a:tr h="370840">
                <a:tc>
                  <a:txBody>
                    <a:bodyPr/>
                    <a:lstStyle/>
                    <a:p>
                      <a:pPr algn="l"/>
                      <a:r>
                        <a:rPr lang="en-US" sz="1400" b="1" dirty="0" err="1" smtClean="0"/>
                        <a:t>IRCCyN</a:t>
                      </a:r>
                      <a:r>
                        <a:rPr lang="en-US" sz="1400" b="1" dirty="0" smtClean="0"/>
                        <a:t>/IVC</a:t>
                      </a:r>
                      <a:endParaRPr lang="en-US" sz="1400" b="1" dirty="0"/>
                    </a:p>
                  </a:txBody>
                  <a:tcPr/>
                </a:tc>
                <a:tc>
                  <a:txBody>
                    <a:bodyPr/>
                    <a:lstStyle/>
                    <a:p>
                      <a:pPr algn="l"/>
                      <a:r>
                        <a:rPr lang="en-US" sz="1400" kern="1200" dirty="0" smtClean="0">
                          <a:solidFill>
                            <a:schemeClr val="dk1"/>
                          </a:solidFill>
                          <a:latin typeface="+mn-lt"/>
                          <a:ea typeface="+mn-ea"/>
                          <a:cs typeface="+mn-cs"/>
                        </a:rPr>
                        <a:t>'Philips 46PFL9705H 46'</a:t>
                      </a:r>
                      <a:endParaRPr lang="en-US" sz="1400" dirty="0"/>
                    </a:p>
                  </a:txBody>
                  <a:tcPr/>
                </a:tc>
                <a:tc>
                  <a:txBody>
                    <a:bodyPr/>
                    <a:lstStyle/>
                    <a:p>
                      <a:pPr algn="l"/>
                      <a:r>
                        <a:rPr lang="en-US" sz="1400" dirty="0" smtClean="0"/>
                        <a:t>Shutter</a:t>
                      </a:r>
                      <a:r>
                        <a:rPr lang="en-US" sz="1400" baseline="0" dirty="0" smtClean="0"/>
                        <a:t> glasses</a:t>
                      </a:r>
                      <a:endParaRPr lang="en-US" sz="1400" dirty="0"/>
                    </a:p>
                  </a:txBody>
                  <a:tcPr/>
                </a:tc>
                <a:tc>
                  <a:txBody>
                    <a:bodyPr/>
                    <a:lstStyle/>
                    <a:p>
                      <a:pPr algn="l"/>
                      <a:r>
                        <a:rPr lang="en-US" sz="1400" kern="1200" dirty="0" smtClean="0">
                          <a:solidFill>
                            <a:schemeClr val="dk1"/>
                          </a:solidFill>
                          <a:latin typeface="+mn-lt"/>
                          <a:ea typeface="+mn-ea"/>
                          <a:cs typeface="+mn-cs"/>
                        </a:rPr>
                        <a:t>46'</a:t>
                      </a:r>
                    </a:p>
                    <a:p>
                      <a:pPr algn="l"/>
                      <a:r>
                        <a:rPr lang="en-US" sz="1400" kern="1200" dirty="0" smtClean="0">
                          <a:solidFill>
                            <a:schemeClr val="dk1"/>
                          </a:solidFill>
                          <a:latin typeface="+mn-lt"/>
                          <a:ea typeface="+mn-ea"/>
                          <a:cs typeface="+mn-cs"/>
                        </a:rPr>
                        <a:t>1920*1080</a:t>
                      </a:r>
                      <a:endParaRPr lang="en-US" sz="1400" dirty="0"/>
                    </a:p>
                  </a:txBody>
                  <a:tcPr/>
                </a:tc>
                <a:tc>
                  <a:txBody>
                    <a:bodyPr/>
                    <a:lstStyle/>
                    <a:p>
                      <a:pPr algn="l"/>
                      <a:r>
                        <a:rPr lang="en-US" sz="1400" dirty="0" smtClean="0"/>
                        <a:t>40</a:t>
                      </a:r>
                    </a:p>
                    <a:p>
                      <a:pPr algn="l"/>
                      <a:endParaRPr lang="en-US" sz="1400" dirty="0"/>
                    </a:p>
                  </a:txBody>
                  <a:tcPr/>
                </a:tc>
                <a:tc>
                  <a:txBody>
                    <a:bodyPr/>
                    <a:lstStyle/>
                    <a:p>
                      <a:pPr algn="l"/>
                      <a:r>
                        <a:rPr lang="en-US" sz="1400" dirty="0" smtClean="0"/>
                        <a:t>Side</a:t>
                      </a:r>
                      <a:r>
                        <a:rPr lang="en-US" sz="1400" baseline="0" dirty="0" smtClean="0"/>
                        <a:t> by Side</a:t>
                      </a:r>
                      <a:endParaRPr lang="en-US" sz="1400" dirty="0"/>
                    </a:p>
                  </a:txBody>
                  <a:tcPr/>
                </a:tc>
                <a:tc>
                  <a:txBody>
                    <a:bodyPr/>
                    <a:lstStyle/>
                    <a:p>
                      <a:pPr algn="l"/>
                      <a:r>
                        <a:rPr lang="en-US" sz="1400" dirty="0" smtClean="0"/>
                        <a:t>3h</a:t>
                      </a:r>
                      <a:endParaRPr lang="en-US" sz="1400" dirty="0"/>
                    </a:p>
                  </a:txBody>
                  <a:tcPr/>
                </a:tc>
              </a:tr>
              <a:tr h="370840">
                <a:tc>
                  <a:txBody>
                    <a:bodyPr/>
                    <a:lstStyle/>
                    <a:p>
                      <a:pPr algn="l"/>
                      <a:r>
                        <a:rPr lang="en-US" sz="1400" b="1" dirty="0" smtClean="0"/>
                        <a:t>UPM</a:t>
                      </a:r>
                      <a:endParaRPr lang="en-US" sz="1400" b="1" dirty="0"/>
                    </a:p>
                  </a:txBody>
                  <a:tcPr/>
                </a:tc>
                <a:tc>
                  <a:txBody>
                    <a:bodyPr/>
                    <a:lstStyle/>
                    <a:p>
                      <a:pPr algn="l">
                        <a:lnSpc>
                          <a:spcPct val="115000"/>
                        </a:lnSpc>
                        <a:spcAft>
                          <a:spcPts val="0"/>
                        </a:spcAft>
                      </a:pPr>
                      <a:r>
                        <a:rPr lang="en-US" sz="1400" dirty="0">
                          <a:latin typeface="Calibri"/>
                          <a:ea typeface="SimSun"/>
                          <a:cs typeface="Times New Roman"/>
                        </a:rPr>
                        <a:t>'LG DM2350D-PZ'</a:t>
                      </a:r>
                    </a:p>
                  </a:txBody>
                  <a:tcPr marL="68580" marR="68580" marT="0" marB="0"/>
                </a:tc>
                <a:tc>
                  <a:txBody>
                    <a:bodyPr/>
                    <a:lstStyle/>
                    <a:p>
                      <a:pPr algn="l"/>
                      <a:r>
                        <a:rPr lang="en-US" sz="1400" dirty="0" smtClean="0"/>
                        <a:t>Polarized</a:t>
                      </a:r>
                      <a:endParaRPr lang="en-US" sz="1400" dirty="0"/>
                    </a:p>
                  </a:txBody>
                  <a:tcPr/>
                </a:tc>
                <a:tc>
                  <a:txBody>
                    <a:bodyPr/>
                    <a:lstStyle/>
                    <a:p>
                      <a:pPr algn="l"/>
                      <a:r>
                        <a:rPr lang="en-US" sz="1400" kern="1200" dirty="0" smtClean="0">
                          <a:solidFill>
                            <a:schemeClr val="dk1"/>
                          </a:solidFill>
                          <a:latin typeface="+mn-lt"/>
                          <a:ea typeface="+mn-ea"/>
                          <a:cs typeface="+mn-cs"/>
                        </a:rPr>
                        <a:t>23'</a:t>
                      </a:r>
                    </a:p>
                    <a:p>
                      <a:pPr algn="l"/>
                      <a:r>
                        <a:rPr lang="en-US" sz="1400" kern="1200" dirty="0" smtClean="0">
                          <a:solidFill>
                            <a:schemeClr val="dk1"/>
                          </a:solidFill>
                          <a:latin typeface="+mn-lt"/>
                          <a:ea typeface="+mn-ea"/>
                          <a:cs typeface="+mn-cs"/>
                        </a:rPr>
                        <a:t>1920*1080</a:t>
                      </a:r>
                      <a:endParaRPr lang="en-US" sz="1400" dirty="0"/>
                    </a:p>
                  </a:txBody>
                  <a:tcPr/>
                </a:tc>
                <a:tc>
                  <a:txBody>
                    <a:bodyPr/>
                    <a:lstStyle/>
                    <a:p>
                      <a:pPr algn="l"/>
                      <a:r>
                        <a:rPr lang="en-US" sz="1400" dirty="0" smtClean="0"/>
                        <a:t>40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Side</a:t>
                      </a:r>
                      <a:r>
                        <a:rPr lang="en-US" sz="1400" baseline="0" dirty="0" smtClean="0"/>
                        <a:t> by Side</a:t>
                      </a:r>
                      <a:endParaRPr lang="en-US" sz="1400" dirty="0" smtClean="0"/>
                    </a:p>
                    <a:p>
                      <a:pPr algn="l"/>
                      <a:endParaRPr lang="en-US" sz="1400" dirty="0"/>
                    </a:p>
                  </a:txBody>
                  <a:tcPr/>
                </a:tc>
                <a:tc>
                  <a:txBody>
                    <a:bodyPr/>
                    <a:lstStyle/>
                    <a:p>
                      <a:pPr algn="l"/>
                      <a:r>
                        <a:rPr lang="en-US" sz="1400" dirty="0" smtClean="0"/>
                        <a:t>4.5h</a:t>
                      </a:r>
                      <a:endParaRPr lang="en-US" sz="1400" dirty="0"/>
                    </a:p>
                  </a:txBody>
                  <a:tcPr/>
                </a:tc>
              </a:tr>
              <a:tr h="370840">
                <a:tc>
                  <a:txBody>
                    <a:bodyPr/>
                    <a:lstStyle/>
                    <a:p>
                      <a:pPr algn="l"/>
                      <a:r>
                        <a:rPr lang="en-US" sz="1400" b="1" dirty="0" err="1" smtClean="0"/>
                        <a:t>Yonsei</a:t>
                      </a:r>
                      <a:endParaRPr lang="en-US" sz="1400" b="1" dirty="0"/>
                    </a:p>
                  </a:txBody>
                  <a:tcPr/>
                </a:tc>
                <a:tc>
                  <a:txBody>
                    <a:bodyPr/>
                    <a:lstStyle/>
                    <a:p>
                      <a:pPr algn="l"/>
                      <a:r>
                        <a:rPr lang="en-US" sz="1400" dirty="0" smtClean="0"/>
                        <a:t>-</a:t>
                      </a:r>
                      <a:endParaRPr lang="en-US" sz="1400" dirty="0"/>
                    </a:p>
                  </a:txBody>
                  <a:tcPr/>
                </a:tc>
                <a:tc>
                  <a:txBody>
                    <a:bodyPr/>
                    <a:lstStyle/>
                    <a:p>
                      <a:pPr algn="l"/>
                      <a:r>
                        <a:rPr lang="en-US" sz="1400" dirty="0" smtClean="0"/>
                        <a:t>-</a:t>
                      </a:r>
                      <a:endParaRPr lang="en-US" sz="1400" dirty="0"/>
                    </a:p>
                  </a:txBody>
                  <a:tcPr/>
                </a:tc>
                <a:tc>
                  <a:txBody>
                    <a:bodyPr/>
                    <a:lstStyle/>
                    <a:p>
                      <a:pPr algn="l"/>
                      <a:r>
                        <a:rPr lang="en-US" sz="1400" dirty="0" smtClean="0"/>
                        <a:t>-</a:t>
                      </a:r>
                      <a:endParaRPr lang="en-US" sz="1400" dirty="0"/>
                    </a:p>
                  </a:txBody>
                  <a:tcPr/>
                </a:tc>
                <a:tc>
                  <a:txBody>
                    <a:bodyPr/>
                    <a:lstStyle/>
                    <a:p>
                      <a:pPr algn="l"/>
                      <a:r>
                        <a:rPr lang="en-US" sz="1400" dirty="0" smtClean="0"/>
                        <a:t>40</a:t>
                      </a:r>
                      <a:endParaRPr lang="en-US" sz="1400" dirty="0"/>
                    </a:p>
                  </a:txBody>
                  <a:tcPr/>
                </a:tc>
                <a:tc>
                  <a:txBody>
                    <a:bodyPr/>
                    <a:lstStyle/>
                    <a:p>
                      <a:pPr algn="l"/>
                      <a:r>
                        <a:rPr lang="en-US" sz="1400" dirty="0" smtClean="0"/>
                        <a:t>Time-sequential</a:t>
                      </a:r>
                      <a:endParaRPr lang="en-US" sz="1400" dirty="0"/>
                    </a:p>
                  </a:txBody>
                  <a:tcPr/>
                </a:tc>
                <a:tc>
                  <a:txBody>
                    <a:bodyPr/>
                    <a:lstStyle/>
                    <a:p>
                      <a:pPr algn="l"/>
                      <a:r>
                        <a:rPr lang="en-US" sz="1400" dirty="0" smtClean="0"/>
                        <a:t>3h</a:t>
                      </a:r>
                      <a:endParaRPr lang="en-US" sz="1400" dirty="0"/>
                    </a:p>
                  </a:txBody>
                  <a:tcPr/>
                </a:tc>
              </a:tr>
              <a:tr h="370840">
                <a:tc>
                  <a:txBody>
                    <a:bodyPr/>
                    <a:lstStyle/>
                    <a:p>
                      <a:pPr algn="l"/>
                      <a:r>
                        <a:rPr lang="en-US" sz="1400" b="1" dirty="0" err="1" smtClean="0"/>
                        <a:t>Tlabs</a:t>
                      </a:r>
                      <a:endParaRPr lang="en-US" sz="1400" b="1" dirty="0"/>
                    </a:p>
                  </a:txBody>
                  <a:tcPr/>
                </a:tc>
                <a:tc>
                  <a:txBody>
                    <a:bodyPr/>
                    <a:lstStyle/>
                    <a:p>
                      <a:pPr algn="l">
                        <a:lnSpc>
                          <a:spcPct val="115000"/>
                        </a:lnSpc>
                        <a:spcAft>
                          <a:spcPts val="0"/>
                        </a:spcAft>
                      </a:pPr>
                      <a:r>
                        <a:rPr lang="en-US" sz="1400" dirty="0">
                          <a:latin typeface="Calibri"/>
                          <a:ea typeface="SimSun"/>
                          <a:cs typeface="Times New Roman"/>
                        </a:rPr>
                        <a:t>'Samsung UE40ES8000/8090'</a:t>
                      </a:r>
                    </a:p>
                  </a:txBody>
                  <a:tcPr marL="68580" marR="68580" marT="0" marB="0"/>
                </a:tc>
                <a:tc>
                  <a:txBody>
                    <a:bodyPr/>
                    <a:lstStyle/>
                    <a:p>
                      <a:pPr algn="l"/>
                      <a:r>
                        <a:rPr lang="en-US" sz="1400" dirty="0" smtClean="0"/>
                        <a:t>Shutter glasses</a:t>
                      </a:r>
                      <a:endParaRPr lang="en-US" sz="1400" dirty="0"/>
                    </a:p>
                  </a:txBody>
                  <a:tcPr/>
                </a:tc>
                <a:tc>
                  <a:txBody>
                    <a:bodyPr/>
                    <a:lstStyle/>
                    <a:p>
                      <a:pPr algn="l"/>
                      <a:r>
                        <a:rPr lang="en-US" sz="1400" dirty="0" smtClean="0"/>
                        <a:t>101cm</a:t>
                      </a:r>
                    </a:p>
                    <a:p>
                      <a:pPr algn="l"/>
                      <a:r>
                        <a:rPr lang="en-US" sz="1400" dirty="0" smtClean="0"/>
                        <a:t>1920*1080</a:t>
                      </a:r>
                      <a:endParaRPr lang="en-US" sz="1400" dirty="0"/>
                    </a:p>
                  </a:txBody>
                  <a:tcPr/>
                </a:tc>
                <a:tc>
                  <a:txBody>
                    <a:bodyPr/>
                    <a:lstStyle/>
                    <a:p>
                      <a:pPr algn="l"/>
                      <a:r>
                        <a:rPr lang="en-US" sz="1400" dirty="0" smtClean="0"/>
                        <a:t>40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Time-parallel on one screen</a:t>
                      </a:r>
                    </a:p>
                    <a:p>
                      <a:pPr algn="l"/>
                      <a:endParaRPr lang="en-US" sz="1400" dirty="0"/>
                    </a:p>
                  </a:txBody>
                  <a:tcPr/>
                </a:tc>
                <a:tc>
                  <a:txBody>
                    <a:bodyPr/>
                    <a:lstStyle/>
                    <a:p>
                      <a:pPr algn="l"/>
                      <a:r>
                        <a:rPr lang="en-US" sz="1400" dirty="0" smtClean="0"/>
                        <a:t>3h</a:t>
                      </a:r>
                      <a:endParaRPr lang="en-US" sz="1400" dirty="0"/>
                    </a:p>
                  </a:txBody>
                  <a:tcPr/>
                </a:tc>
              </a:tr>
              <a:tr h="370840">
                <a:tc>
                  <a:txBody>
                    <a:bodyPr/>
                    <a:lstStyle/>
                    <a:p>
                      <a:pPr algn="l"/>
                      <a:r>
                        <a:rPr lang="en-US" sz="1400" b="1" dirty="0" smtClean="0"/>
                        <a:t>INSA</a:t>
                      </a:r>
                      <a:endParaRPr lang="en-US" sz="1400" b="1" dirty="0"/>
                    </a:p>
                  </a:txBody>
                  <a:tcPr/>
                </a:tc>
                <a:tc>
                  <a:txBody>
                    <a:bodyPr/>
                    <a:lstStyle/>
                    <a:p>
                      <a:pPr algn="l"/>
                      <a:r>
                        <a:rPr lang="en-US" sz="1400" kern="1200" dirty="0" err="1" smtClean="0">
                          <a:solidFill>
                            <a:schemeClr val="dk1"/>
                          </a:solidFill>
                          <a:latin typeface="+mn-lt"/>
                          <a:ea typeface="+mn-ea"/>
                          <a:cs typeface="+mn-cs"/>
                        </a:rPr>
                        <a:t>samsung</a:t>
                      </a:r>
                      <a:r>
                        <a:rPr lang="en-US" sz="1400" kern="1200" dirty="0" smtClean="0">
                          <a:solidFill>
                            <a:schemeClr val="dk1"/>
                          </a:solidFill>
                          <a:latin typeface="+mn-lt"/>
                          <a:ea typeface="+mn-ea"/>
                          <a:cs typeface="+mn-cs"/>
                        </a:rPr>
                        <a:t> SMART LED-TV</a:t>
                      </a:r>
                      <a:endParaRPr lang="en-US" sz="1400" dirty="0"/>
                    </a:p>
                  </a:txBody>
                  <a:tcPr/>
                </a:tc>
                <a:tc>
                  <a:txBody>
                    <a:bodyPr/>
                    <a:lstStyle/>
                    <a:p>
                      <a:pPr algn="l"/>
                      <a:r>
                        <a:rPr lang="en-US" sz="1400" dirty="0" smtClean="0"/>
                        <a:t>Shutter glasses</a:t>
                      </a:r>
                      <a:endParaRPr lang="en-US" sz="1400" dirty="0"/>
                    </a:p>
                  </a:txBody>
                  <a:tcPr/>
                </a:tc>
                <a:tc>
                  <a:txBody>
                    <a:bodyPr/>
                    <a:lstStyle/>
                    <a:p>
                      <a:pPr algn="l"/>
                      <a:r>
                        <a:rPr lang="en-US" sz="1400" dirty="0" smtClean="0"/>
                        <a:t>40’</a:t>
                      </a:r>
                    </a:p>
                    <a:p>
                      <a:pPr algn="l"/>
                      <a:r>
                        <a:rPr lang="en-US" sz="1400" dirty="0" smtClean="0"/>
                        <a:t>1920*1080</a:t>
                      </a:r>
                      <a:endParaRPr lang="en-US" sz="1400" dirty="0"/>
                    </a:p>
                  </a:txBody>
                  <a:tcPr/>
                </a:tc>
                <a:tc>
                  <a:txBody>
                    <a:bodyPr/>
                    <a:lstStyle/>
                    <a:p>
                      <a:pPr algn="l"/>
                      <a:r>
                        <a:rPr lang="en-US" sz="1400" dirty="0" smtClean="0"/>
                        <a:t>40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Time-sequential</a:t>
                      </a:r>
                    </a:p>
                    <a:p>
                      <a:pPr algn="l"/>
                      <a:endParaRPr lang="en-US" sz="1400" dirty="0"/>
                    </a:p>
                  </a:txBody>
                  <a:tcPr/>
                </a:tc>
                <a:tc>
                  <a:txBody>
                    <a:bodyPr/>
                    <a:lstStyle/>
                    <a:p>
                      <a:pPr algn="l"/>
                      <a:r>
                        <a:rPr lang="en-US" sz="1400" dirty="0" smtClean="0"/>
                        <a:t>3h</a:t>
                      </a:r>
                      <a:endParaRPr lang="en-US" sz="1400" dirty="0"/>
                    </a:p>
                  </a:txBody>
                  <a:tcPr/>
                </a:tc>
              </a:tr>
            </a:tbl>
          </a:graphicData>
        </a:graphic>
      </p:graphicFrame>
      <p:sp>
        <p:nvSpPr>
          <p:cNvPr id="5" name="TextBox 4"/>
          <p:cNvSpPr txBox="1"/>
          <p:nvPr/>
        </p:nvSpPr>
        <p:spPr>
          <a:xfrm>
            <a:off x="251520" y="6237312"/>
            <a:ext cx="3994555" cy="307777"/>
          </a:xfrm>
          <a:prstGeom prst="rect">
            <a:avLst/>
          </a:prstGeom>
          <a:noFill/>
        </p:spPr>
        <p:txBody>
          <a:bodyPr wrap="none" rtlCol="0">
            <a:spAutoFit/>
          </a:bodyPr>
          <a:lstStyle/>
          <a:p>
            <a:r>
              <a:rPr lang="en-US" sz="1400" dirty="0" smtClean="0"/>
              <a:t>Display information is unknown for </a:t>
            </a:r>
            <a:r>
              <a:rPr lang="en-US" sz="1400" dirty="0" err="1" smtClean="0"/>
              <a:t>Yonsei</a:t>
            </a:r>
            <a:r>
              <a:rPr lang="en-US" sz="1400" dirty="0" smtClean="0"/>
              <a:t> university</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Experimental results</a:t>
            </a:r>
            <a:endParaRPr lang="en-US" dirty="0"/>
          </a:p>
        </p:txBody>
      </p:sp>
      <p:sp>
        <p:nvSpPr>
          <p:cNvPr id="3" name="内容占位符 2"/>
          <p:cNvSpPr>
            <a:spLocks noGrp="1"/>
          </p:cNvSpPr>
          <p:nvPr>
            <p:ph idx="1"/>
          </p:nvPr>
        </p:nvSpPr>
        <p:spPr/>
        <p:txBody>
          <a:bodyPr/>
          <a:lstStyle/>
          <a:p>
            <a:r>
              <a:rPr lang="en-US" dirty="0" smtClean="0"/>
              <a:t>Analysis on common set, i.e.</a:t>
            </a:r>
          </a:p>
          <a:p>
            <a:pPr>
              <a:buNone/>
            </a:pPr>
            <a:r>
              <a:rPr lang="en-US" dirty="0" smtClean="0"/>
              <a:t>   -  SRC1, SRC2</a:t>
            </a:r>
          </a:p>
          <a:p>
            <a:pPr>
              <a:buNone/>
            </a:pPr>
            <a:r>
              <a:rPr lang="en-US" dirty="0" smtClean="0"/>
              <a:t>   -  </a:t>
            </a:r>
            <a:r>
              <a:rPr lang="en-US" dirty="0" smtClean="0"/>
              <a:t>9HRCS:  HRC5</a:t>
            </a:r>
            <a:r>
              <a:rPr lang="en-US" dirty="0" smtClean="0"/>
              <a:t>, 6, 7, 8, 9, 10, 12, 14, 16</a:t>
            </a:r>
          </a:p>
          <a:p>
            <a:r>
              <a:rPr lang="en-US" dirty="0" smtClean="0"/>
              <a:t>18 HRC pairs * 2 SRCs = 36 pairs</a:t>
            </a:r>
          </a:p>
          <a:p>
            <a:r>
              <a:rPr lang="en-US" dirty="0" smtClean="0"/>
              <a:t>Each pair is compared by 20 observations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Results: Bradley-Terry score SRC1</a:t>
            </a:r>
            <a:endParaRPr lang="en-US" dirty="0"/>
          </a:p>
        </p:txBody>
      </p:sp>
      <p:graphicFrame>
        <p:nvGraphicFramePr>
          <p:cNvPr id="7" name="表格 6"/>
          <p:cNvGraphicFramePr>
            <a:graphicFrameLocks noGrp="1"/>
          </p:cNvGraphicFramePr>
          <p:nvPr/>
        </p:nvGraphicFramePr>
        <p:xfrm>
          <a:off x="5796136" y="1556792"/>
          <a:ext cx="2700300" cy="1440160"/>
        </p:xfrm>
        <a:graphic>
          <a:graphicData uri="http://schemas.openxmlformats.org/drawingml/2006/table">
            <a:tbl>
              <a:tblPr firstRow="1" bandRow="1">
                <a:tableStyleId>{3B4B98B0-60AC-42C2-AFA5-B58CD77FA1E5}</a:tableStyleId>
              </a:tblPr>
              <a:tblGrid>
                <a:gridCol w="540060"/>
                <a:gridCol w="540060"/>
                <a:gridCol w="540060"/>
                <a:gridCol w="540060"/>
                <a:gridCol w="540060"/>
              </a:tblGrid>
              <a:tr h="288032">
                <a:tc>
                  <a:txBody>
                    <a:bodyPr/>
                    <a:lstStyle/>
                    <a:p>
                      <a:r>
                        <a:rPr lang="en-US" sz="1100" dirty="0" smtClean="0">
                          <a:solidFill>
                            <a:srgbClr val="FF0000"/>
                          </a:solidFill>
                        </a:rPr>
                        <a:t>RMSE</a:t>
                      </a:r>
                      <a:endParaRPr lang="en-US" sz="1100" dirty="0">
                        <a:solidFill>
                          <a:srgbClr val="FF0000"/>
                        </a:solidFill>
                      </a:endParaRPr>
                    </a:p>
                  </a:txBody>
                  <a:tcPr/>
                </a:tc>
                <a:tc>
                  <a:txBody>
                    <a:bodyPr/>
                    <a:lstStyle/>
                    <a:p>
                      <a:r>
                        <a:rPr lang="en-US" sz="900" dirty="0" err="1" smtClean="0"/>
                        <a:t>Yonsei</a:t>
                      </a:r>
                      <a:endParaRPr lang="en-US" sz="900" b="0" dirty="0"/>
                    </a:p>
                  </a:txBody>
                  <a:tcPr/>
                </a:tc>
                <a:tc>
                  <a:txBody>
                    <a:bodyPr/>
                    <a:lstStyle/>
                    <a:p>
                      <a:r>
                        <a:rPr lang="en-US" sz="900" dirty="0" smtClean="0"/>
                        <a:t>IVC</a:t>
                      </a:r>
                      <a:endParaRPr lang="en-US" sz="900" b="0" dirty="0"/>
                    </a:p>
                  </a:txBody>
                  <a:tcPr/>
                </a:tc>
                <a:tc>
                  <a:txBody>
                    <a:bodyPr/>
                    <a:lstStyle/>
                    <a:p>
                      <a:r>
                        <a:rPr lang="en-US" sz="900" dirty="0" smtClean="0"/>
                        <a:t>UPM</a:t>
                      </a:r>
                      <a:endParaRPr lang="en-US" sz="900" b="0" dirty="0"/>
                    </a:p>
                  </a:txBody>
                  <a:tcPr/>
                </a:tc>
                <a:tc>
                  <a:txBody>
                    <a:bodyPr/>
                    <a:lstStyle/>
                    <a:p>
                      <a:r>
                        <a:rPr lang="en-US" sz="900" dirty="0" smtClean="0"/>
                        <a:t>INSA</a:t>
                      </a:r>
                      <a:endParaRPr lang="en-US" sz="900" b="0" dirty="0"/>
                    </a:p>
                  </a:txBody>
                  <a:tcPr/>
                </a:tc>
              </a:tr>
              <a:tr h="288032">
                <a:tc>
                  <a:txBody>
                    <a:bodyPr/>
                    <a:lstStyle/>
                    <a:p>
                      <a:r>
                        <a:rPr lang="en-US" sz="900" dirty="0" err="1" smtClean="0"/>
                        <a:t>Tlabs</a:t>
                      </a:r>
                      <a:endParaRPr lang="en-US" sz="900" dirty="0"/>
                    </a:p>
                  </a:txBody>
                  <a:tcPr/>
                </a:tc>
                <a:tc>
                  <a:txBody>
                    <a:bodyPr/>
                    <a:lstStyle/>
                    <a:p>
                      <a:r>
                        <a:rPr lang="en-US" sz="1100" dirty="0" smtClean="0"/>
                        <a:t>0.38</a:t>
                      </a:r>
                      <a:endParaRPr lang="en-US" sz="1100" dirty="0"/>
                    </a:p>
                  </a:txBody>
                  <a:tcPr/>
                </a:tc>
                <a:tc>
                  <a:txBody>
                    <a:bodyPr/>
                    <a:lstStyle/>
                    <a:p>
                      <a:r>
                        <a:rPr lang="en-US" sz="1100" dirty="0" smtClean="0"/>
                        <a:t>0.23</a:t>
                      </a:r>
                      <a:endParaRPr lang="en-US" sz="1100" dirty="0"/>
                    </a:p>
                  </a:txBody>
                  <a:tcPr/>
                </a:tc>
                <a:tc>
                  <a:txBody>
                    <a:bodyPr/>
                    <a:lstStyle/>
                    <a:p>
                      <a:r>
                        <a:rPr lang="en-US" sz="1100" dirty="0" smtClean="0"/>
                        <a:t>0.59</a:t>
                      </a:r>
                      <a:endParaRPr lang="en-US" sz="1100" dirty="0"/>
                    </a:p>
                  </a:txBody>
                  <a:tcPr/>
                </a:tc>
                <a:tc>
                  <a:txBody>
                    <a:bodyPr/>
                    <a:lstStyle/>
                    <a:p>
                      <a:r>
                        <a:rPr lang="en-US" sz="1100" dirty="0" smtClean="0"/>
                        <a:t>0.45</a:t>
                      </a:r>
                      <a:endParaRPr lang="en-US" sz="1100" dirty="0"/>
                    </a:p>
                  </a:txBody>
                  <a:tcPr/>
                </a:tc>
              </a:tr>
              <a:tr h="288032">
                <a:tc>
                  <a:txBody>
                    <a:bodyPr/>
                    <a:lstStyle/>
                    <a:p>
                      <a:r>
                        <a:rPr lang="en-US" sz="900" dirty="0" err="1" smtClean="0"/>
                        <a:t>Yonsei</a:t>
                      </a:r>
                      <a:endParaRPr lang="en-US" sz="900" dirty="0"/>
                    </a:p>
                  </a:txBody>
                  <a:tcPr/>
                </a:tc>
                <a:tc>
                  <a:txBody>
                    <a:bodyPr/>
                    <a:lstStyle/>
                    <a:p>
                      <a:endParaRPr lang="en-US" sz="1100"/>
                    </a:p>
                  </a:txBody>
                  <a:tcPr/>
                </a:tc>
                <a:tc>
                  <a:txBody>
                    <a:bodyPr/>
                    <a:lstStyle/>
                    <a:p>
                      <a:r>
                        <a:rPr lang="en-US" sz="1100" dirty="0" smtClean="0"/>
                        <a:t>0.47</a:t>
                      </a:r>
                      <a:endParaRPr lang="en-US" sz="1100" dirty="0"/>
                    </a:p>
                  </a:txBody>
                  <a:tcPr/>
                </a:tc>
                <a:tc>
                  <a:txBody>
                    <a:bodyPr/>
                    <a:lstStyle/>
                    <a:p>
                      <a:r>
                        <a:rPr lang="en-US" sz="1100" dirty="0" smtClean="0"/>
                        <a:t>0.70</a:t>
                      </a:r>
                      <a:endParaRPr lang="en-US" sz="1100" dirty="0"/>
                    </a:p>
                  </a:txBody>
                  <a:tcPr/>
                </a:tc>
                <a:tc>
                  <a:txBody>
                    <a:bodyPr/>
                    <a:lstStyle/>
                    <a:p>
                      <a:r>
                        <a:rPr lang="en-US" sz="1100" dirty="0" smtClean="0"/>
                        <a:t>0.21</a:t>
                      </a:r>
                      <a:endParaRPr lang="en-US" sz="1100" dirty="0"/>
                    </a:p>
                  </a:txBody>
                  <a:tcPr/>
                </a:tc>
              </a:tr>
              <a:tr h="288032">
                <a:tc>
                  <a:txBody>
                    <a:bodyPr/>
                    <a:lstStyle/>
                    <a:p>
                      <a:r>
                        <a:rPr lang="en-US" sz="900" dirty="0" smtClean="0"/>
                        <a:t>IVC</a:t>
                      </a:r>
                      <a:endParaRPr lang="en-US" sz="900" dirty="0"/>
                    </a:p>
                  </a:txBody>
                  <a:tcPr/>
                </a:tc>
                <a:tc>
                  <a:txBody>
                    <a:bodyPr/>
                    <a:lstStyle/>
                    <a:p>
                      <a:endParaRPr lang="en-US" sz="1100"/>
                    </a:p>
                  </a:txBody>
                  <a:tcPr/>
                </a:tc>
                <a:tc>
                  <a:txBody>
                    <a:bodyPr/>
                    <a:lstStyle/>
                    <a:p>
                      <a:endParaRPr lang="en-US" sz="1100"/>
                    </a:p>
                  </a:txBody>
                  <a:tcPr/>
                </a:tc>
                <a:tc>
                  <a:txBody>
                    <a:bodyPr/>
                    <a:lstStyle/>
                    <a:p>
                      <a:r>
                        <a:rPr lang="en-US" sz="1100" dirty="0" smtClean="0"/>
                        <a:t>0.59</a:t>
                      </a:r>
                      <a:endParaRPr lang="en-US" sz="1100" dirty="0"/>
                    </a:p>
                  </a:txBody>
                  <a:tcPr/>
                </a:tc>
                <a:tc>
                  <a:txBody>
                    <a:bodyPr/>
                    <a:lstStyle/>
                    <a:p>
                      <a:r>
                        <a:rPr lang="en-US" sz="1100" dirty="0" smtClean="0"/>
                        <a:t>0.41</a:t>
                      </a:r>
                      <a:endParaRPr lang="en-US" sz="1100" dirty="0"/>
                    </a:p>
                  </a:txBody>
                  <a:tcPr/>
                </a:tc>
              </a:tr>
              <a:tr h="288032">
                <a:tc>
                  <a:txBody>
                    <a:bodyPr/>
                    <a:lstStyle/>
                    <a:p>
                      <a:r>
                        <a:rPr lang="en-US" sz="900" dirty="0" smtClean="0"/>
                        <a:t>UPM</a:t>
                      </a:r>
                      <a:endParaRPr lang="en-US" sz="900" dirty="0"/>
                    </a:p>
                  </a:txBody>
                  <a:tcPr/>
                </a:tc>
                <a:tc>
                  <a:txBody>
                    <a:bodyPr/>
                    <a:lstStyle/>
                    <a:p>
                      <a:endParaRPr lang="en-US" sz="1100" dirty="0"/>
                    </a:p>
                  </a:txBody>
                  <a:tcPr/>
                </a:tc>
                <a:tc>
                  <a:txBody>
                    <a:bodyPr/>
                    <a:lstStyle/>
                    <a:p>
                      <a:endParaRPr lang="en-US" sz="1100"/>
                    </a:p>
                  </a:txBody>
                  <a:tcPr/>
                </a:tc>
                <a:tc>
                  <a:txBody>
                    <a:bodyPr/>
                    <a:lstStyle/>
                    <a:p>
                      <a:endParaRPr lang="en-US" sz="1100" dirty="0"/>
                    </a:p>
                  </a:txBody>
                  <a:tcPr/>
                </a:tc>
                <a:tc>
                  <a:txBody>
                    <a:bodyPr/>
                    <a:lstStyle/>
                    <a:p>
                      <a:r>
                        <a:rPr lang="en-US" sz="1100" dirty="0" smtClean="0"/>
                        <a:t>0.43</a:t>
                      </a:r>
                      <a:endParaRPr lang="en-US" sz="1100" dirty="0"/>
                    </a:p>
                  </a:txBody>
                  <a:tcPr/>
                </a:tc>
              </a:tr>
            </a:tbl>
          </a:graphicData>
        </a:graphic>
      </p:graphicFrame>
      <p:graphicFrame>
        <p:nvGraphicFramePr>
          <p:cNvPr id="8" name="表格 7"/>
          <p:cNvGraphicFramePr>
            <a:graphicFrameLocks noGrp="1"/>
          </p:cNvGraphicFramePr>
          <p:nvPr/>
        </p:nvGraphicFramePr>
        <p:xfrm>
          <a:off x="5796136" y="3356992"/>
          <a:ext cx="2700300" cy="1440160"/>
        </p:xfrm>
        <a:graphic>
          <a:graphicData uri="http://schemas.openxmlformats.org/drawingml/2006/table">
            <a:tbl>
              <a:tblPr firstRow="1" bandRow="1">
                <a:tableStyleId>{0E3FDE45-AF77-4B5C-9715-49D594BDF05E}</a:tableStyleId>
              </a:tblPr>
              <a:tblGrid>
                <a:gridCol w="540060"/>
                <a:gridCol w="540060"/>
                <a:gridCol w="540060"/>
                <a:gridCol w="540060"/>
                <a:gridCol w="540060"/>
              </a:tblGrid>
              <a:tr h="288032">
                <a:tc>
                  <a:txBody>
                    <a:bodyPr/>
                    <a:lstStyle/>
                    <a:p>
                      <a:r>
                        <a:rPr lang="en-US" sz="1100" dirty="0" smtClean="0"/>
                        <a:t>PLCC</a:t>
                      </a:r>
                      <a:endParaRPr lang="en-US" sz="1100" dirty="0">
                        <a:solidFill>
                          <a:srgbClr val="FF0000"/>
                        </a:solidFill>
                      </a:endParaRPr>
                    </a:p>
                  </a:txBody>
                  <a:tcPr/>
                </a:tc>
                <a:tc>
                  <a:txBody>
                    <a:bodyPr/>
                    <a:lstStyle/>
                    <a:p>
                      <a:r>
                        <a:rPr lang="en-US" sz="900" dirty="0" err="1" smtClean="0"/>
                        <a:t>Yonsei</a:t>
                      </a:r>
                      <a:endParaRPr lang="en-US" sz="900" b="0" dirty="0"/>
                    </a:p>
                  </a:txBody>
                  <a:tcPr/>
                </a:tc>
                <a:tc>
                  <a:txBody>
                    <a:bodyPr/>
                    <a:lstStyle/>
                    <a:p>
                      <a:r>
                        <a:rPr lang="en-US" sz="900" dirty="0" smtClean="0"/>
                        <a:t>IVC</a:t>
                      </a:r>
                      <a:endParaRPr lang="en-US" sz="900" b="0" dirty="0"/>
                    </a:p>
                  </a:txBody>
                  <a:tcPr/>
                </a:tc>
                <a:tc>
                  <a:txBody>
                    <a:bodyPr/>
                    <a:lstStyle/>
                    <a:p>
                      <a:r>
                        <a:rPr lang="en-US" sz="900" dirty="0" smtClean="0"/>
                        <a:t>UPM</a:t>
                      </a:r>
                      <a:endParaRPr lang="en-US" sz="900" b="0" dirty="0"/>
                    </a:p>
                  </a:txBody>
                  <a:tcPr/>
                </a:tc>
                <a:tc>
                  <a:txBody>
                    <a:bodyPr/>
                    <a:lstStyle/>
                    <a:p>
                      <a:r>
                        <a:rPr lang="en-US" sz="900" dirty="0" smtClean="0"/>
                        <a:t>INSA</a:t>
                      </a:r>
                      <a:endParaRPr lang="en-US" sz="900" b="0" dirty="0"/>
                    </a:p>
                  </a:txBody>
                  <a:tcPr/>
                </a:tc>
              </a:tr>
              <a:tr h="288032">
                <a:tc>
                  <a:txBody>
                    <a:bodyPr/>
                    <a:lstStyle/>
                    <a:p>
                      <a:r>
                        <a:rPr lang="en-US" sz="900" dirty="0" err="1" smtClean="0"/>
                        <a:t>Tlabs</a:t>
                      </a:r>
                      <a:endParaRPr lang="en-US" sz="900" dirty="0"/>
                    </a:p>
                  </a:txBody>
                  <a:tcPr/>
                </a:tc>
                <a:tc>
                  <a:txBody>
                    <a:bodyPr/>
                    <a:lstStyle/>
                    <a:p>
                      <a:r>
                        <a:rPr lang="en-US" sz="1100" dirty="0" smtClean="0"/>
                        <a:t>0.95</a:t>
                      </a:r>
                      <a:endParaRPr lang="en-US" sz="1100" dirty="0"/>
                    </a:p>
                  </a:txBody>
                  <a:tcPr/>
                </a:tc>
                <a:tc>
                  <a:txBody>
                    <a:bodyPr/>
                    <a:lstStyle/>
                    <a:p>
                      <a:r>
                        <a:rPr lang="en-US" sz="1100" dirty="0" smtClean="0"/>
                        <a:t>0.99</a:t>
                      </a:r>
                      <a:endParaRPr lang="en-US" sz="1100" dirty="0"/>
                    </a:p>
                  </a:txBody>
                  <a:tcPr/>
                </a:tc>
                <a:tc>
                  <a:txBody>
                    <a:bodyPr/>
                    <a:lstStyle/>
                    <a:p>
                      <a:r>
                        <a:rPr lang="en-US" sz="1100" dirty="0" smtClean="0"/>
                        <a:t>0.75</a:t>
                      </a:r>
                      <a:endParaRPr lang="en-US" sz="1100" dirty="0"/>
                    </a:p>
                  </a:txBody>
                  <a:tcPr/>
                </a:tc>
                <a:tc>
                  <a:txBody>
                    <a:bodyPr/>
                    <a:lstStyle/>
                    <a:p>
                      <a:r>
                        <a:rPr lang="en-US" sz="1100" dirty="0" smtClean="0"/>
                        <a:t>0.91</a:t>
                      </a:r>
                      <a:endParaRPr lang="en-US" sz="1100" dirty="0"/>
                    </a:p>
                  </a:txBody>
                  <a:tcPr/>
                </a:tc>
              </a:tr>
              <a:tr h="288032">
                <a:tc>
                  <a:txBody>
                    <a:bodyPr/>
                    <a:lstStyle/>
                    <a:p>
                      <a:r>
                        <a:rPr lang="en-US" sz="900" dirty="0" err="1" smtClean="0"/>
                        <a:t>Yonsei</a:t>
                      </a:r>
                      <a:endParaRPr lang="en-US" sz="900" dirty="0"/>
                    </a:p>
                  </a:txBody>
                  <a:tcPr/>
                </a:tc>
                <a:tc>
                  <a:txBody>
                    <a:bodyPr/>
                    <a:lstStyle/>
                    <a:p>
                      <a:endParaRPr lang="en-US" sz="1100"/>
                    </a:p>
                  </a:txBody>
                  <a:tcPr/>
                </a:tc>
                <a:tc>
                  <a:txBody>
                    <a:bodyPr/>
                    <a:lstStyle/>
                    <a:p>
                      <a:r>
                        <a:rPr lang="en-US" sz="1100" dirty="0" smtClean="0"/>
                        <a:t>0.94</a:t>
                      </a:r>
                      <a:endParaRPr lang="en-US" sz="1100" dirty="0"/>
                    </a:p>
                  </a:txBody>
                  <a:tcPr/>
                </a:tc>
                <a:tc>
                  <a:txBody>
                    <a:bodyPr/>
                    <a:lstStyle/>
                    <a:p>
                      <a:r>
                        <a:rPr lang="en-US" sz="1100" dirty="0" smtClean="0"/>
                        <a:t>0.62</a:t>
                      </a:r>
                      <a:endParaRPr lang="en-US" sz="1100" dirty="0"/>
                    </a:p>
                  </a:txBody>
                  <a:tcPr/>
                </a:tc>
                <a:tc>
                  <a:txBody>
                    <a:bodyPr/>
                    <a:lstStyle/>
                    <a:p>
                      <a:r>
                        <a:rPr lang="en-US" sz="1100" dirty="0" smtClean="0"/>
                        <a:t>0.98</a:t>
                      </a:r>
                      <a:endParaRPr lang="en-US" sz="1100" dirty="0"/>
                    </a:p>
                  </a:txBody>
                  <a:tcPr/>
                </a:tc>
              </a:tr>
              <a:tr h="288032">
                <a:tc>
                  <a:txBody>
                    <a:bodyPr/>
                    <a:lstStyle/>
                    <a:p>
                      <a:r>
                        <a:rPr lang="en-US" sz="900" dirty="0" smtClean="0"/>
                        <a:t>IVC</a:t>
                      </a:r>
                      <a:endParaRPr lang="en-US" sz="900" dirty="0"/>
                    </a:p>
                  </a:txBody>
                  <a:tcPr/>
                </a:tc>
                <a:tc>
                  <a:txBody>
                    <a:bodyPr/>
                    <a:lstStyle/>
                    <a:p>
                      <a:endParaRPr lang="en-US" sz="1100"/>
                    </a:p>
                  </a:txBody>
                  <a:tcPr/>
                </a:tc>
                <a:tc>
                  <a:txBody>
                    <a:bodyPr/>
                    <a:lstStyle/>
                    <a:p>
                      <a:endParaRPr lang="en-US" sz="1100"/>
                    </a:p>
                  </a:txBody>
                  <a:tcPr/>
                </a:tc>
                <a:tc>
                  <a:txBody>
                    <a:bodyPr/>
                    <a:lstStyle/>
                    <a:p>
                      <a:r>
                        <a:rPr lang="en-US" sz="1100" dirty="0" smtClean="0"/>
                        <a:t>0.75</a:t>
                      </a:r>
                      <a:endParaRPr lang="en-US" sz="1100" dirty="0"/>
                    </a:p>
                  </a:txBody>
                  <a:tcPr/>
                </a:tc>
                <a:tc>
                  <a:txBody>
                    <a:bodyPr/>
                    <a:lstStyle/>
                    <a:p>
                      <a:r>
                        <a:rPr lang="en-US" sz="1100" dirty="0" smtClean="0"/>
                        <a:t>0.93</a:t>
                      </a:r>
                      <a:endParaRPr lang="en-US" sz="1100" dirty="0"/>
                    </a:p>
                  </a:txBody>
                  <a:tcPr/>
                </a:tc>
              </a:tr>
              <a:tr h="288032">
                <a:tc>
                  <a:txBody>
                    <a:bodyPr/>
                    <a:lstStyle/>
                    <a:p>
                      <a:r>
                        <a:rPr lang="en-US" sz="900" dirty="0" smtClean="0"/>
                        <a:t>UPM</a:t>
                      </a:r>
                      <a:endParaRPr lang="en-US" sz="900" dirty="0"/>
                    </a:p>
                  </a:txBody>
                  <a:tcPr/>
                </a:tc>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r>
                        <a:rPr lang="en-US" sz="1100" dirty="0" smtClean="0"/>
                        <a:t>0.92</a:t>
                      </a:r>
                      <a:endParaRPr lang="en-US" sz="1100" dirty="0"/>
                    </a:p>
                  </a:txBody>
                  <a:tcPr/>
                </a:tc>
              </a:tr>
            </a:tbl>
          </a:graphicData>
        </a:graphic>
      </p:graphicFrame>
      <p:graphicFrame>
        <p:nvGraphicFramePr>
          <p:cNvPr id="9" name="表格 8"/>
          <p:cNvGraphicFramePr>
            <a:graphicFrameLocks noGrp="1"/>
          </p:cNvGraphicFramePr>
          <p:nvPr/>
        </p:nvGraphicFramePr>
        <p:xfrm>
          <a:off x="5796136" y="5157192"/>
          <a:ext cx="2700300" cy="1440160"/>
        </p:xfrm>
        <a:graphic>
          <a:graphicData uri="http://schemas.openxmlformats.org/drawingml/2006/table">
            <a:tbl>
              <a:tblPr firstRow="1" bandRow="1">
                <a:tableStyleId>{C083E6E3-FA7D-4D7B-A595-EF9225AFEA82}</a:tableStyleId>
              </a:tblPr>
              <a:tblGrid>
                <a:gridCol w="540060"/>
                <a:gridCol w="540060"/>
                <a:gridCol w="540060"/>
                <a:gridCol w="540060"/>
                <a:gridCol w="540060"/>
              </a:tblGrid>
              <a:tr h="288032">
                <a:tc>
                  <a:txBody>
                    <a:bodyPr/>
                    <a:lstStyle/>
                    <a:p>
                      <a:r>
                        <a:rPr lang="en-US" sz="1100" dirty="0" smtClean="0"/>
                        <a:t>ROCC</a:t>
                      </a:r>
                      <a:endParaRPr lang="en-US" sz="1100" dirty="0">
                        <a:solidFill>
                          <a:srgbClr val="FF0000"/>
                        </a:solidFill>
                      </a:endParaRPr>
                    </a:p>
                  </a:txBody>
                  <a:tcPr/>
                </a:tc>
                <a:tc>
                  <a:txBody>
                    <a:bodyPr/>
                    <a:lstStyle/>
                    <a:p>
                      <a:r>
                        <a:rPr lang="en-US" sz="900" dirty="0" err="1" smtClean="0"/>
                        <a:t>Yonsei</a:t>
                      </a:r>
                      <a:endParaRPr lang="en-US" sz="900" b="0" dirty="0"/>
                    </a:p>
                  </a:txBody>
                  <a:tcPr/>
                </a:tc>
                <a:tc>
                  <a:txBody>
                    <a:bodyPr/>
                    <a:lstStyle/>
                    <a:p>
                      <a:r>
                        <a:rPr lang="en-US" sz="900" dirty="0" smtClean="0"/>
                        <a:t>IVC</a:t>
                      </a:r>
                      <a:endParaRPr lang="en-US" sz="900" b="0" dirty="0"/>
                    </a:p>
                  </a:txBody>
                  <a:tcPr/>
                </a:tc>
                <a:tc>
                  <a:txBody>
                    <a:bodyPr/>
                    <a:lstStyle/>
                    <a:p>
                      <a:r>
                        <a:rPr lang="en-US" sz="900" dirty="0" smtClean="0"/>
                        <a:t>UPM</a:t>
                      </a:r>
                      <a:endParaRPr lang="en-US" sz="900" b="0" dirty="0"/>
                    </a:p>
                  </a:txBody>
                  <a:tcPr/>
                </a:tc>
                <a:tc>
                  <a:txBody>
                    <a:bodyPr/>
                    <a:lstStyle/>
                    <a:p>
                      <a:r>
                        <a:rPr lang="en-US" sz="900" dirty="0" smtClean="0"/>
                        <a:t>INSA</a:t>
                      </a:r>
                      <a:endParaRPr lang="en-US" sz="900" b="0" dirty="0"/>
                    </a:p>
                  </a:txBody>
                  <a:tcPr/>
                </a:tc>
              </a:tr>
              <a:tr h="288032">
                <a:tc>
                  <a:txBody>
                    <a:bodyPr/>
                    <a:lstStyle/>
                    <a:p>
                      <a:r>
                        <a:rPr lang="en-US" sz="900" dirty="0" err="1" smtClean="0"/>
                        <a:t>Tlabs</a:t>
                      </a:r>
                      <a:endParaRPr lang="en-US" sz="900" dirty="0"/>
                    </a:p>
                  </a:txBody>
                  <a:tcPr/>
                </a:tc>
                <a:tc>
                  <a:txBody>
                    <a:bodyPr/>
                    <a:lstStyle/>
                    <a:p>
                      <a:r>
                        <a:rPr lang="en-US" sz="1100" dirty="0" smtClean="0"/>
                        <a:t>0.92</a:t>
                      </a:r>
                      <a:endParaRPr lang="en-US" sz="1100" dirty="0"/>
                    </a:p>
                  </a:txBody>
                  <a:tcPr/>
                </a:tc>
                <a:tc>
                  <a:txBody>
                    <a:bodyPr/>
                    <a:lstStyle/>
                    <a:p>
                      <a:r>
                        <a:rPr lang="en-US" sz="1100" dirty="0" smtClean="0"/>
                        <a:t>0.95</a:t>
                      </a:r>
                      <a:endParaRPr lang="en-US" sz="1100" dirty="0"/>
                    </a:p>
                  </a:txBody>
                  <a:tcPr/>
                </a:tc>
                <a:tc>
                  <a:txBody>
                    <a:bodyPr/>
                    <a:lstStyle/>
                    <a:p>
                      <a:r>
                        <a:rPr lang="en-US" sz="1100" dirty="0" smtClean="0"/>
                        <a:t>0.63</a:t>
                      </a:r>
                      <a:endParaRPr lang="en-US" sz="1100" dirty="0"/>
                    </a:p>
                  </a:txBody>
                  <a:tcPr/>
                </a:tc>
                <a:tc>
                  <a:txBody>
                    <a:bodyPr/>
                    <a:lstStyle/>
                    <a:p>
                      <a:r>
                        <a:rPr lang="en-US" sz="1100" dirty="0" smtClean="0"/>
                        <a:t>0.90</a:t>
                      </a:r>
                      <a:endParaRPr lang="en-US" sz="1100" dirty="0"/>
                    </a:p>
                  </a:txBody>
                  <a:tcPr/>
                </a:tc>
              </a:tr>
              <a:tr h="288032">
                <a:tc>
                  <a:txBody>
                    <a:bodyPr/>
                    <a:lstStyle/>
                    <a:p>
                      <a:r>
                        <a:rPr lang="en-US" sz="900" dirty="0" err="1" smtClean="0"/>
                        <a:t>Yonsei</a:t>
                      </a:r>
                      <a:endParaRPr lang="en-US" sz="900" dirty="0"/>
                    </a:p>
                  </a:txBody>
                  <a:tcPr/>
                </a:tc>
                <a:tc>
                  <a:txBody>
                    <a:bodyPr/>
                    <a:lstStyle/>
                    <a:p>
                      <a:endParaRPr lang="en-US" sz="1100"/>
                    </a:p>
                  </a:txBody>
                  <a:tcPr/>
                </a:tc>
                <a:tc>
                  <a:txBody>
                    <a:bodyPr/>
                    <a:lstStyle/>
                    <a:p>
                      <a:r>
                        <a:rPr lang="en-US" sz="1100" dirty="0" smtClean="0"/>
                        <a:t>0.93</a:t>
                      </a:r>
                      <a:endParaRPr lang="en-US" sz="1100" dirty="0"/>
                    </a:p>
                  </a:txBody>
                  <a:tcPr/>
                </a:tc>
                <a:tc>
                  <a:txBody>
                    <a:bodyPr/>
                    <a:lstStyle/>
                    <a:p>
                      <a:r>
                        <a:rPr lang="en-US" sz="1100" dirty="0" smtClean="0"/>
                        <a:t>0.55</a:t>
                      </a:r>
                      <a:endParaRPr lang="en-US" sz="1100" dirty="0"/>
                    </a:p>
                  </a:txBody>
                  <a:tcPr/>
                </a:tc>
                <a:tc>
                  <a:txBody>
                    <a:bodyPr/>
                    <a:lstStyle/>
                    <a:p>
                      <a:r>
                        <a:rPr lang="en-US" sz="1100" dirty="0" smtClean="0"/>
                        <a:t>0.95</a:t>
                      </a:r>
                      <a:endParaRPr lang="en-US" sz="1100" dirty="0"/>
                    </a:p>
                  </a:txBody>
                  <a:tcPr/>
                </a:tc>
              </a:tr>
              <a:tr h="288032">
                <a:tc>
                  <a:txBody>
                    <a:bodyPr/>
                    <a:lstStyle/>
                    <a:p>
                      <a:r>
                        <a:rPr lang="en-US" sz="900" dirty="0" smtClean="0"/>
                        <a:t>IVC</a:t>
                      </a:r>
                      <a:endParaRPr lang="en-US" sz="900" dirty="0"/>
                    </a:p>
                  </a:txBody>
                  <a:tcPr/>
                </a:tc>
                <a:tc>
                  <a:txBody>
                    <a:bodyPr/>
                    <a:lstStyle/>
                    <a:p>
                      <a:endParaRPr lang="en-US" sz="1100"/>
                    </a:p>
                  </a:txBody>
                  <a:tcPr/>
                </a:tc>
                <a:tc>
                  <a:txBody>
                    <a:bodyPr/>
                    <a:lstStyle/>
                    <a:p>
                      <a:endParaRPr lang="en-US" sz="1100" dirty="0"/>
                    </a:p>
                  </a:txBody>
                  <a:tcPr/>
                </a:tc>
                <a:tc>
                  <a:txBody>
                    <a:bodyPr/>
                    <a:lstStyle/>
                    <a:p>
                      <a:r>
                        <a:rPr lang="en-US" sz="1100" dirty="0" smtClean="0"/>
                        <a:t>0.68</a:t>
                      </a:r>
                      <a:endParaRPr lang="en-US" sz="1100" dirty="0"/>
                    </a:p>
                  </a:txBody>
                  <a:tcPr/>
                </a:tc>
                <a:tc>
                  <a:txBody>
                    <a:bodyPr/>
                    <a:lstStyle/>
                    <a:p>
                      <a:r>
                        <a:rPr lang="en-US" sz="1100" dirty="0" smtClean="0"/>
                        <a:t>0.85</a:t>
                      </a:r>
                      <a:endParaRPr lang="en-US" sz="1100" dirty="0"/>
                    </a:p>
                  </a:txBody>
                  <a:tcPr/>
                </a:tc>
              </a:tr>
              <a:tr h="288032">
                <a:tc>
                  <a:txBody>
                    <a:bodyPr/>
                    <a:lstStyle/>
                    <a:p>
                      <a:r>
                        <a:rPr lang="en-US" sz="900" dirty="0" smtClean="0"/>
                        <a:t>UPM</a:t>
                      </a:r>
                      <a:endParaRPr lang="en-US" sz="900" dirty="0"/>
                    </a:p>
                  </a:txBody>
                  <a:tcPr/>
                </a:tc>
                <a:tc>
                  <a:txBody>
                    <a:bodyPr/>
                    <a:lstStyle/>
                    <a:p>
                      <a:endParaRPr lang="en-US" sz="1100" dirty="0"/>
                    </a:p>
                  </a:txBody>
                  <a:tcPr/>
                </a:tc>
                <a:tc>
                  <a:txBody>
                    <a:bodyPr/>
                    <a:lstStyle/>
                    <a:p>
                      <a:endParaRPr lang="en-US" sz="1100"/>
                    </a:p>
                  </a:txBody>
                  <a:tcPr/>
                </a:tc>
                <a:tc>
                  <a:txBody>
                    <a:bodyPr/>
                    <a:lstStyle/>
                    <a:p>
                      <a:endParaRPr lang="en-US" sz="1100" dirty="0"/>
                    </a:p>
                  </a:txBody>
                  <a:tcPr/>
                </a:tc>
                <a:tc>
                  <a:txBody>
                    <a:bodyPr/>
                    <a:lstStyle/>
                    <a:p>
                      <a:r>
                        <a:rPr lang="en-US" sz="1100" dirty="0" smtClean="0"/>
                        <a:t>0.43</a:t>
                      </a:r>
                      <a:endParaRPr lang="en-US" sz="1100" dirty="0"/>
                    </a:p>
                  </a:txBody>
                  <a:tcPr/>
                </a:tc>
              </a:tr>
            </a:tbl>
          </a:graphicData>
        </a:graphic>
      </p:graphicFrame>
      <p:pic>
        <p:nvPicPr>
          <p:cNvPr id="12" name="内容占位符 11" descr="allLabs_src1_commonset.jpg"/>
          <p:cNvPicPr>
            <a:picLocks noGrp="1" noChangeAspect="1"/>
          </p:cNvPicPr>
          <p:nvPr>
            <p:ph idx="1"/>
          </p:nvPr>
        </p:nvPicPr>
        <p:blipFill>
          <a:blip r:embed="rId2" cstate="print"/>
          <a:srcRect l="6556" r="7506"/>
          <a:stretch>
            <a:fillRect/>
          </a:stretch>
        </p:blipFill>
        <p:spPr>
          <a:xfrm>
            <a:off x="179512" y="1556792"/>
            <a:ext cx="5544616" cy="4840266"/>
          </a:xfrm>
        </p:spPr>
      </p:pic>
      <p:sp>
        <p:nvSpPr>
          <p:cNvPr id="13" name="TextBox 12"/>
          <p:cNvSpPr txBox="1"/>
          <p:nvPr/>
        </p:nvSpPr>
        <p:spPr>
          <a:xfrm>
            <a:off x="683568" y="6381328"/>
            <a:ext cx="3802451" cy="369332"/>
          </a:xfrm>
          <a:prstGeom prst="rect">
            <a:avLst/>
          </a:prstGeom>
          <a:noFill/>
        </p:spPr>
        <p:txBody>
          <a:bodyPr wrap="none" rtlCol="0">
            <a:spAutoFit/>
          </a:bodyPr>
          <a:lstStyle/>
          <a:p>
            <a:r>
              <a:rPr lang="fr-FR" dirty="0" smtClean="0"/>
              <a:t>HRC16 set as </a:t>
            </a:r>
            <a:r>
              <a:rPr lang="fr-FR" dirty="0" err="1" smtClean="0"/>
              <a:t>reference</a:t>
            </a:r>
            <a:r>
              <a:rPr lang="fr-FR" dirty="0" smtClean="0"/>
              <a:t> </a:t>
            </a:r>
            <a:r>
              <a:rPr lang="en-US" dirty="0" smtClean="0">
                <a:sym typeface="Wingdings" pitchFamily="2" charset="2"/>
              </a:rPr>
              <a:t> BT score = 0</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Results: Bradley-Terry score SRC1</a:t>
            </a:r>
            <a:endParaRPr lang="en-US" dirty="0"/>
          </a:p>
        </p:txBody>
      </p:sp>
      <p:pic>
        <p:nvPicPr>
          <p:cNvPr id="12" name="内容占位符 11" descr="allLabs_src1_commonset.jpg"/>
          <p:cNvPicPr>
            <a:picLocks noGrp="1" noChangeAspect="1"/>
          </p:cNvPicPr>
          <p:nvPr>
            <p:ph idx="1"/>
          </p:nvPr>
        </p:nvPicPr>
        <p:blipFill>
          <a:blip r:embed="rId3" cstate="print"/>
          <a:srcRect l="6556" r="7506"/>
          <a:stretch>
            <a:fillRect/>
          </a:stretch>
        </p:blipFill>
        <p:spPr>
          <a:xfrm>
            <a:off x="179512" y="1556792"/>
            <a:ext cx="4176464" cy="3645914"/>
          </a:xfrm>
        </p:spPr>
      </p:pic>
      <p:sp>
        <p:nvSpPr>
          <p:cNvPr id="13" name="TextBox 12"/>
          <p:cNvSpPr txBox="1"/>
          <p:nvPr/>
        </p:nvSpPr>
        <p:spPr>
          <a:xfrm>
            <a:off x="251520" y="5301208"/>
            <a:ext cx="3802451" cy="369332"/>
          </a:xfrm>
          <a:prstGeom prst="rect">
            <a:avLst/>
          </a:prstGeom>
          <a:noFill/>
        </p:spPr>
        <p:txBody>
          <a:bodyPr wrap="none" rtlCol="0">
            <a:spAutoFit/>
          </a:bodyPr>
          <a:lstStyle/>
          <a:p>
            <a:r>
              <a:rPr lang="fr-FR" dirty="0" smtClean="0"/>
              <a:t>HRC16 set as </a:t>
            </a:r>
            <a:r>
              <a:rPr lang="fr-FR" dirty="0" err="1" smtClean="0"/>
              <a:t>reference</a:t>
            </a:r>
            <a:r>
              <a:rPr lang="fr-FR" dirty="0" smtClean="0"/>
              <a:t> </a:t>
            </a:r>
            <a:r>
              <a:rPr lang="en-US" dirty="0" smtClean="0">
                <a:sym typeface="Wingdings" pitchFamily="2" charset="2"/>
              </a:rPr>
              <a:t> BT score = 0</a:t>
            </a:r>
            <a:endParaRPr lang="en-US" dirty="0"/>
          </a:p>
        </p:txBody>
      </p:sp>
      <p:pic>
        <p:nvPicPr>
          <p:cNvPr id="10" name="图片 9" descr="allLabs_src1_commonset.jpg"/>
          <p:cNvPicPr>
            <a:picLocks noChangeAspect="1"/>
          </p:cNvPicPr>
          <p:nvPr/>
        </p:nvPicPr>
        <p:blipFill>
          <a:blip r:embed="rId4" cstate="print"/>
          <a:srcRect l="6805" r="7452"/>
          <a:stretch>
            <a:fillRect/>
          </a:stretch>
        </p:blipFill>
        <p:spPr>
          <a:xfrm>
            <a:off x="4644008" y="1556792"/>
            <a:ext cx="4104456" cy="3591190"/>
          </a:xfrm>
          <a:prstGeom prst="rect">
            <a:avLst/>
          </a:prstGeom>
        </p:spPr>
      </p:pic>
      <p:sp>
        <p:nvSpPr>
          <p:cNvPr id="11" name="TextBox 10"/>
          <p:cNvSpPr txBox="1"/>
          <p:nvPr/>
        </p:nvSpPr>
        <p:spPr>
          <a:xfrm>
            <a:off x="4788024" y="5373216"/>
            <a:ext cx="3802451" cy="369332"/>
          </a:xfrm>
          <a:prstGeom prst="rect">
            <a:avLst/>
          </a:prstGeom>
          <a:noFill/>
        </p:spPr>
        <p:txBody>
          <a:bodyPr wrap="none" rtlCol="0">
            <a:spAutoFit/>
          </a:bodyPr>
          <a:lstStyle/>
          <a:p>
            <a:r>
              <a:rPr lang="fr-FR" dirty="0" smtClean="0"/>
              <a:t>HRC14 set as </a:t>
            </a:r>
            <a:r>
              <a:rPr lang="fr-FR" dirty="0" err="1" smtClean="0"/>
              <a:t>reference</a:t>
            </a:r>
            <a:r>
              <a:rPr lang="fr-FR" dirty="0" smtClean="0"/>
              <a:t> </a:t>
            </a:r>
            <a:r>
              <a:rPr lang="en-US" dirty="0" smtClean="0">
                <a:sym typeface="Wingdings" pitchFamily="2" charset="2"/>
              </a:rPr>
              <a:t> BT score = 0</a:t>
            </a:r>
            <a:endParaRPr lang="en-US" dirty="0"/>
          </a:p>
        </p:txBody>
      </p:sp>
      <p:sp>
        <p:nvSpPr>
          <p:cNvPr id="14" name="TextBox 13"/>
          <p:cNvSpPr txBox="1"/>
          <p:nvPr/>
        </p:nvSpPr>
        <p:spPr>
          <a:xfrm>
            <a:off x="251521" y="5661248"/>
            <a:ext cx="4104456" cy="738664"/>
          </a:xfrm>
          <a:prstGeom prst="rect">
            <a:avLst/>
          </a:prstGeom>
          <a:noFill/>
        </p:spPr>
        <p:txBody>
          <a:bodyPr wrap="square" rtlCol="0">
            <a:spAutoFit/>
          </a:bodyPr>
          <a:lstStyle/>
          <a:p>
            <a:r>
              <a:rPr lang="en-US" sz="1400" dirty="0" smtClean="0"/>
              <a:t>HRC16: 2D left view, jm18.2, QP44</a:t>
            </a:r>
          </a:p>
          <a:p>
            <a:r>
              <a:rPr lang="en-US" sz="1400" dirty="0" smtClean="0"/>
              <a:t>Previous cross-lab studies have shown high correlation for 2D coding only</a:t>
            </a:r>
            <a:endParaRPr lang="en-US" sz="1400" dirty="0"/>
          </a:p>
        </p:txBody>
      </p:sp>
      <p:sp>
        <p:nvSpPr>
          <p:cNvPr id="15" name="TextBox 14"/>
          <p:cNvSpPr txBox="1"/>
          <p:nvPr/>
        </p:nvSpPr>
        <p:spPr>
          <a:xfrm>
            <a:off x="4788024" y="5714092"/>
            <a:ext cx="4104456" cy="523220"/>
          </a:xfrm>
          <a:prstGeom prst="rect">
            <a:avLst/>
          </a:prstGeom>
          <a:noFill/>
        </p:spPr>
        <p:txBody>
          <a:bodyPr wrap="square" rtlCol="0">
            <a:spAutoFit/>
          </a:bodyPr>
          <a:lstStyle/>
          <a:p>
            <a:r>
              <a:rPr lang="en-US" sz="1400" dirty="0" smtClean="0"/>
              <a:t>HRC14: edge enhancement 40</a:t>
            </a:r>
            <a:r>
              <a:rPr lang="fr-FR" sz="1400" dirty="0" smtClean="0"/>
              <a:t>%</a:t>
            </a:r>
            <a:r>
              <a:rPr lang="en-US" sz="1400" dirty="0" smtClean="0"/>
              <a:t>, jm18.2, QP32</a:t>
            </a:r>
          </a:p>
          <a:p>
            <a:r>
              <a:rPr lang="en-US" sz="1400" dirty="0" smtClean="0"/>
              <a:t>This is supposed to be the highest quality </a:t>
            </a:r>
            <a:endParaRPr lang="en-US" sz="1400" dirty="0"/>
          </a:p>
        </p:txBody>
      </p:sp>
      <p:sp>
        <p:nvSpPr>
          <p:cNvPr id="16" name="TextBox 15"/>
          <p:cNvSpPr txBox="1"/>
          <p:nvPr/>
        </p:nvSpPr>
        <p:spPr>
          <a:xfrm>
            <a:off x="254508" y="6505599"/>
            <a:ext cx="6988708" cy="307777"/>
          </a:xfrm>
          <a:prstGeom prst="rect">
            <a:avLst/>
          </a:prstGeom>
          <a:noFill/>
        </p:spPr>
        <p:txBody>
          <a:bodyPr wrap="none" rtlCol="0">
            <a:spAutoFit/>
          </a:bodyPr>
          <a:lstStyle/>
          <a:p>
            <a:pPr>
              <a:buFont typeface="Wingdings"/>
              <a:buChar char="è"/>
            </a:pPr>
            <a:r>
              <a:rPr lang="en-US" sz="1400" dirty="0" smtClean="0"/>
              <a:t>Another possible solution: minimize the average distance between the BT scores of labs.</a:t>
            </a:r>
            <a:r>
              <a:rPr lang="en-US" sz="1400" dirty="0" smtClean="0"/>
              <a:t> </a:t>
            </a:r>
            <a:endParaRPr lang="en-US" sz="1400" dirty="0" smtClean="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TotalTime>
  <Words>1400</Words>
  <Application>Microsoft Office PowerPoint</Application>
  <PresentationFormat>全屏显示(4:3)</PresentationFormat>
  <Paragraphs>615</Paragraphs>
  <Slides>18</Slides>
  <Notes>5</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Experiment Report for GroTruQoE3D phase I</vt:lpstr>
      <vt:lpstr>Scope and goals</vt:lpstr>
      <vt:lpstr>Video sequences-SRC</vt:lpstr>
      <vt:lpstr>幻灯片 4</vt:lpstr>
      <vt:lpstr>Video sequences-HRC</vt:lpstr>
      <vt:lpstr>Participating labs – phase I</vt:lpstr>
      <vt:lpstr>Experimental results</vt:lpstr>
      <vt:lpstr>Results: Bradley-Terry score SRC1</vt:lpstr>
      <vt:lpstr>Results: Bradley-Terry score SRC1</vt:lpstr>
      <vt:lpstr>Results: Bradley-Terry score SRC2</vt:lpstr>
      <vt:lpstr>Results: Bradley-Terry score SRC1+SRC2</vt:lpstr>
      <vt:lpstr>Analysis on BT scores</vt:lpstr>
      <vt:lpstr>Barnard’s exact test</vt:lpstr>
      <vt:lpstr>Data analysis</vt:lpstr>
      <vt:lpstr>Raw pair comparison data</vt:lpstr>
      <vt:lpstr>Barnard’s test:  ratio of sig. diff. pairs</vt:lpstr>
      <vt:lpstr>Schedule</vt:lpstr>
      <vt:lpstr>Participating labs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Report: GroTruQoE3D phase I</dc:title>
  <dc:creator>Jing</dc:creator>
  <cp:lastModifiedBy>jing</cp:lastModifiedBy>
  <cp:revision>63</cp:revision>
  <dcterms:created xsi:type="dcterms:W3CDTF">2015-09-04T14:00:19Z</dcterms:created>
  <dcterms:modified xsi:type="dcterms:W3CDTF">2015-09-14T12:01:19Z</dcterms:modified>
</cp:coreProperties>
</file>