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4" r:id="rId3"/>
    <p:sldId id="258" r:id="rId4"/>
    <p:sldId id="265" r:id="rId5"/>
    <p:sldId id="266" r:id="rId6"/>
    <p:sldId id="260" r:id="rId7"/>
    <p:sldId id="261" r:id="rId8"/>
    <p:sldId id="263" r:id="rId9"/>
    <p:sldId id="268" r:id="rId10"/>
    <p:sldId id="269" r:id="rId11"/>
    <p:sldId id="270" r:id="rId12"/>
    <p:sldId id="271" r:id="rId13"/>
    <p:sldId id="272"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03" autoAdjust="0"/>
  </p:normalViewPr>
  <p:slideViewPr>
    <p:cSldViewPr snapToGrid="0">
      <p:cViewPr varScale="1">
        <p:scale>
          <a:sx n="64" d="100"/>
          <a:sy n="64" d="100"/>
        </p:scale>
        <p:origin x="-888" y="-102"/>
      </p:cViewPr>
      <p:guideLst>
        <p:guide orient="horz" pos="2160"/>
        <p:guide pos="3840"/>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content\crowdrun\avc_vs_hevc.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content\crowdrun\avc_vs_hevc.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content\crowdrun\avc_vs_hevc.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Easy Content- prediction</a:t>
            </a:r>
            <a:r>
              <a:rPr lang="en-US" baseline="0"/>
              <a:t> modes </a:t>
            </a:r>
          </a:p>
          <a:p>
            <a:pPr>
              <a:defRPr/>
            </a:pPr>
            <a:r>
              <a:rPr lang="en-US" baseline="0"/>
              <a:t>4k, iso-distortion</a:t>
            </a:r>
          </a:p>
        </c:rich>
      </c:tx>
      <c:layout>
        <c:manualLayout>
          <c:xMode val="edge"/>
          <c:yMode val="edge"/>
          <c:x val="0.2317082239720035"/>
          <c:y val="4.6941082553739172E-4"/>
        </c:manualLayout>
      </c:layout>
      <c:overlay val="0"/>
    </c:title>
    <c:autoTitleDeleted val="0"/>
    <c:plotArea>
      <c:layout/>
      <c:barChart>
        <c:barDir val="col"/>
        <c:grouping val="percentStacked"/>
        <c:varyColors val="0"/>
        <c:ser>
          <c:idx val="0"/>
          <c:order val="0"/>
          <c:tx>
            <c:strRef>
              <c:f>Sheet1!$C$5</c:f>
              <c:strCache>
                <c:ptCount val="1"/>
                <c:pt idx="0">
                  <c:v>Skip</c:v>
                </c:pt>
              </c:strCache>
            </c:strRef>
          </c:tx>
          <c:invertIfNegative val="0"/>
          <c:cat>
            <c:multiLvlStrRef>
              <c:f>Sheet1!$A$6:$B$9</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Sheet1!$C$6:$C$9</c:f>
              <c:numCache>
                <c:formatCode>0.0</c:formatCode>
                <c:ptCount val="4"/>
                <c:pt idx="0" formatCode="General">
                  <c:v>25.627960199999986</c:v>
                </c:pt>
                <c:pt idx="1">
                  <c:v>22.69224886666666</c:v>
                </c:pt>
                <c:pt idx="2" formatCode="General">
                  <c:v>35.543365066666681</c:v>
                </c:pt>
                <c:pt idx="3">
                  <c:v>42.462148066666678</c:v>
                </c:pt>
              </c:numCache>
            </c:numRef>
          </c:val>
        </c:ser>
        <c:ser>
          <c:idx val="1"/>
          <c:order val="1"/>
          <c:tx>
            <c:strRef>
              <c:f>Sheet1!$D$5</c:f>
              <c:strCache>
                <c:ptCount val="1"/>
                <c:pt idx="0">
                  <c:v>Inter</c:v>
                </c:pt>
              </c:strCache>
            </c:strRef>
          </c:tx>
          <c:invertIfNegative val="0"/>
          <c:cat>
            <c:multiLvlStrRef>
              <c:f>Sheet1!$A$6:$B$9</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Sheet1!$D$6:$D$9</c:f>
              <c:numCache>
                <c:formatCode>0.0</c:formatCode>
                <c:ptCount val="4"/>
                <c:pt idx="0" formatCode="General">
                  <c:v>73.366614299999938</c:v>
                </c:pt>
                <c:pt idx="1">
                  <c:v>72.847047199999949</c:v>
                </c:pt>
                <c:pt idx="2" formatCode="General">
                  <c:v>63.869092233333333</c:v>
                </c:pt>
                <c:pt idx="3">
                  <c:v>56.443589166666655</c:v>
                </c:pt>
              </c:numCache>
            </c:numRef>
          </c:val>
        </c:ser>
        <c:ser>
          <c:idx val="2"/>
          <c:order val="2"/>
          <c:tx>
            <c:strRef>
              <c:f>Sheet1!$E$5</c:f>
              <c:strCache>
                <c:ptCount val="1"/>
                <c:pt idx="0">
                  <c:v>Intra</c:v>
                </c:pt>
              </c:strCache>
            </c:strRef>
          </c:tx>
          <c:invertIfNegative val="0"/>
          <c:cat>
            <c:multiLvlStrRef>
              <c:f>Sheet1!$A$6:$B$9</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Sheet1!$E$6:$E$9</c:f>
              <c:numCache>
                <c:formatCode>0.0</c:formatCode>
                <c:ptCount val="4"/>
                <c:pt idx="0" formatCode="General">
                  <c:v>1.0054257333333338</c:v>
                </c:pt>
                <c:pt idx="1">
                  <c:v>4.4607029999999988</c:v>
                </c:pt>
                <c:pt idx="2" formatCode="General">
                  <c:v>0.58754249999999997</c:v>
                </c:pt>
                <c:pt idx="3">
                  <c:v>1.0942629333333322</c:v>
                </c:pt>
              </c:numCache>
            </c:numRef>
          </c:val>
        </c:ser>
        <c:dLbls>
          <c:showLegendKey val="0"/>
          <c:showVal val="0"/>
          <c:showCatName val="0"/>
          <c:showSerName val="0"/>
          <c:showPercent val="0"/>
          <c:showBubbleSize val="0"/>
        </c:dLbls>
        <c:gapWidth val="100"/>
        <c:overlap val="100"/>
        <c:axId val="107495424"/>
        <c:axId val="107496960"/>
      </c:barChart>
      <c:catAx>
        <c:axId val="107495424"/>
        <c:scaling>
          <c:orientation val="minMax"/>
        </c:scaling>
        <c:delete val="0"/>
        <c:axPos val="b"/>
        <c:majorTickMark val="out"/>
        <c:minorTickMark val="none"/>
        <c:tickLblPos val="nextTo"/>
        <c:crossAx val="107496960"/>
        <c:crosses val="autoZero"/>
        <c:auto val="1"/>
        <c:lblAlgn val="ctr"/>
        <c:lblOffset val="100"/>
        <c:noMultiLvlLbl val="0"/>
      </c:catAx>
      <c:valAx>
        <c:axId val="107496960"/>
        <c:scaling>
          <c:orientation val="minMax"/>
        </c:scaling>
        <c:delete val="0"/>
        <c:axPos val="l"/>
        <c:majorGridlines/>
        <c:numFmt formatCode="0%" sourceLinked="1"/>
        <c:majorTickMark val="out"/>
        <c:minorTickMark val="none"/>
        <c:tickLblPos val="nextTo"/>
        <c:crossAx val="107495424"/>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Hard Content prediction</a:t>
            </a:r>
            <a:r>
              <a:rPr lang="en-US" baseline="0"/>
              <a:t> modes </a:t>
            </a:r>
          </a:p>
          <a:p>
            <a:pPr>
              <a:defRPr/>
            </a:pPr>
            <a:r>
              <a:rPr lang="en-US" baseline="0"/>
              <a:t>4k, iso-distortion</a:t>
            </a:r>
          </a:p>
        </c:rich>
      </c:tx>
      <c:layout>
        <c:manualLayout>
          <c:xMode val="edge"/>
          <c:yMode val="edge"/>
          <c:x val="0.2317082239720035"/>
          <c:y val="4.6941082553739172E-4"/>
        </c:manualLayout>
      </c:layout>
      <c:overlay val="0"/>
    </c:title>
    <c:autoTitleDeleted val="0"/>
    <c:plotArea>
      <c:layout/>
      <c:barChart>
        <c:barDir val="col"/>
        <c:grouping val="percentStacked"/>
        <c:varyColors val="0"/>
        <c:ser>
          <c:idx val="0"/>
          <c:order val="0"/>
          <c:tx>
            <c:strRef>
              <c:f>Sheet1!$C$20</c:f>
              <c:strCache>
                <c:ptCount val="1"/>
                <c:pt idx="0">
                  <c:v>Skip</c:v>
                </c:pt>
              </c:strCache>
            </c:strRef>
          </c:tx>
          <c:invertIfNegative val="0"/>
          <c:cat>
            <c:multiLvlStrRef>
              <c:f>Sheet1!$A$21:$B$24</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Sheet1!$C$21:$C$24</c:f>
              <c:numCache>
                <c:formatCode>0.0</c:formatCode>
                <c:ptCount val="4"/>
                <c:pt idx="0">
                  <c:v>19.056241380000003</c:v>
                </c:pt>
                <c:pt idx="1">
                  <c:v>10.579397639999996</c:v>
                </c:pt>
                <c:pt idx="2">
                  <c:v>32.745503940000013</c:v>
                </c:pt>
                <c:pt idx="3">
                  <c:v>34.663095679999984</c:v>
                </c:pt>
              </c:numCache>
            </c:numRef>
          </c:val>
        </c:ser>
        <c:ser>
          <c:idx val="1"/>
          <c:order val="1"/>
          <c:tx>
            <c:strRef>
              <c:f>Sheet1!$D$20</c:f>
              <c:strCache>
                <c:ptCount val="1"/>
                <c:pt idx="0">
                  <c:v>Inter</c:v>
                </c:pt>
              </c:strCache>
            </c:strRef>
          </c:tx>
          <c:invertIfNegative val="0"/>
          <c:cat>
            <c:multiLvlStrRef>
              <c:f>Sheet1!$A$21:$B$24</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Sheet1!$D$21:$D$24</c:f>
              <c:numCache>
                <c:formatCode>0.0</c:formatCode>
                <c:ptCount val="4"/>
                <c:pt idx="0">
                  <c:v>76.265264660000028</c:v>
                </c:pt>
                <c:pt idx="1">
                  <c:v>73.979287660000026</c:v>
                </c:pt>
                <c:pt idx="2">
                  <c:v>65.398360480000036</c:v>
                </c:pt>
                <c:pt idx="3">
                  <c:v>59.292220300000018</c:v>
                </c:pt>
              </c:numCache>
            </c:numRef>
          </c:val>
        </c:ser>
        <c:ser>
          <c:idx val="2"/>
          <c:order val="2"/>
          <c:tx>
            <c:strRef>
              <c:f>Sheet1!$E$20</c:f>
              <c:strCache>
                <c:ptCount val="1"/>
                <c:pt idx="0">
                  <c:v>Intra</c:v>
                </c:pt>
              </c:strCache>
            </c:strRef>
          </c:tx>
          <c:invertIfNegative val="0"/>
          <c:cat>
            <c:multiLvlStrRef>
              <c:f>Sheet1!$A$21:$B$24</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Sheet1!$E$21:$E$24</c:f>
              <c:numCache>
                <c:formatCode>0.0</c:formatCode>
                <c:ptCount val="4"/>
                <c:pt idx="0">
                  <c:v>4.6784937600000021</c:v>
                </c:pt>
                <c:pt idx="1">
                  <c:v>15.441315000000007</c:v>
                </c:pt>
                <c:pt idx="2">
                  <c:v>1.8561351400000003</c:v>
                </c:pt>
                <c:pt idx="3">
                  <c:v>6.0446841600000072</c:v>
                </c:pt>
              </c:numCache>
            </c:numRef>
          </c:val>
        </c:ser>
        <c:dLbls>
          <c:showLegendKey val="0"/>
          <c:showVal val="0"/>
          <c:showCatName val="0"/>
          <c:showSerName val="0"/>
          <c:showPercent val="0"/>
          <c:showBubbleSize val="0"/>
        </c:dLbls>
        <c:gapWidth val="100"/>
        <c:overlap val="100"/>
        <c:axId val="110632960"/>
        <c:axId val="110634496"/>
      </c:barChart>
      <c:catAx>
        <c:axId val="110632960"/>
        <c:scaling>
          <c:orientation val="minMax"/>
        </c:scaling>
        <c:delete val="0"/>
        <c:axPos val="b"/>
        <c:majorTickMark val="out"/>
        <c:minorTickMark val="none"/>
        <c:tickLblPos val="nextTo"/>
        <c:crossAx val="110634496"/>
        <c:crosses val="autoZero"/>
        <c:auto val="1"/>
        <c:lblAlgn val="ctr"/>
        <c:lblOffset val="100"/>
        <c:noMultiLvlLbl val="0"/>
      </c:catAx>
      <c:valAx>
        <c:axId val="110634496"/>
        <c:scaling>
          <c:orientation val="minMax"/>
        </c:scaling>
        <c:delete val="0"/>
        <c:axPos val="l"/>
        <c:majorGridlines/>
        <c:numFmt formatCode="0%" sourceLinked="1"/>
        <c:majorTickMark val="out"/>
        <c:minorTickMark val="none"/>
        <c:tickLblPos val="nextTo"/>
        <c:crossAx val="110632960"/>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Easy Content- Transform Sizes</a:t>
            </a:r>
            <a:endParaRPr lang="en-US" baseline="0"/>
          </a:p>
          <a:p>
            <a:pPr>
              <a:defRPr/>
            </a:pPr>
            <a:r>
              <a:rPr lang="en-US" baseline="0"/>
              <a:t>4k, rates chosen for  iso-distortion</a:t>
            </a:r>
          </a:p>
        </c:rich>
      </c:tx>
      <c:layout>
        <c:manualLayout>
          <c:xMode val="edge"/>
          <c:yMode val="edge"/>
          <c:x val="0.14837489063867015"/>
          <c:y val="4.694108255373902E-4"/>
        </c:manualLayout>
      </c:layout>
      <c:overlay val="0"/>
    </c:title>
    <c:autoTitleDeleted val="0"/>
    <c:plotArea>
      <c:layout/>
      <c:barChart>
        <c:barDir val="col"/>
        <c:grouping val="percentStacked"/>
        <c:varyColors val="0"/>
        <c:ser>
          <c:idx val="0"/>
          <c:order val="0"/>
          <c:tx>
            <c:strRef>
              <c:f>Sheet1!$C$10</c:f>
              <c:strCache>
                <c:ptCount val="1"/>
                <c:pt idx="0">
                  <c:v>32x32</c:v>
                </c:pt>
              </c:strCache>
            </c:strRef>
          </c:tx>
          <c:invertIfNegative val="0"/>
          <c:cat>
            <c:multiLvlStrRef>
              <c:f>Sheet1!$A$11:$B$14</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Sheet1!$C$11:$C$14</c:f>
              <c:numCache>
                <c:formatCode>0.0</c:formatCode>
                <c:ptCount val="4"/>
                <c:pt idx="0" formatCode="General">
                  <c:v>0</c:v>
                </c:pt>
                <c:pt idx="1">
                  <c:v>4.1551774333333311</c:v>
                </c:pt>
                <c:pt idx="2" formatCode="General">
                  <c:v>0</c:v>
                </c:pt>
                <c:pt idx="3">
                  <c:v>68.230272666666636</c:v>
                </c:pt>
              </c:numCache>
            </c:numRef>
          </c:val>
        </c:ser>
        <c:ser>
          <c:idx val="1"/>
          <c:order val="1"/>
          <c:tx>
            <c:strRef>
              <c:f>Sheet1!$D$10</c:f>
              <c:strCache>
                <c:ptCount val="1"/>
                <c:pt idx="0">
                  <c:v>16x16</c:v>
                </c:pt>
              </c:strCache>
            </c:strRef>
          </c:tx>
          <c:invertIfNegative val="0"/>
          <c:cat>
            <c:multiLvlStrRef>
              <c:f>Sheet1!$A$11:$B$14</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Sheet1!$D$11:$D$14</c:f>
              <c:numCache>
                <c:formatCode>0.0</c:formatCode>
                <c:ptCount val="4"/>
                <c:pt idx="0" formatCode="General">
                  <c:v>0</c:v>
                </c:pt>
                <c:pt idx="1">
                  <c:v>18.01303870000001</c:v>
                </c:pt>
                <c:pt idx="2" formatCode="General">
                  <c:v>0</c:v>
                </c:pt>
                <c:pt idx="3">
                  <c:v>20.911444266666688</c:v>
                </c:pt>
              </c:numCache>
            </c:numRef>
          </c:val>
        </c:ser>
        <c:ser>
          <c:idx val="2"/>
          <c:order val="2"/>
          <c:tx>
            <c:strRef>
              <c:f>Sheet1!$E$10</c:f>
              <c:strCache>
                <c:ptCount val="1"/>
                <c:pt idx="0">
                  <c:v>8x8</c:v>
                </c:pt>
              </c:strCache>
            </c:strRef>
          </c:tx>
          <c:invertIfNegative val="0"/>
          <c:cat>
            <c:multiLvlStrRef>
              <c:f>Sheet1!$A$11:$B$14</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Sheet1!$E$11:$E$14</c:f>
              <c:numCache>
                <c:formatCode>0.0</c:formatCode>
                <c:ptCount val="4"/>
                <c:pt idx="0" formatCode="General">
                  <c:v>14.287685333333338</c:v>
                </c:pt>
                <c:pt idx="1">
                  <c:v>35.995843233333311</c:v>
                </c:pt>
                <c:pt idx="2" formatCode="General">
                  <c:v>5.8985240666666705</c:v>
                </c:pt>
                <c:pt idx="3">
                  <c:v>8.2073889999999992</c:v>
                </c:pt>
              </c:numCache>
            </c:numRef>
          </c:val>
        </c:ser>
        <c:ser>
          <c:idx val="3"/>
          <c:order val="3"/>
          <c:tx>
            <c:strRef>
              <c:f>Sheet1!$F$10</c:f>
              <c:strCache>
                <c:ptCount val="1"/>
                <c:pt idx="0">
                  <c:v>4x4</c:v>
                </c:pt>
              </c:strCache>
            </c:strRef>
          </c:tx>
          <c:invertIfNegative val="0"/>
          <c:cat>
            <c:multiLvlStrRef>
              <c:f>Sheet1!$A$11:$B$14</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Sheet1!$F$11:$F$14</c:f>
              <c:numCache>
                <c:formatCode>0.0</c:formatCode>
                <c:ptCount val="4"/>
                <c:pt idx="0" formatCode="General">
                  <c:v>85.712314466666683</c:v>
                </c:pt>
                <c:pt idx="1">
                  <c:v>41.835940833333339</c:v>
                </c:pt>
                <c:pt idx="2" formatCode="General">
                  <c:v>94.101475833333325</c:v>
                </c:pt>
                <c:pt idx="3">
                  <c:v>2.6508934333333327</c:v>
                </c:pt>
              </c:numCache>
            </c:numRef>
          </c:val>
        </c:ser>
        <c:dLbls>
          <c:showLegendKey val="0"/>
          <c:showVal val="0"/>
          <c:showCatName val="0"/>
          <c:showSerName val="0"/>
          <c:showPercent val="0"/>
          <c:showBubbleSize val="0"/>
        </c:dLbls>
        <c:gapWidth val="100"/>
        <c:overlap val="100"/>
        <c:axId val="73321472"/>
        <c:axId val="74908032"/>
      </c:barChart>
      <c:catAx>
        <c:axId val="73321472"/>
        <c:scaling>
          <c:orientation val="minMax"/>
        </c:scaling>
        <c:delete val="0"/>
        <c:axPos val="b"/>
        <c:majorTickMark val="out"/>
        <c:minorTickMark val="none"/>
        <c:tickLblPos val="nextTo"/>
        <c:crossAx val="74908032"/>
        <c:crosses val="autoZero"/>
        <c:auto val="1"/>
        <c:lblAlgn val="ctr"/>
        <c:lblOffset val="100"/>
        <c:noMultiLvlLbl val="0"/>
      </c:catAx>
      <c:valAx>
        <c:axId val="74908032"/>
        <c:scaling>
          <c:orientation val="minMax"/>
        </c:scaling>
        <c:delete val="0"/>
        <c:axPos val="l"/>
        <c:majorGridlines/>
        <c:numFmt formatCode="0%" sourceLinked="1"/>
        <c:majorTickMark val="out"/>
        <c:minorTickMark val="none"/>
        <c:tickLblPos val="nextTo"/>
        <c:crossAx val="73321472"/>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Hard Content Transform Sizes</a:t>
            </a:r>
            <a:endParaRPr lang="en-US" baseline="0"/>
          </a:p>
          <a:p>
            <a:pPr>
              <a:defRPr/>
            </a:pPr>
            <a:r>
              <a:rPr lang="en-US" baseline="0"/>
              <a:t>4k, rates chosen for  iso-distortion</a:t>
            </a:r>
          </a:p>
        </c:rich>
      </c:tx>
      <c:layout>
        <c:manualLayout>
          <c:xMode val="edge"/>
          <c:yMode val="edge"/>
          <c:x val="0.14837489063867015"/>
          <c:y val="4.694108255373902E-4"/>
        </c:manualLayout>
      </c:layout>
      <c:overlay val="0"/>
    </c:title>
    <c:autoTitleDeleted val="0"/>
    <c:plotArea>
      <c:layout/>
      <c:barChart>
        <c:barDir val="col"/>
        <c:grouping val="percentStacked"/>
        <c:varyColors val="0"/>
        <c:ser>
          <c:idx val="0"/>
          <c:order val="0"/>
          <c:tx>
            <c:strRef>
              <c:f>Sheet1!$C$25</c:f>
              <c:strCache>
                <c:ptCount val="1"/>
                <c:pt idx="0">
                  <c:v>32x32</c:v>
                </c:pt>
              </c:strCache>
            </c:strRef>
          </c:tx>
          <c:invertIfNegative val="0"/>
          <c:cat>
            <c:multiLvlStrRef>
              <c:f>Sheet1!$A$26:$B$29</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Sheet1!$C$26:$C$29</c:f>
              <c:numCache>
                <c:formatCode>General</c:formatCode>
                <c:ptCount val="4"/>
                <c:pt idx="0" formatCode="0.0">
                  <c:v>0</c:v>
                </c:pt>
                <c:pt idx="1">
                  <c:v>12.494897180000006</c:v>
                </c:pt>
                <c:pt idx="2" formatCode="0.0">
                  <c:v>0</c:v>
                </c:pt>
                <c:pt idx="3">
                  <c:v>59.430257180000034</c:v>
                </c:pt>
              </c:numCache>
            </c:numRef>
          </c:val>
        </c:ser>
        <c:ser>
          <c:idx val="1"/>
          <c:order val="1"/>
          <c:tx>
            <c:strRef>
              <c:f>Sheet1!$D$25</c:f>
              <c:strCache>
                <c:ptCount val="1"/>
                <c:pt idx="0">
                  <c:v>16x16</c:v>
                </c:pt>
              </c:strCache>
            </c:strRef>
          </c:tx>
          <c:invertIfNegative val="0"/>
          <c:cat>
            <c:multiLvlStrRef>
              <c:f>Sheet1!$A$26:$B$29</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Sheet1!$D$26:$D$29</c:f>
              <c:numCache>
                <c:formatCode>General</c:formatCode>
                <c:ptCount val="4"/>
                <c:pt idx="0" formatCode="0.0">
                  <c:v>0</c:v>
                </c:pt>
                <c:pt idx="1">
                  <c:v>39.278640399999951</c:v>
                </c:pt>
                <c:pt idx="2" formatCode="0.0">
                  <c:v>0</c:v>
                </c:pt>
                <c:pt idx="3">
                  <c:v>27.914067179999989</c:v>
                </c:pt>
              </c:numCache>
            </c:numRef>
          </c:val>
        </c:ser>
        <c:ser>
          <c:idx val="2"/>
          <c:order val="2"/>
          <c:tx>
            <c:strRef>
              <c:f>Sheet1!$E$25</c:f>
              <c:strCache>
                <c:ptCount val="1"/>
                <c:pt idx="0">
                  <c:v>8x8</c:v>
                </c:pt>
              </c:strCache>
            </c:strRef>
          </c:tx>
          <c:invertIfNegative val="0"/>
          <c:cat>
            <c:multiLvlStrRef>
              <c:f>Sheet1!$A$26:$B$29</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Sheet1!$E$26:$E$29</c:f>
              <c:numCache>
                <c:formatCode>General</c:formatCode>
                <c:ptCount val="4"/>
                <c:pt idx="0" formatCode="0.0">
                  <c:v>42.961329199999987</c:v>
                </c:pt>
                <c:pt idx="1">
                  <c:v>35.515119339999991</c:v>
                </c:pt>
                <c:pt idx="2" formatCode="0.0">
                  <c:v>24.301981579999982</c:v>
                </c:pt>
                <c:pt idx="3">
                  <c:v>10.141970159999996</c:v>
                </c:pt>
              </c:numCache>
            </c:numRef>
          </c:val>
        </c:ser>
        <c:ser>
          <c:idx val="3"/>
          <c:order val="3"/>
          <c:tx>
            <c:strRef>
              <c:f>Sheet1!$F$25</c:f>
              <c:strCache>
                <c:ptCount val="1"/>
                <c:pt idx="0">
                  <c:v>4x4</c:v>
                </c:pt>
              </c:strCache>
            </c:strRef>
          </c:tx>
          <c:invertIfNegative val="0"/>
          <c:cat>
            <c:multiLvlStrRef>
              <c:f>Sheet1!$A$26:$B$29</c:f>
              <c:multiLvlStrCache>
                <c:ptCount val="4"/>
                <c:lvl>
                  <c:pt idx="0">
                    <c:v>x264</c:v>
                  </c:pt>
                  <c:pt idx="1">
                    <c:v>intel HEVC</c:v>
                  </c:pt>
                  <c:pt idx="2">
                    <c:v>x264</c:v>
                  </c:pt>
                  <c:pt idx="3">
                    <c:v>intel HEVC</c:v>
                  </c:pt>
                </c:lvl>
                <c:lvl>
                  <c:pt idx="0">
                    <c:v>Bit normalized</c:v>
                  </c:pt>
                  <c:pt idx="2">
                    <c:v>pixel normalized</c:v>
                  </c:pt>
                </c:lvl>
              </c:multiLvlStrCache>
            </c:multiLvlStrRef>
          </c:cat>
          <c:val>
            <c:numRef>
              <c:f>Sheet1!$F$26:$F$29</c:f>
              <c:numCache>
                <c:formatCode>General</c:formatCode>
                <c:ptCount val="4"/>
                <c:pt idx="0" formatCode="0.0">
                  <c:v>57.038671079999986</c:v>
                </c:pt>
                <c:pt idx="1">
                  <c:v>12.711342880000002</c:v>
                </c:pt>
                <c:pt idx="2" formatCode="0.0">
                  <c:v>75.69801831999996</c:v>
                </c:pt>
                <c:pt idx="3">
                  <c:v>2.5137056799999988</c:v>
                </c:pt>
              </c:numCache>
            </c:numRef>
          </c:val>
        </c:ser>
        <c:dLbls>
          <c:showLegendKey val="0"/>
          <c:showVal val="0"/>
          <c:showCatName val="0"/>
          <c:showSerName val="0"/>
          <c:showPercent val="0"/>
          <c:showBubbleSize val="0"/>
        </c:dLbls>
        <c:gapWidth val="100"/>
        <c:overlap val="100"/>
        <c:axId val="93509888"/>
        <c:axId val="120606720"/>
      </c:barChart>
      <c:catAx>
        <c:axId val="93509888"/>
        <c:scaling>
          <c:orientation val="minMax"/>
        </c:scaling>
        <c:delete val="0"/>
        <c:axPos val="b"/>
        <c:majorTickMark val="out"/>
        <c:minorTickMark val="none"/>
        <c:tickLblPos val="nextTo"/>
        <c:crossAx val="120606720"/>
        <c:crosses val="autoZero"/>
        <c:auto val="1"/>
        <c:lblAlgn val="ctr"/>
        <c:lblOffset val="100"/>
        <c:noMultiLvlLbl val="0"/>
      </c:catAx>
      <c:valAx>
        <c:axId val="120606720"/>
        <c:scaling>
          <c:orientation val="minMax"/>
        </c:scaling>
        <c:delete val="0"/>
        <c:axPos val="l"/>
        <c:majorGridlines/>
        <c:numFmt formatCode="0%" sourceLinked="1"/>
        <c:majorTickMark val="out"/>
        <c:minorTickMark val="none"/>
        <c:tickLblPos val="nextTo"/>
        <c:crossAx val="93509888"/>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0.26736</cdr:x>
      <cdr:y>0.19525</cdr:y>
    </cdr:from>
    <cdr:to>
      <cdr:x>0.59028</cdr:x>
      <cdr:y>0.28191</cdr:y>
    </cdr:to>
    <cdr:sp macro="" textlink="">
      <cdr:nvSpPr>
        <cdr:cNvPr id="2" name="TextBox 3"/>
        <cdr:cNvSpPr txBox="1"/>
      </cdr:nvSpPr>
      <cdr:spPr>
        <a:xfrm xmlns:a="http://schemas.openxmlformats.org/drawingml/2006/main">
          <a:off x="1571359" y="762877"/>
          <a:ext cx="1897902" cy="33859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dirty="0"/>
            <a:t>INTRA</a:t>
          </a:r>
        </a:p>
      </cdr:txBody>
    </cdr:sp>
  </cdr:relSizeAnchor>
  <cdr:relSizeAnchor xmlns:cdr="http://schemas.openxmlformats.org/drawingml/2006/chartDrawing">
    <cdr:from>
      <cdr:x>0.26736</cdr:x>
      <cdr:y>0.46282</cdr:y>
    </cdr:from>
    <cdr:to>
      <cdr:x>0.59028</cdr:x>
      <cdr:y>0.54948</cdr:y>
    </cdr:to>
    <cdr:sp macro="" textlink="">
      <cdr:nvSpPr>
        <cdr:cNvPr id="3" name="TextBox 4"/>
        <cdr:cNvSpPr txBox="1"/>
      </cdr:nvSpPr>
      <cdr:spPr>
        <a:xfrm xmlns:a="http://schemas.openxmlformats.org/drawingml/2006/main">
          <a:off x="1222375" y="1412875"/>
          <a:ext cx="1476375"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INTER</a:t>
          </a:r>
        </a:p>
      </cdr:txBody>
    </cdr:sp>
  </cdr:relSizeAnchor>
  <cdr:relSizeAnchor xmlns:cdr="http://schemas.openxmlformats.org/drawingml/2006/chartDrawing">
    <cdr:from>
      <cdr:x>0.27153</cdr:x>
      <cdr:y>0.72179</cdr:y>
    </cdr:from>
    <cdr:to>
      <cdr:x>0.59444</cdr:x>
      <cdr:y>0.80845</cdr:y>
    </cdr:to>
    <cdr:sp macro="" textlink="">
      <cdr:nvSpPr>
        <cdr:cNvPr id="4" name="TextBox 5"/>
        <cdr:cNvSpPr txBox="1"/>
      </cdr:nvSpPr>
      <cdr:spPr>
        <a:xfrm xmlns:a="http://schemas.openxmlformats.org/drawingml/2006/main">
          <a:off x="1241425" y="2203450"/>
          <a:ext cx="1476375"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SKIP</a:t>
          </a:r>
        </a:p>
      </cdr:txBody>
    </cdr:sp>
  </cdr:relSizeAnchor>
</c:userShapes>
</file>

<file path=ppt/drawings/drawing2.xml><?xml version="1.0" encoding="utf-8"?>
<c:userShapes xmlns:c="http://schemas.openxmlformats.org/drawingml/2006/chart">
  <cdr:relSizeAnchor xmlns:cdr="http://schemas.openxmlformats.org/drawingml/2006/chartDrawing">
    <cdr:from>
      <cdr:x>0.26736</cdr:x>
      <cdr:y>0.24129</cdr:y>
    </cdr:from>
    <cdr:to>
      <cdr:x>0.59028</cdr:x>
      <cdr:y>0.32795</cdr:y>
    </cdr:to>
    <cdr:sp macro="" textlink="">
      <cdr:nvSpPr>
        <cdr:cNvPr id="2" name="TextBox 3"/>
        <cdr:cNvSpPr txBox="1"/>
      </cdr:nvSpPr>
      <cdr:spPr>
        <a:xfrm xmlns:a="http://schemas.openxmlformats.org/drawingml/2006/main">
          <a:off x="1222375" y="736600"/>
          <a:ext cx="1476375"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INTRA</a:t>
          </a:r>
        </a:p>
      </cdr:txBody>
    </cdr:sp>
  </cdr:relSizeAnchor>
  <cdr:relSizeAnchor xmlns:cdr="http://schemas.openxmlformats.org/drawingml/2006/chartDrawing">
    <cdr:from>
      <cdr:x>0.26736</cdr:x>
      <cdr:y>0.46282</cdr:y>
    </cdr:from>
    <cdr:to>
      <cdr:x>0.59028</cdr:x>
      <cdr:y>0.54948</cdr:y>
    </cdr:to>
    <cdr:sp macro="" textlink="">
      <cdr:nvSpPr>
        <cdr:cNvPr id="3" name="TextBox 4"/>
        <cdr:cNvSpPr txBox="1"/>
      </cdr:nvSpPr>
      <cdr:spPr>
        <a:xfrm xmlns:a="http://schemas.openxmlformats.org/drawingml/2006/main">
          <a:off x="1222375" y="1412875"/>
          <a:ext cx="1476375"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INTER</a:t>
          </a:r>
        </a:p>
      </cdr:txBody>
    </cdr:sp>
  </cdr:relSizeAnchor>
  <cdr:relSizeAnchor xmlns:cdr="http://schemas.openxmlformats.org/drawingml/2006/chartDrawing">
    <cdr:from>
      <cdr:x>0.26945</cdr:x>
      <cdr:y>0.7634</cdr:y>
    </cdr:from>
    <cdr:to>
      <cdr:x>0.59236</cdr:x>
      <cdr:y>0.85006</cdr:y>
    </cdr:to>
    <cdr:sp macro="" textlink="">
      <cdr:nvSpPr>
        <cdr:cNvPr id="4" name="TextBox 5"/>
        <cdr:cNvSpPr txBox="1"/>
      </cdr:nvSpPr>
      <cdr:spPr>
        <a:xfrm xmlns:a="http://schemas.openxmlformats.org/drawingml/2006/main">
          <a:off x="1231910" y="2621331"/>
          <a:ext cx="1476345" cy="29757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SKIP</a:t>
          </a:r>
        </a:p>
      </cdr:txBody>
    </cdr:sp>
  </cdr:relSizeAnchor>
</c:userShapes>
</file>

<file path=ppt/drawings/drawing3.xml><?xml version="1.0" encoding="utf-8"?>
<c:userShapes xmlns:c="http://schemas.openxmlformats.org/drawingml/2006/chart">
  <cdr:relSizeAnchor xmlns:cdr="http://schemas.openxmlformats.org/drawingml/2006/chartDrawing">
    <cdr:from>
      <cdr:x>0.27153</cdr:x>
      <cdr:y>0.32241</cdr:y>
    </cdr:from>
    <cdr:to>
      <cdr:x>0.59444</cdr:x>
      <cdr:y>0.40908</cdr:y>
    </cdr:to>
    <cdr:sp macro="" textlink="">
      <cdr:nvSpPr>
        <cdr:cNvPr id="2" name="TextBox 5"/>
        <cdr:cNvSpPr txBox="1"/>
      </cdr:nvSpPr>
      <cdr:spPr>
        <a:xfrm xmlns:a="http://schemas.openxmlformats.org/drawingml/2006/main">
          <a:off x="1241425" y="984250"/>
          <a:ext cx="1476375"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4x4</a:t>
          </a:r>
        </a:p>
      </cdr:txBody>
    </cdr:sp>
  </cdr:relSizeAnchor>
  <cdr:relSizeAnchor xmlns:cdr="http://schemas.openxmlformats.org/drawingml/2006/chartDrawing">
    <cdr:from>
      <cdr:x>0.26944</cdr:x>
      <cdr:y>0.5533</cdr:y>
    </cdr:from>
    <cdr:to>
      <cdr:x>0.59236</cdr:x>
      <cdr:y>0.63996</cdr:y>
    </cdr:to>
    <cdr:sp macro="" textlink="">
      <cdr:nvSpPr>
        <cdr:cNvPr id="3" name="TextBox 5"/>
        <cdr:cNvSpPr txBox="1"/>
      </cdr:nvSpPr>
      <cdr:spPr>
        <a:xfrm xmlns:a="http://schemas.openxmlformats.org/drawingml/2006/main">
          <a:off x="1231900" y="1689100"/>
          <a:ext cx="1476375"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8x8</a:t>
          </a:r>
        </a:p>
      </cdr:txBody>
    </cdr:sp>
  </cdr:relSizeAnchor>
  <cdr:relSizeAnchor xmlns:cdr="http://schemas.openxmlformats.org/drawingml/2006/chartDrawing">
    <cdr:from>
      <cdr:x>0.26319</cdr:x>
      <cdr:y>0.70619</cdr:y>
    </cdr:from>
    <cdr:to>
      <cdr:x>0.58611</cdr:x>
      <cdr:y>0.79285</cdr:y>
    </cdr:to>
    <cdr:sp macro="" textlink="">
      <cdr:nvSpPr>
        <cdr:cNvPr id="4" name="TextBox 5"/>
        <cdr:cNvSpPr txBox="1"/>
      </cdr:nvSpPr>
      <cdr:spPr>
        <a:xfrm xmlns:a="http://schemas.openxmlformats.org/drawingml/2006/main">
          <a:off x="1203325" y="2155825"/>
          <a:ext cx="1476375"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16x16</a:t>
          </a:r>
        </a:p>
      </cdr:txBody>
    </cdr:sp>
  </cdr:relSizeAnchor>
  <cdr:relSizeAnchor xmlns:cdr="http://schemas.openxmlformats.org/drawingml/2006/chartDrawing">
    <cdr:from>
      <cdr:x>0.26319</cdr:x>
      <cdr:y>0.78351</cdr:y>
    </cdr:from>
    <cdr:to>
      <cdr:x>0.58611</cdr:x>
      <cdr:y>0.87017</cdr:y>
    </cdr:to>
    <cdr:sp macro="" textlink="">
      <cdr:nvSpPr>
        <cdr:cNvPr id="5" name="TextBox 5"/>
        <cdr:cNvSpPr txBox="1"/>
      </cdr:nvSpPr>
      <cdr:spPr>
        <a:xfrm xmlns:a="http://schemas.openxmlformats.org/drawingml/2006/main">
          <a:off x="1557433" y="2775382"/>
          <a:ext cx="1910886" cy="30697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dirty="0"/>
            <a:t>32x32</a:t>
          </a:r>
        </a:p>
      </cdr:txBody>
    </cdr:sp>
  </cdr:relSizeAnchor>
</c:userShapes>
</file>

<file path=ppt/drawings/drawing4.xml><?xml version="1.0" encoding="utf-8"?>
<c:userShapes xmlns:c="http://schemas.openxmlformats.org/drawingml/2006/chart">
  <cdr:relSizeAnchor xmlns:cdr="http://schemas.openxmlformats.org/drawingml/2006/chartDrawing">
    <cdr:from>
      <cdr:x>0.26945</cdr:x>
      <cdr:y>0.26001</cdr:y>
    </cdr:from>
    <cdr:to>
      <cdr:x>0.59236</cdr:x>
      <cdr:y>0.34668</cdr:y>
    </cdr:to>
    <cdr:sp macro="" textlink="">
      <cdr:nvSpPr>
        <cdr:cNvPr id="2" name="TextBox 5"/>
        <cdr:cNvSpPr txBox="1"/>
      </cdr:nvSpPr>
      <cdr:spPr>
        <a:xfrm xmlns:a="http://schemas.openxmlformats.org/drawingml/2006/main">
          <a:off x="1231910" y="793741"/>
          <a:ext cx="1476345" cy="26458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4x4</a:t>
          </a:r>
        </a:p>
      </cdr:txBody>
    </cdr:sp>
  </cdr:relSizeAnchor>
  <cdr:relSizeAnchor xmlns:cdr="http://schemas.openxmlformats.org/drawingml/2006/chartDrawing">
    <cdr:from>
      <cdr:x>0.27152</cdr:x>
      <cdr:y>0.38793</cdr:y>
    </cdr:from>
    <cdr:to>
      <cdr:x>0.59444</cdr:x>
      <cdr:y>0.47459</cdr:y>
    </cdr:to>
    <cdr:sp macro="" textlink="">
      <cdr:nvSpPr>
        <cdr:cNvPr id="3" name="TextBox 5"/>
        <cdr:cNvSpPr txBox="1"/>
      </cdr:nvSpPr>
      <cdr:spPr>
        <a:xfrm xmlns:a="http://schemas.openxmlformats.org/drawingml/2006/main">
          <a:off x="1241405" y="1184269"/>
          <a:ext cx="1476390" cy="26455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8x8</a:t>
          </a:r>
        </a:p>
      </cdr:txBody>
    </cdr:sp>
  </cdr:relSizeAnchor>
  <cdr:relSizeAnchor xmlns:cdr="http://schemas.openxmlformats.org/drawingml/2006/chartDrawing">
    <cdr:from>
      <cdr:x>0.26527</cdr:x>
      <cdr:y>0.62195</cdr:y>
    </cdr:from>
    <cdr:to>
      <cdr:x>0.58819</cdr:x>
      <cdr:y>0.70861</cdr:y>
    </cdr:to>
    <cdr:sp macro="" textlink="">
      <cdr:nvSpPr>
        <cdr:cNvPr id="4" name="TextBox 5"/>
        <cdr:cNvSpPr txBox="1"/>
      </cdr:nvSpPr>
      <cdr:spPr>
        <a:xfrm xmlns:a="http://schemas.openxmlformats.org/drawingml/2006/main">
          <a:off x="1212830" y="1898656"/>
          <a:ext cx="1476390" cy="26455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16x16</a:t>
          </a:r>
        </a:p>
      </cdr:txBody>
    </cdr:sp>
  </cdr:relSizeAnchor>
  <cdr:relSizeAnchor xmlns:cdr="http://schemas.openxmlformats.org/drawingml/2006/chartDrawing">
    <cdr:from>
      <cdr:x>0.26319</cdr:x>
      <cdr:y>0.74363</cdr:y>
    </cdr:from>
    <cdr:to>
      <cdr:x>0.58611</cdr:x>
      <cdr:y>0.83029</cdr:y>
    </cdr:to>
    <cdr:sp macro="" textlink="">
      <cdr:nvSpPr>
        <cdr:cNvPr id="5" name="TextBox 5"/>
        <cdr:cNvSpPr txBox="1"/>
      </cdr:nvSpPr>
      <cdr:spPr>
        <a:xfrm xmlns:a="http://schemas.openxmlformats.org/drawingml/2006/main">
          <a:off x="1203305" y="2270124"/>
          <a:ext cx="1476390" cy="26455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100"/>
            <a:t>32x32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8A32D-C909-46B7-BFD1-6275EAC53174}" type="datetimeFigureOut">
              <a:rPr lang="en-US" smtClean="0"/>
              <a:t>2/22/2015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1E831-FEAE-4BDD-A26D-A69ECE68A59F}" type="slidenum">
              <a:rPr lang="en-US" smtClean="0"/>
              <a:t>‹#›</a:t>
            </a:fld>
            <a:endParaRPr lang="en-US"/>
          </a:p>
        </p:txBody>
      </p:sp>
    </p:spTree>
    <p:extLst>
      <p:ext uri="{BB962C8B-B14F-4D97-AF65-F5344CB8AC3E}">
        <p14:creationId xmlns:p14="http://schemas.microsoft.com/office/powerpoint/2010/main" val="337905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Neo Sans Intel" pitchFamily="34" charset="0"/>
                <a:cs typeface="Arial" pitchFamily="34" charset="0"/>
              </a:defRPr>
            </a:lvl1pPr>
            <a:lvl2pPr marL="742950" indent="-285750" eaLnBrk="0" hangingPunct="0">
              <a:defRPr>
                <a:solidFill>
                  <a:schemeClr val="tx1"/>
                </a:solidFill>
                <a:latin typeface="Neo Sans Intel" pitchFamily="34" charset="0"/>
                <a:cs typeface="Arial" pitchFamily="34" charset="0"/>
              </a:defRPr>
            </a:lvl2pPr>
            <a:lvl3pPr marL="1143000" indent="-228600" eaLnBrk="0" hangingPunct="0">
              <a:defRPr>
                <a:solidFill>
                  <a:schemeClr val="tx1"/>
                </a:solidFill>
                <a:latin typeface="Neo Sans Intel" pitchFamily="34" charset="0"/>
                <a:cs typeface="Arial" pitchFamily="34" charset="0"/>
              </a:defRPr>
            </a:lvl3pPr>
            <a:lvl4pPr marL="1600200" indent="-228600" eaLnBrk="0" hangingPunct="0">
              <a:defRPr>
                <a:solidFill>
                  <a:schemeClr val="tx1"/>
                </a:solidFill>
                <a:latin typeface="Neo Sans Intel" pitchFamily="34" charset="0"/>
                <a:cs typeface="Arial" pitchFamily="34" charset="0"/>
              </a:defRPr>
            </a:lvl4pPr>
            <a:lvl5pPr marL="2057400" indent="-228600" eaLnBrk="0" hangingPunct="0">
              <a:defRPr>
                <a:solidFill>
                  <a:schemeClr val="tx1"/>
                </a:solidFill>
                <a:latin typeface="Neo Sans Inte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Neo Sans Inte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Neo Sans Inte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Neo Sans Inte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Neo Sans Intel" pitchFamily="34" charset="0"/>
                <a:cs typeface="Arial" pitchFamily="34" charset="0"/>
              </a:defRPr>
            </a:lvl9pPr>
          </a:lstStyle>
          <a:p>
            <a:pPr eaLnBrk="1" hangingPunct="1"/>
            <a:fld id="{E76F5E48-C788-4B86-975B-8CA35980790A}" type="slidenum">
              <a:rPr lang="en-US" altLang="en-US">
                <a:latin typeface="Intel Clear" pitchFamily="34" charset="0"/>
              </a:rPr>
              <a:pPr eaLnBrk="1" hangingPunct="1"/>
              <a:t>14</a:t>
            </a:fld>
            <a:endParaRPr lang="en-US" altLang="en-US" dirty="0">
              <a:latin typeface="Intel Clear" pitchFamily="34" charset="0"/>
            </a:endParaRPr>
          </a:p>
        </p:txBody>
      </p:sp>
    </p:spTree>
    <p:extLst>
      <p:ext uri="{BB962C8B-B14F-4D97-AF65-F5344CB8AC3E}">
        <p14:creationId xmlns:p14="http://schemas.microsoft.com/office/powerpoint/2010/main" val="4224218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7484" y="2990924"/>
            <a:ext cx="10248915" cy="1470025"/>
          </a:xfrm>
        </p:spPr>
        <p:txBody>
          <a:bodyPr lIns="0" rIns="0" anchor="b" anchorCtr="0">
            <a:normAutofit/>
          </a:bodyPr>
          <a:lstStyle>
            <a:lvl1pPr>
              <a:defRPr sz="3733" baseline="0">
                <a:solidFill>
                  <a:schemeClr val="bg1"/>
                </a:solidFill>
                <a:latin typeface="Neo Sans Intel Light"/>
                <a:cs typeface="Neo Sans Intel Light"/>
              </a:defRPr>
            </a:lvl1pPr>
          </a:lstStyle>
          <a:p>
            <a:r>
              <a:rPr lang="en-US" dirty="0" smtClean="0"/>
              <a:t>28pt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607484" y="4651632"/>
            <a:ext cx="8440283" cy="1233813"/>
          </a:xfrm>
        </p:spPr>
        <p:txBody>
          <a:bodyPr lIns="0" rIns="0">
            <a:normAutofit/>
          </a:bodyPr>
          <a:lstStyle>
            <a:lvl1pPr marL="0" indent="0" algn="l">
              <a:buNone/>
              <a:defRPr sz="1600" baseline="0">
                <a:solidFill>
                  <a:schemeClr val="bg1"/>
                </a:solidFill>
                <a:latin typeface="Neo Sans Intel Medium"/>
                <a:cs typeface="Neo Sans Intel Medium"/>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12pt Medium Subhead, Date, Etc.</a:t>
            </a:r>
            <a:endParaRPr lang="en-US" dirty="0"/>
          </a:p>
        </p:txBody>
      </p:sp>
      <p:pic>
        <p:nvPicPr>
          <p:cNvPr id="8" name="Picture 7" descr="int_lookins_hrz_rgb_wht_24.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2096" y="1930034"/>
            <a:ext cx="2626568" cy="772652"/>
          </a:xfrm>
          <a:prstGeom prst="rect">
            <a:avLst/>
          </a:prstGeom>
        </p:spPr>
      </p:pic>
      <p:pic>
        <p:nvPicPr>
          <p:cNvPr id="10"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90047" y="5380857"/>
            <a:ext cx="1901952" cy="147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4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Blue Section Break">
    <p:bg>
      <p:bgPr>
        <a:solidFill>
          <a:schemeClr val="accent1"/>
        </a:solidFill>
        <a:effectLst/>
      </p:bgPr>
    </p:bg>
    <p:spTree>
      <p:nvGrpSpPr>
        <p:cNvPr id="1" name=""/>
        <p:cNvGrpSpPr/>
        <p:nvPr/>
      </p:nvGrpSpPr>
      <p:grpSpPr>
        <a:xfrm>
          <a:off x="0" y="0"/>
          <a:ext cx="0" cy="0"/>
          <a:chOff x="0" y="0"/>
          <a:chExt cx="0" cy="0"/>
        </a:xfrm>
      </p:grpSpPr>
      <p:sp>
        <p:nvSpPr>
          <p:cNvPr id="7" name="Freeform 6"/>
          <p:cNvSpPr/>
          <p:nvPr userDrawn="1"/>
        </p:nvSpPr>
        <p:spPr>
          <a:xfrm>
            <a:off x="0" y="6397428"/>
            <a:ext cx="12192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hasCustomPrompt="1"/>
          </p:nvPr>
        </p:nvSpPr>
        <p:spPr>
          <a:xfrm>
            <a:off x="607484" y="2159449"/>
            <a:ext cx="10363200" cy="1362075"/>
          </a:xfrm>
        </p:spPr>
        <p:txBody>
          <a:bodyPr anchor="b" anchorCtr="0">
            <a:normAutofit/>
          </a:bodyPr>
          <a:lstStyle>
            <a:lvl1pPr algn="l">
              <a:defRPr sz="3733" b="0" cap="none">
                <a:solidFill>
                  <a:schemeClr val="bg1"/>
                </a:solidFill>
                <a:latin typeface="Neo Sans Intel Light"/>
                <a:cs typeface="Neo Sans Intel Light"/>
              </a:defRPr>
            </a:lvl1pPr>
          </a:lstStyle>
          <a:p>
            <a:r>
              <a:rPr lang="en-US" dirty="0" smtClean="0"/>
              <a:t>28pt Light Text</a:t>
            </a:r>
            <a:endParaRPr lang="en-US" dirty="0"/>
          </a:p>
        </p:txBody>
      </p:sp>
      <p:sp>
        <p:nvSpPr>
          <p:cNvPr id="3" name="Text Placeholder 2"/>
          <p:cNvSpPr>
            <a:spLocks noGrp="1"/>
          </p:cNvSpPr>
          <p:nvPr>
            <p:ph type="body" idx="1" hasCustomPrompt="1"/>
          </p:nvPr>
        </p:nvSpPr>
        <p:spPr>
          <a:xfrm>
            <a:off x="607484" y="3670233"/>
            <a:ext cx="10363200" cy="1500187"/>
          </a:xfrm>
        </p:spPr>
        <p:txBody>
          <a:bodyPr anchor="t" anchorCtr="0">
            <a:normAutofit/>
          </a:bodyPr>
          <a:lstStyle>
            <a:lvl1pPr marL="0" indent="0">
              <a:buNone/>
              <a:defRPr sz="1600">
                <a:solidFill>
                  <a:schemeClr val="accent3"/>
                </a:solidFill>
                <a:latin typeface="Neo Sans Intel Medium"/>
                <a:cs typeface="Neo Sans Intel Medium"/>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smtClean="0"/>
              <a:t>12pt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a:solidFill>
                <a:srgbClr val="0071C5"/>
              </a:solidFill>
            </a:endParaRPr>
          </a:p>
        </p:txBody>
      </p:sp>
      <p:cxnSp>
        <p:nvCxnSpPr>
          <p:cNvPr id="8" name="Straight Connector 7"/>
          <p:cNvCxnSpPr/>
          <p:nvPr userDrawn="1"/>
        </p:nvCxnSpPr>
        <p:spPr>
          <a:xfrm>
            <a:off x="11582400" y="6489700"/>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descr="int_lookins_hrz_rgb_blue.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11129" y="6464301"/>
            <a:ext cx="465456" cy="304801"/>
          </a:xfrm>
          <a:prstGeom prst="rect">
            <a:avLst/>
          </a:prstGeom>
        </p:spPr>
      </p:pic>
    </p:spTree>
    <p:extLst>
      <p:ext uri="{BB962C8B-B14F-4D97-AF65-F5344CB8AC3E}">
        <p14:creationId xmlns:p14="http://schemas.microsoft.com/office/powerpoint/2010/main" val="32277818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Blue Section Break Image">
    <p:bg>
      <p:bgPr>
        <a:solidFill>
          <a:schemeClr val="accent1"/>
        </a:solidFill>
        <a:effectLst/>
      </p:bgPr>
    </p:bg>
    <p:spTree>
      <p:nvGrpSpPr>
        <p:cNvPr id="1" name=""/>
        <p:cNvGrpSpPr/>
        <p:nvPr/>
      </p:nvGrpSpPr>
      <p:grpSpPr>
        <a:xfrm>
          <a:off x="0" y="0"/>
          <a:ext cx="0" cy="0"/>
          <a:chOff x="0" y="0"/>
          <a:chExt cx="0" cy="0"/>
        </a:xfrm>
      </p:grpSpPr>
      <p:sp>
        <p:nvSpPr>
          <p:cNvPr id="7" name="Freeform 6"/>
          <p:cNvSpPr/>
          <p:nvPr userDrawn="1"/>
        </p:nvSpPr>
        <p:spPr>
          <a:xfrm>
            <a:off x="0" y="6397428"/>
            <a:ext cx="12192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1"/>
          <p:cNvSpPr>
            <a:spLocks noGrp="1"/>
          </p:cNvSpPr>
          <p:nvPr>
            <p:ph type="title" hasCustomPrompt="1"/>
          </p:nvPr>
        </p:nvSpPr>
        <p:spPr>
          <a:xfrm>
            <a:off x="607484" y="2871402"/>
            <a:ext cx="10363200" cy="1362075"/>
          </a:xfrm>
        </p:spPr>
        <p:txBody>
          <a:bodyPr anchor="b" anchorCtr="0">
            <a:normAutofit/>
          </a:bodyPr>
          <a:lstStyle>
            <a:lvl1pPr algn="l">
              <a:defRPr sz="3733" b="0" cap="none">
                <a:solidFill>
                  <a:schemeClr val="bg1"/>
                </a:solidFill>
                <a:latin typeface="Neo Sans Intel Light"/>
                <a:cs typeface="Neo Sans Intel Light"/>
              </a:defRPr>
            </a:lvl1pPr>
          </a:lstStyle>
          <a:p>
            <a:r>
              <a:rPr lang="en-US" dirty="0" smtClean="0"/>
              <a:t>28pt Light Text</a:t>
            </a:r>
            <a:endParaRPr lang="en-US" dirty="0"/>
          </a:p>
        </p:txBody>
      </p:sp>
      <p:sp>
        <p:nvSpPr>
          <p:cNvPr id="3" name="Text Placeholder 2"/>
          <p:cNvSpPr>
            <a:spLocks noGrp="1"/>
          </p:cNvSpPr>
          <p:nvPr>
            <p:ph type="body" idx="1" hasCustomPrompt="1"/>
          </p:nvPr>
        </p:nvSpPr>
        <p:spPr>
          <a:xfrm>
            <a:off x="607484" y="4382189"/>
            <a:ext cx="10363200" cy="1500187"/>
          </a:xfrm>
        </p:spPr>
        <p:txBody>
          <a:bodyPr anchor="t" anchorCtr="0">
            <a:normAutofit/>
          </a:bodyPr>
          <a:lstStyle>
            <a:lvl1pPr marL="0" indent="0">
              <a:buNone/>
              <a:defRPr sz="1600">
                <a:solidFill>
                  <a:schemeClr val="accent3"/>
                </a:solidFill>
                <a:latin typeface="Neo Sans Intel Medium"/>
                <a:cs typeface="Neo Sans Intel Medium"/>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dirty="0" smtClean="0"/>
              <a:t>12pt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a:solidFill>
                <a:srgbClr val="0071C5"/>
              </a:solidFill>
            </a:endParaRPr>
          </a:p>
        </p:txBody>
      </p:sp>
      <p:cxnSp>
        <p:nvCxnSpPr>
          <p:cNvPr id="8" name="Straight Connector 7"/>
          <p:cNvCxnSpPr/>
          <p:nvPr userDrawn="1"/>
        </p:nvCxnSpPr>
        <p:spPr>
          <a:xfrm>
            <a:off x="11582400" y="6489700"/>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descr="int_lookins_hrz_rgb_blue.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11129" y="6464301"/>
            <a:ext cx="465456" cy="304801"/>
          </a:xfrm>
          <a:prstGeom prst="rect">
            <a:avLst/>
          </a:prstGeom>
        </p:spPr>
      </p:pic>
    </p:spTree>
    <p:extLst>
      <p:ext uri="{BB962C8B-B14F-4D97-AF65-F5344CB8AC3E}">
        <p14:creationId xmlns:p14="http://schemas.microsoft.com/office/powerpoint/2010/main" val="9379219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8" name="Picture 7" descr="Intel_LookInside_white.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636576" y="2500173"/>
            <a:ext cx="3008851" cy="1849187"/>
          </a:xfrm>
          <a:prstGeom prst="rect">
            <a:avLst/>
          </a:prstGeom>
        </p:spPr>
      </p:pic>
      <p:sp>
        <p:nvSpPr>
          <p:cNvPr id="9" name="Rectangle 8"/>
          <p:cNvSpPr/>
          <p:nvPr userDrawn="1"/>
        </p:nvSpPr>
        <p:spPr>
          <a:xfrm>
            <a:off x="607493" y="6365944"/>
            <a:ext cx="2082301" cy="164212"/>
          </a:xfrm>
          <a:prstGeom prst="rect">
            <a:avLst/>
          </a:prstGeom>
        </p:spPr>
        <p:txBody>
          <a:bodyPr wrap="none" lIns="0" tIns="0" rIns="0" bIns="0">
            <a:spAutoFit/>
          </a:bodyPr>
          <a:lstStyle/>
          <a:p>
            <a:pPr defTabSz="609585"/>
            <a:r>
              <a:rPr lang="en-US" sz="1067" dirty="0">
                <a:solidFill>
                  <a:srgbClr val="8DC8E8"/>
                </a:solidFill>
                <a:cs typeface="Neo Sans Intel"/>
              </a:rPr>
              <a:t>Intel Confidential — Do Not Forward</a:t>
            </a:r>
          </a:p>
        </p:txBody>
      </p:sp>
    </p:spTree>
    <p:extLst>
      <p:ext uri="{BB962C8B-B14F-4D97-AF65-F5344CB8AC3E}">
        <p14:creationId xmlns:p14="http://schemas.microsoft.com/office/powerpoint/2010/main" val="31464296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63568" y="2473414"/>
            <a:ext cx="3864864" cy="1911175"/>
          </a:xfrm>
          <a:prstGeom prst="rect">
            <a:avLst/>
          </a:prstGeom>
        </p:spPr>
      </p:pic>
    </p:spTree>
    <p:extLst>
      <p:ext uri="{BB962C8B-B14F-4D97-AF65-F5344CB8AC3E}">
        <p14:creationId xmlns:p14="http://schemas.microsoft.com/office/powerpoint/2010/main" val="1378008136"/>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607484" y="411797"/>
            <a:ext cx="10972800" cy="1158240"/>
          </a:xfrm>
        </p:spPr>
        <p:txBody>
          <a:bodyPr/>
          <a:lstStyle>
            <a:lvl1pPr>
              <a:defRPr/>
            </a:lvl1pPr>
          </a:lstStyle>
          <a:p>
            <a:r>
              <a:rPr lang="en-US" dirty="0" err="1" smtClean="0"/>
              <a:t>28pt</a:t>
            </a:r>
            <a:r>
              <a:rPr lang="en-US" dirty="0" smtClean="0"/>
              <a:t> Intel Clear Light Headline</a:t>
            </a:r>
            <a:endParaRPr lang="en-US" dirty="0"/>
          </a:p>
        </p:txBody>
      </p:sp>
      <p:sp>
        <p:nvSpPr>
          <p:cNvPr id="9" name="Content Placeholder 8"/>
          <p:cNvSpPr>
            <a:spLocks noGrp="1"/>
          </p:cNvSpPr>
          <p:nvPr>
            <p:ph sz="quarter" idx="13" hasCustomPrompt="1"/>
          </p:nvPr>
        </p:nvSpPr>
        <p:spPr>
          <a:xfrm>
            <a:off x="607485" y="1604435"/>
            <a:ext cx="10970683" cy="4567767"/>
          </a:xfrm>
        </p:spPr>
        <p:txBody>
          <a:bodyPr/>
          <a:lstStyle>
            <a:lvl2pPr>
              <a:defRPr sz="2400"/>
            </a:lvl2pPr>
            <a:lvl3pPr>
              <a:defRPr sz="2400"/>
            </a:lvl3pPr>
            <a:lvl4pPr>
              <a:defRPr sz="2133"/>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77876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3"/>
          </p:nvPr>
        </p:nvSpPr>
        <p:spPr>
          <a:xfrm>
            <a:off x="609600" y="1354140"/>
            <a:ext cx="10972800" cy="4657725"/>
          </a:xfrm>
          <a:prstGeom prst="rect">
            <a:avLst/>
          </a:prstGeom>
        </p:spPr>
        <p:txBody>
          <a:bodyPr/>
          <a:lstStyle>
            <a:lvl1pPr marL="342826" indent="-342826">
              <a:buFont typeface="Arial"/>
              <a:buChar char="•"/>
              <a:defRPr sz="2400">
                <a:solidFill>
                  <a:srgbClr val="505150"/>
                </a:solidFill>
              </a:defRPr>
            </a:lvl1pPr>
            <a:lvl2pPr marL="742783" indent="-285688">
              <a:buFont typeface="Arial"/>
              <a:buChar char="•"/>
              <a:defRPr sz="2000">
                <a:solidFill>
                  <a:srgbClr val="505150"/>
                </a:solidFill>
              </a:defRPr>
            </a:lvl2pPr>
            <a:lvl3pPr marL="1142745" indent="-228549">
              <a:buFont typeface="Arial"/>
              <a:buChar char="•"/>
              <a:defRPr sz="1867">
                <a:solidFill>
                  <a:srgbClr val="505150"/>
                </a:solidFill>
              </a:defRPr>
            </a:lvl3pPr>
            <a:lvl4pPr marL="1599840" indent="-228549">
              <a:buFont typeface="Arial"/>
              <a:buChar char="•"/>
              <a:defRPr sz="1467">
                <a:solidFill>
                  <a:srgbClr val="505150"/>
                </a:solidFill>
              </a:defRPr>
            </a:lvl4pPr>
            <a:lvl5pPr marL="2056939" indent="-228549">
              <a:buFont typeface="Arial"/>
              <a:buChar char="•"/>
              <a:defRPr sz="1467">
                <a:solidFill>
                  <a:srgbClr val="5051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4"/>
          </p:nvPr>
        </p:nvSpPr>
        <p:spPr>
          <a:xfrm>
            <a:off x="609889" y="6490232"/>
            <a:ext cx="1247511" cy="365125"/>
          </a:xfrm>
          <a:prstGeom prst="rect">
            <a:avLst/>
          </a:prstGeom>
        </p:spPr>
        <p:txBody>
          <a:bodyPr lIns="91422" tIns="45711" rIns="91422" bIns="45711"/>
          <a:lstStyle>
            <a:lvl1pPr>
              <a:defRPr/>
            </a:lvl1pPr>
          </a:lstStyle>
          <a:p>
            <a:pPr defTabSz="609555">
              <a:defRPr/>
            </a:pPr>
            <a:endParaRPr lang="en-US" dirty="0">
              <a:solidFill>
                <a:prstClr val="black"/>
              </a:solidFill>
            </a:endParaRPr>
          </a:p>
        </p:txBody>
      </p:sp>
    </p:spTree>
    <p:extLst>
      <p:ext uri="{BB962C8B-B14F-4D97-AF65-F5344CB8AC3E}">
        <p14:creationId xmlns:p14="http://schemas.microsoft.com/office/powerpoint/2010/main" val="276239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Slide Number Placeholder 5"/>
          <p:cNvSpPr txBox="1">
            <a:spLocks noGrp="1"/>
          </p:cNvSpPr>
          <p:nvPr>
            <p:ph type="sldNum" sz="quarter" idx="8"/>
          </p:nvPr>
        </p:nvSpPr>
        <p:spPr>
          <a:xfrm>
            <a:off x="101595" y="6476999"/>
            <a:ext cx="182039" cy="165104"/>
          </a:xfrm>
          <a:prstGeom prst="rect">
            <a:avLst/>
          </a:prstGeom>
        </p:spPr>
        <p:txBody>
          <a:bodyPr/>
          <a:lstStyle>
            <a:lvl1pPr>
              <a:defRPr/>
            </a:lvl1pPr>
          </a:lstStyle>
          <a:p>
            <a:fld id="{CA3EFCBB-5D0C-42C0-9AE2-99A1921A87D9}" type="slidenum">
              <a:rPr/>
              <a:pPr/>
              <a:t>‹#›</a:t>
            </a:fld>
            <a:endParaRPr lang="en-US"/>
          </a:p>
        </p:txBody>
      </p:sp>
    </p:spTree>
    <p:extLst>
      <p:ext uri="{BB962C8B-B14F-4D97-AF65-F5344CB8AC3E}">
        <p14:creationId xmlns:p14="http://schemas.microsoft.com/office/powerpoint/2010/main" val="3080834207"/>
      </p:ext>
    </p:extLst>
  </p:cSld>
  <p:clrMapOvr>
    <a:masterClrMapping/>
  </p:clrMapOvr>
  <p:transition spd="med">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7484" y="3140905"/>
            <a:ext cx="10248915" cy="1470025"/>
          </a:xfrm>
        </p:spPr>
        <p:txBody>
          <a:bodyPr lIns="0" rIns="0" anchor="b" anchorCtr="0">
            <a:normAutofit/>
          </a:bodyPr>
          <a:lstStyle>
            <a:lvl1pPr>
              <a:defRPr sz="3733" baseline="0">
                <a:solidFill>
                  <a:schemeClr val="bg1"/>
                </a:solidFill>
                <a:latin typeface="Neo Sans Intel Light"/>
                <a:cs typeface="Neo Sans Intel Light"/>
              </a:defRPr>
            </a:lvl1pPr>
          </a:lstStyle>
          <a:p>
            <a:r>
              <a:rPr lang="en-US" dirty="0" smtClean="0"/>
              <a:t>28pt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607484" y="4830936"/>
            <a:ext cx="8440283" cy="1233813"/>
          </a:xfrm>
        </p:spPr>
        <p:txBody>
          <a:bodyPr lIns="0" rIns="0">
            <a:normAutofit/>
          </a:bodyPr>
          <a:lstStyle>
            <a:lvl1pPr marL="0" indent="0" algn="l">
              <a:buNone/>
              <a:defRPr sz="1600" baseline="0">
                <a:solidFill>
                  <a:srgbClr val="FFDA00"/>
                </a:solidFill>
                <a:latin typeface="Neo Sans Intel Medium"/>
                <a:cs typeface="Neo Sans Intel Medium"/>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12pt Medium Subhead, Date, Etc.</a:t>
            </a:r>
            <a:endParaRPr lang="en-US" dirty="0"/>
          </a:p>
        </p:txBody>
      </p:sp>
      <p:sp>
        <p:nvSpPr>
          <p:cNvPr id="5" name="Freeform 4"/>
          <p:cNvSpPr/>
          <p:nvPr userDrawn="1"/>
        </p:nvSpPr>
        <p:spPr>
          <a:xfrm>
            <a:off x="-9962" y="-14660"/>
            <a:ext cx="12202753" cy="708939"/>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80091 w 9155661"/>
              <a:gd name="connsiteY0" fmla="*/ 2419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80091 w 9155661"/>
              <a:gd name="connsiteY6" fmla="*/ 241917 h 911412"/>
              <a:gd name="connsiteX0" fmla="*/ 3124 w 9155661"/>
              <a:gd name="connsiteY0" fmla="*/ 175940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75940 h 911412"/>
              <a:gd name="connsiteX0" fmla="*/ 3124 w 9155661"/>
              <a:gd name="connsiteY0" fmla="*/ 146617 h 911412"/>
              <a:gd name="connsiteX1" fmla="*/ 0 w 9155661"/>
              <a:gd name="connsiteY1" fmla="*/ 910555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3124 w 9155661"/>
              <a:gd name="connsiteY6" fmla="*/ 146617 h 911412"/>
              <a:gd name="connsiteX0" fmla="*/ 3124 w 9151521"/>
              <a:gd name="connsiteY0" fmla="*/ 0 h 764795"/>
              <a:gd name="connsiteX1" fmla="*/ 0 w 9151521"/>
              <a:gd name="connsiteY1" fmla="*/ 763938 h 764795"/>
              <a:gd name="connsiteX2" fmla="*/ 5393765 w 9151521"/>
              <a:gd name="connsiteY2" fmla="*/ 764795 h 764795"/>
              <a:gd name="connsiteX3" fmla="*/ 5909236 w 9151521"/>
              <a:gd name="connsiteY3" fmla="*/ 451030 h 764795"/>
              <a:gd name="connsiteX4" fmla="*/ 9151470 w 9151521"/>
              <a:gd name="connsiteY4" fmla="*/ 448657 h 764795"/>
              <a:gd name="connsiteX5" fmla="*/ 9067698 w 9151521"/>
              <a:gd name="connsiteY5" fmla="*/ 21992 h 764795"/>
              <a:gd name="connsiteX6" fmla="*/ 3124 w 9151521"/>
              <a:gd name="connsiteY6" fmla="*/ 0 h 764795"/>
              <a:gd name="connsiteX0" fmla="*/ 3124 w 9152065"/>
              <a:gd name="connsiteY0" fmla="*/ 0 h 764795"/>
              <a:gd name="connsiteX1" fmla="*/ 0 w 9152065"/>
              <a:gd name="connsiteY1" fmla="*/ 763938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64795"/>
              <a:gd name="connsiteX1" fmla="*/ 0 w 9152065"/>
              <a:gd name="connsiteY1" fmla="*/ 697960 h 764795"/>
              <a:gd name="connsiteX2" fmla="*/ 5393765 w 9152065"/>
              <a:gd name="connsiteY2" fmla="*/ 764795 h 764795"/>
              <a:gd name="connsiteX3" fmla="*/ 5909236 w 9152065"/>
              <a:gd name="connsiteY3" fmla="*/ 451030 h 764795"/>
              <a:gd name="connsiteX4" fmla="*/ 9151470 w 9152065"/>
              <a:gd name="connsiteY4" fmla="*/ 448657 h 764795"/>
              <a:gd name="connsiteX5" fmla="*/ 9150163 w 9152065"/>
              <a:gd name="connsiteY5" fmla="*/ 14661 h 764795"/>
              <a:gd name="connsiteX6" fmla="*/ 3124 w 9152065"/>
              <a:gd name="connsiteY6" fmla="*/ 0 h 764795"/>
              <a:gd name="connsiteX0" fmla="*/ 3124 w 9152065"/>
              <a:gd name="connsiteY0" fmla="*/ 0 h 706148"/>
              <a:gd name="connsiteX1" fmla="*/ 0 w 9152065"/>
              <a:gd name="connsiteY1" fmla="*/ 697960 h 706148"/>
              <a:gd name="connsiteX2" fmla="*/ 5476230 w 9152065"/>
              <a:gd name="connsiteY2" fmla="*/ 706148 h 706148"/>
              <a:gd name="connsiteX3" fmla="*/ 5909236 w 9152065"/>
              <a:gd name="connsiteY3" fmla="*/ 451030 h 706148"/>
              <a:gd name="connsiteX4" fmla="*/ 9151470 w 9152065"/>
              <a:gd name="connsiteY4" fmla="*/ 448657 h 706148"/>
              <a:gd name="connsiteX5" fmla="*/ 9150163 w 9152065"/>
              <a:gd name="connsiteY5" fmla="*/ 14661 h 706148"/>
              <a:gd name="connsiteX6" fmla="*/ 3124 w 9152065"/>
              <a:gd name="connsiteY6" fmla="*/ 0 h 706148"/>
              <a:gd name="connsiteX0" fmla="*/ 3124 w 9152065"/>
              <a:gd name="connsiteY0" fmla="*/ 7331 h 713479"/>
              <a:gd name="connsiteX1" fmla="*/ 0 w 9152065"/>
              <a:gd name="connsiteY1" fmla="*/ 705291 h 713479"/>
              <a:gd name="connsiteX2" fmla="*/ 5476230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87226 w 9152065"/>
              <a:gd name="connsiteY2" fmla="*/ 691487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13479"/>
              <a:gd name="connsiteX1" fmla="*/ 0 w 9152065"/>
              <a:gd name="connsiteY1" fmla="*/ 705291 h 713479"/>
              <a:gd name="connsiteX2" fmla="*/ 5470733 w 9152065"/>
              <a:gd name="connsiteY2" fmla="*/ 713479 h 713479"/>
              <a:gd name="connsiteX3" fmla="*/ 5909236 w 9152065"/>
              <a:gd name="connsiteY3" fmla="*/ 458361 h 713479"/>
              <a:gd name="connsiteX4" fmla="*/ 9151470 w 9152065"/>
              <a:gd name="connsiteY4" fmla="*/ 455988 h 713479"/>
              <a:gd name="connsiteX5" fmla="*/ 9150163 w 9152065"/>
              <a:gd name="connsiteY5" fmla="*/ 0 h 713479"/>
              <a:gd name="connsiteX6" fmla="*/ 3124 w 9152065"/>
              <a:gd name="connsiteY6" fmla="*/ 7331 h 713479"/>
              <a:gd name="connsiteX0" fmla="*/ 3124 w 9152065"/>
              <a:gd name="connsiteY0" fmla="*/ 7331 h 705291"/>
              <a:gd name="connsiteX1" fmla="*/ 0 w 9152065"/>
              <a:gd name="connsiteY1" fmla="*/ 705291 h 705291"/>
              <a:gd name="connsiteX2" fmla="*/ 5470733 w 9152065"/>
              <a:gd name="connsiteY2" fmla="*/ 695319 h 705291"/>
              <a:gd name="connsiteX3" fmla="*/ 5909236 w 9152065"/>
              <a:gd name="connsiteY3" fmla="*/ 458361 h 705291"/>
              <a:gd name="connsiteX4" fmla="*/ 9151470 w 9152065"/>
              <a:gd name="connsiteY4" fmla="*/ 455988 h 705291"/>
              <a:gd name="connsiteX5" fmla="*/ 9150163 w 9152065"/>
              <a:gd name="connsiteY5" fmla="*/ 0 h 705291"/>
              <a:gd name="connsiteX6" fmla="*/ 3124 w 9152065"/>
              <a:gd name="connsiteY6" fmla="*/ 7331 h 705291"/>
              <a:gd name="connsiteX0" fmla="*/ 3124 w 9152065"/>
              <a:gd name="connsiteY0" fmla="*/ 7331 h 708939"/>
              <a:gd name="connsiteX1" fmla="*/ 0 w 9152065"/>
              <a:gd name="connsiteY1" fmla="*/ 705291 h 708939"/>
              <a:gd name="connsiteX2" fmla="*/ 5467329 w 9152065"/>
              <a:gd name="connsiteY2" fmla="*/ 708939 h 708939"/>
              <a:gd name="connsiteX3" fmla="*/ 5909236 w 9152065"/>
              <a:gd name="connsiteY3" fmla="*/ 458361 h 708939"/>
              <a:gd name="connsiteX4" fmla="*/ 9151470 w 9152065"/>
              <a:gd name="connsiteY4" fmla="*/ 455988 h 708939"/>
              <a:gd name="connsiteX5" fmla="*/ 9150163 w 9152065"/>
              <a:gd name="connsiteY5" fmla="*/ 0 h 708939"/>
              <a:gd name="connsiteX6" fmla="*/ 3124 w 9152065"/>
              <a:gd name="connsiteY6" fmla="*/ 7331 h 70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2065" h="708939">
                <a:moveTo>
                  <a:pt x="3124" y="7331"/>
                </a:moveTo>
                <a:cubicBezTo>
                  <a:pt x="634" y="308645"/>
                  <a:pt x="2490" y="403977"/>
                  <a:pt x="0" y="705291"/>
                </a:cubicBezTo>
                <a:lnTo>
                  <a:pt x="5467329" y="708939"/>
                </a:lnTo>
                <a:lnTo>
                  <a:pt x="5909236" y="458361"/>
                </a:lnTo>
                <a:lnTo>
                  <a:pt x="9151470" y="455988"/>
                </a:lnTo>
                <a:cubicBezTo>
                  <a:pt x="9153960" y="254282"/>
                  <a:pt x="9147673" y="201706"/>
                  <a:pt x="9150163" y="0"/>
                </a:cubicBezTo>
                <a:lnTo>
                  <a:pt x="3124" y="733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userDrawn="1"/>
        </p:nvSpPr>
        <p:spPr>
          <a:xfrm>
            <a:off x="607493" y="6365944"/>
            <a:ext cx="2082301" cy="164212"/>
          </a:xfrm>
          <a:prstGeom prst="rect">
            <a:avLst/>
          </a:prstGeom>
        </p:spPr>
        <p:txBody>
          <a:bodyPr wrap="none" lIns="0" tIns="0" rIns="0" bIns="0">
            <a:spAutoFit/>
          </a:bodyPr>
          <a:lstStyle/>
          <a:p>
            <a:pPr defTabSz="609585"/>
            <a:r>
              <a:rPr lang="en-US" sz="1067" dirty="0">
                <a:solidFill>
                  <a:srgbClr val="8DC8E8"/>
                </a:solidFill>
                <a:cs typeface="Neo Sans Intel"/>
              </a:rPr>
              <a:t>Intel Confidential — Do Not Forward</a:t>
            </a:r>
          </a:p>
        </p:txBody>
      </p:sp>
      <p:pic>
        <p:nvPicPr>
          <p:cNvPr id="7" name="Picture 6" descr="int_lookins_hrz_rgb_wht_24.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r="53442"/>
          <a:stretch/>
        </p:blipFill>
        <p:spPr>
          <a:xfrm>
            <a:off x="594367" y="1722448"/>
            <a:ext cx="1669492" cy="1054835"/>
          </a:xfrm>
          <a:prstGeom prst="rect">
            <a:avLst/>
          </a:prstGeom>
        </p:spPr>
      </p:pic>
    </p:spTree>
    <p:extLst>
      <p:ext uri="{BB962C8B-B14F-4D97-AF65-F5344CB8AC3E}">
        <p14:creationId xmlns:p14="http://schemas.microsoft.com/office/powerpoint/2010/main" val="2516191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9"/>
            <a:ext cx="10972800" cy="988747"/>
          </a:xfrm>
        </p:spPr>
        <p:txBody>
          <a:bodyPr>
            <a:normAutofit/>
          </a:bodyPr>
          <a:lstStyle>
            <a:lvl1pPr>
              <a:defRPr sz="3733" baseline="0"/>
            </a:lvl1pPr>
          </a:lstStyle>
          <a:p>
            <a:r>
              <a:rPr lang="en-US" dirty="0" smtClean="0"/>
              <a:t>28pt Light headline</a:t>
            </a:r>
            <a:endParaRPr lang="en-US" dirty="0"/>
          </a:p>
        </p:txBody>
      </p:sp>
      <p:sp>
        <p:nvSpPr>
          <p:cNvPr id="4" name="Date Placeholder 3"/>
          <p:cNvSpPr>
            <a:spLocks noGrp="1"/>
          </p:cNvSpPr>
          <p:nvPr>
            <p:ph type="dt" sz="half" idx="10"/>
          </p:nvPr>
        </p:nvSpPr>
        <p:spPr/>
        <p:txBody>
          <a:bodyPr/>
          <a:lstStyle/>
          <a:p>
            <a:fld id="{3966F50F-74B7-8640-8DA3-AAAA0044A327}" type="datetime1">
              <a:rPr lang="en-US" smtClean="0">
                <a:solidFill>
                  <a:prstClr val="black">
                    <a:tint val="75000"/>
                  </a:prstClr>
                </a:solidFill>
              </a:rPr>
              <a:pPr/>
              <a:t>2/22/2015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Intel Confidential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
        <p:nvSpPr>
          <p:cNvPr id="8" name="Text Placeholder 2"/>
          <p:cNvSpPr>
            <a:spLocks noGrp="1"/>
          </p:cNvSpPr>
          <p:nvPr>
            <p:ph idx="1"/>
          </p:nvPr>
        </p:nvSpPr>
        <p:spPr>
          <a:xfrm>
            <a:off x="607493" y="1600203"/>
            <a:ext cx="10889396"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089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4449"/>
            <a:ext cx="10972800" cy="988747"/>
          </a:xfrm>
        </p:spPr>
        <p:txBody>
          <a:bodyPr>
            <a:normAutofit/>
          </a:bodyPr>
          <a:lstStyle>
            <a:lvl1pPr>
              <a:defRPr sz="3733" baseline="0"/>
            </a:lvl1pPr>
          </a:lstStyle>
          <a:p>
            <a:r>
              <a:rPr lang="en-US" dirty="0" smtClean="0"/>
              <a:t>28pt Light headline</a:t>
            </a:r>
            <a:endParaRPr lang="en-US" dirty="0"/>
          </a:p>
        </p:txBody>
      </p:sp>
      <p:sp>
        <p:nvSpPr>
          <p:cNvPr id="3" name="Content Placeholder 2"/>
          <p:cNvSpPr>
            <a:spLocks noGrp="1"/>
          </p:cNvSpPr>
          <p:nvPr>
            <p:ph idx="1" hasCustomPrompt="1"/>
          </p:nvPr>
        </p:nvSpPr>
        <p:spPr>
          <a:xfrm>
            <a:off x="609600" y="1600203"/>
            <a:ext cx="10972800" cy="4625132"/>
          </a:xfrm>
        </p:spPr>
        <p:txBody>
          <a:bodyPr/>
          <a:lstStyle>
            <a:lvl1pPr>
              <a:defRPr sz="2400"/>
            </a:lvl1pPr>
            <a:lvl2pPr>
              <a:defRPr sz="2400"/>
            </a:lvl2pPr>
            <a:lvl3pPr>
              <a:defRPr sz="2400"/>
            </a:lvl3pPr>
          </a:lstStyle>
          <a:p>
            <a:pPr lvl="0"/>
            <a:r>
              <a:rPr lang="en-US" dirty="0" smtClean="0"/>
              <a:t>18pt Medium Sub Line</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66F50F-74B7-8640-8DA3-AAAA0044A327}" type="datetime1">
              <a:rPr lang="en-US" smtClean="0">
                <a:solidFill>
                  <a:prstClr val="black">
                    <a:tint val="75000"/>
                  </a:prstClr>
                </a:solidFill>
              </a:rPr>
              <a:pPr/>
              <a:t>2/22/2015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Intel Confidential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25159848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marL="0" marR="0" indent="0" algn="l" defTabSz="609585" rtl="0" eaLnBrk="1" fontAlgn="auto" latinLnBrk="0" hangingPunct="1">
              <a:lnSpc>
                <a:spcPct val="100000"/>
              </a:lnSpc>
              <a:spcBef>
                <a:spcPct val="0"/>
              </a:spcBef>
              <a:spcAft>
                <a:spcPts val="0"/>
              </a:spcAft>
              <a:buClrTx/>
              <a:buSzTx/>
              <a:buFontTx/>
              <a:buNone/>
              <a:tabLst/>
              <a:defRPr lang="en-US" sz="3733" b="0" i="0" u="none" strike="noStrike" baseline="0" smtClean="0"/>
            </a:lvl1pPr>
          </a:lstStyle>
          <a:p>
            <a:r>
              <a:rPr lang="en-US" dirty="0" smtClean="0"/>
              <a:t>28pt Light headline</a:t>
            </a:r>
            <a:endParaRPr lang="en-US" dirty="0"/>
          </a:p>
        </p:txBody>
      </p:sp>
      <p:sp>
        <p:nvSpPr>
          <p:cNvPr id="3" name="Content Placeholder 2"/>
          <p:cNvSpPr>
            <a:spLocks noGrp="1"/>
          </p:cNvSpPr>
          <p:nvPr>
            <p:ph idx="1" hasCustomPrompt="1"/>
          </p:nvPr>
        </p:nvSpPr>
        <p:spPr/>
        <p:txBody>
          <a:bodyPr anchor="ctr" anchorCtr="0"/>
          <a:lstStyle>
            <a:lvl1pPr marL="230712" indent="-230712">
              <a:lnSpc>
                <a:spcPct val="90000"/>
              </a:lnSpc>
              <a:defRPr sz="5867" baseline="0">
                <a:solidFill>
                  <a:schemeClr val="accent2"/>
                </a:solidFill>
                <a:latin typeface="Neo Sans Intel Light"/>
                <a:cs typeface="Neo Sans Intel Light"/>
              </a:defRPr>
            </a:lvl1pPr>
            <a:lvl2pPr marL="533387" indent="-300559">
              <a:buFont typeface="Lucida Grande"/>
              <a:buChar char="−"/>
              <a:defRPr sz="1600">
                <a:latin typeface="Neo Sans Intel Medium"/>
                <a:cs typeface="Neo Sans Intel Medium"/>
              </a:defRPr>
            </a:lvl2pPr>
            <a:lvl3pPr marL="914377" indent="-304792">
              <a:defRPr sz="1467"/>
            </a:lvl3pPr>
            <a:lvl4pPr>
              <a:defRPr sz="1400"/>
            </a:lvl4pPr>
            <a:lvl5pPr>
              <a:defRPr sz="1333"/>
            </a:lvl5pPr>
          </a:lstStyle>
          <a:p>
            <a:pPr lvl="0"/>
            <a:r>
              <a:rPr lang="en-US" dirty="0" smtClean="0"/>
              <a:t>44pt Light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EA138E-B478-4D47-9F13-076A10A3FA8C}" type="datetime1">
              <a:rPr lang="en-US" smtClean="0">
                <a:solidFill>
                  <a:prstClr val="black">
                    <a:tint val="75000"/>
                  </a:prstClr>
                </a:solidFill>
              </a:rPr>
              <a:pPr/>
              <a:t>2/22/2015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t>Intel Confidential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3720329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3" y="3681550"/>
            <a:ext cx="10960101" cy="2352783"/>
          </a:xfrm>
        </p:spPr>
        <p:txBody>
          <a:bodyPr anchor="t" anchorCtr="0"/>
          <a:lstStyle>
            <a:lvl1pPr marL="230712" indent="-230712">
              <a:defRPr sz="4800" baseline="0">
                <a:solidFill>
                  <a:schemeClr val="accent1"/>
                </a:solidFill>
                <a:latin typeface="Neo Sans Intel Light"/>
                <a:cs typeface="Neo Sans Intel Light"/>
              </a:defRPr>
            </a:lvl1pPr>
            <a:lvl2pPr marL="0" indent="0">
              <a:buFont typeface="Lucida Grande"/>
              <a:buNone/>
              <a:defRPr sz="1600">
                <a:solidFill>
                  <a:schemeClr val="accent2"/>
                </a:solidFill>
                <a:latin typeface="Neo Sans Intel Medium"/>
                <a:cs typeface="Neo Sans Intel Medium"/>
              </a:defRPr>
            </a:lvl2pPr>
            <a:lvl3pPr marL="914377" indent="-304792">
              <a:defRPr sz="1600"/>
            </a:lvl3pPr>
            <a:lvl4pPr>
              <a:defRPr sz="1467"/>
            </a:lvl4pPr>
            <a:lvl5pPr>
              <a:defRPr sz="1400"/>
            </a:lvl5pPr>
          </a:lstStyle>
          <a:p>
            <a:pPr lvl="1"/>
            <a:r>
              <a:rPr lang="en-US" dirty="0" smtClean="0"/>
              <a:t>12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2" name="Title 1"/>
          <p:cNvSpPr>
            <a:spLocks noGrp="1"/>
          </p:cNvSpPr>
          <p:nvPr>
            <p:ph type="title" hasCustomPrompt="1"/>
          </p:nvPr>
        </p:nvSpPr>
        <p:spPr>
          <a:xfrm>
            <a:off x="609600" y="682627"/>
            <a:ext cx="10972800" cy="2844173"/>
          </a:xfrm>
        </p:spPr>
        <p:txBody>
          <a:bodyPr anchor="b" anchorCtr="0"/>
          <a:lstStyle/>
          <a:p>
            <a:pPr lvl="0"/>
            <a:r>
              <a:rPr lang="en-US" dirty="0" smtClean="0"/>
              <a:t>28pt Light Text</a:t>
            </a:r>
          </a:p>
        </p:txBody>
      </p:sp>
      <p:sp>
        <p:nvSpPr>
          <p:cNvPr id="4" name="Rectangle 3"/>
          <p:cNvSpPr/>
          <p:nvPr userDrawn="1"/>
        </p:nvSpPr>
        <p:spPr>
          <a:xfrm>
            <a:off x="4874032" y="3182780"/>
            <a:ext cx="2374753" cy="461665"/>
          </a:xfrm>
          <a:prstGeom prst="rect">
            <a:avLst/>
          </a:prstGeom>
        </p:spPr>
        <p:txBody>
          <a:bodyPr wrap="none">
            <a:spAutoFit/>
          </a:bodyPr>
          <a:lstStyle/>
          <a:p>
            <a:pPr defTabSz="609585"/>
            <a:r>
              <a:rPr lang="en-US" sz="2400" dirty="0">
                <a:solidFill>
                  <a:prstClr val="black"/>
                </a:solidFill>
              </a:rPr>
              <a:t>Intel Confidential</a:t>
            </a:r>
          </a:p>
        </p:txBody>
      </p:sp>
    </p:spTree>
    <p:extLst>
      <p:ext uri="{BB962C8B-B14F-4D97-AF65-F5344CB8AC3E}">
        <p14:creationId xmlns:p14="http://schemas.microsoft.com/office/powerpoint/2010/main" val="34009949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9" y="1600200"/>
            <a:ext cx="5376828" cy="4615760"/>
          </a:xfrm>
        </p:spPr>
        <p:txBody>
          <a:bodyPr/>
          <a:lstStyle>
            <a:lvl1pPr>
              <a:lnSpc>
                <a:spcPct val="110000"/>
              </a:lnSpc>
              <a:defRPr sz="2400"/>
            </a:lvl1pPr>
            <a:lvl2pPr>
              <a:spcBef>
                <a:spcPts val="1067"/>
              </a:spcBef>
              <a:defRPr sz="2133"/>
            </a:lvl2pPr>
            <a:lvl3pPr>
              <a:spcBef>
                <a:spcPts val="533"/>
              </a:spcBef>
              <a:defRPr sz="2133"/>
            </a:lvl3pPr>
            <a:lvl4pPr>
              <a:spcBef>
                <a:spcPts val="533"/>
              </a:spcBef>
              <a:defRPr sz="1867"/>
            </a:lvl4pPr>
            <a:lvl5pPr>
              <a:spcBef>
                <a:spcPts val="533"/>
              </a:spcBef>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965" y="1600200"/>
            <a:ext cx="5262444" cy="4615760"/>
          </a:xfrm>
        </p:spPr>
        <p:txBody>
          <a:bodyPr/>
          <a:lstStyle>
            <a:lvl1pPr>
              <a:lnSpc>
                <a:spcPct val="110000"/>
              </a:lnSpc>
              <a:defRPr sz="2400"/>
            </a:lvl1pPr>
            <a:lvl2pPr>
              <a:spcBef>
                <a:spcPts val="1067"/>
              </a:spcBef>
              <a:defRPr sz="2133"/>
            </a:lvl2pPr>
            <a:lvl3pPr>
              <a:spcBef>
                <a:spcPts val="533"/>
              </a:spcBef>
              <a:defRPr sz="2133"/>
            </a:lvl3pPr>
            <a:lvl4pPr>
              <a:spcBef>
                <a:spcPts val="533"/>
              </a:spcBef>
              <a:defRPr sz="1867"/>
            </a:lvl4pPr>
            <a:lvl5pPr>
              <a:spcBef>
                <a:spcPts val="533"/>
              </a:spcBef>
              <a:defRPr sz="1867"/>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F769F9-66CD-434C-A703-2B0E4350A45E}" type="datetime1">
              <a:rPr lang="en-US" smtClean="0">
                <a:solidFill>
                  <a:prstClr val="black">
                    <a:tint val="75000"/>
                  </a:prstClr>
                </a:solidFill>
              </a:rPr>
              <a:pPr/>
              <a:t>2/22/2015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t>Intel Confidential</a:t>
            </a:r>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5079232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8AC0E0-2A54-F34C-B777-EEF3612697C5}" type="datetime1">
              <a:rPr lang="en-US" smtClean="0">
                <a:solidFill>
                  <a:prstClr val="black">
                    <a:tint val="75000"/>
                  </a:prstClr>
                </a:solidFill>
              </a:rPr>
              <a:pPr/>
              <a:t>2/22/2015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t>Intel Confidential</a:t>
            </a:r>
          </a:p>
        </p:txBody>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4267052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72300-43C6-E744-B71F-D9EF15CA3C49}" type="datetime1">
              <a:rPr lang="en-US" smtClean="0">
                <a:solidFill>
                  <a:prstClr val="black">
                    <a:tint val="75000"/>
                  </a:prstClr>
                </a:solidFill>
              </a:rPr>
              <a:pPr/>
              <a:t>2/22/2015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t>Intel Confidential</a:t>
            </a:r>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a:p>
        </p:txBody>
      </p:sp>
    </p:spTree>
    <p:extLst>
      <p:ext uri="{BB962C8B-B14F-4D97-AF65-F5344CB8AC3E}">
        <p14:creationId xmlns:p14="http://schemas.microsoft.com/office/powerpoint/2010/main" val="4081099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10" y="6404408"/>
            <a:ext cx="12201119" cy="456141"/>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 name="connsiteX0" fmla="*/ 9168064 w 9168064"/>
              <a:gd name="connsiteY0" fmla="*/ 2547 h 453595"/>
              <a:gd name="connsiteX1" fmla="*/ 8352851 w 9168064"/>
              <a:gd name="connsiteY1" fmla="*/ 0 h 453595"/>
              <a:gd name="connsiteX2" fmla="*/ 7829490 w 9168064"/>
              <a:gd name="connsiteY2" fmla="*/ 307049 h 453595"/>
              <a:gd name="connsiteX3" fmla="*/ 0 w 9168064"/>
              <a:gd name="connsiteY3" fmla="*/ 300070 h 453595"/>
              <a:gd name="connsiteX4" fmla="*/ 0 w 9168064"/>
              <a:gd name="connsiteY4" fmla="*/ 453595 h 453595"/>
              <a:gd name="connsiteX5" fmla="*/ 9162317 w 9168064"/>
              <a:gd name="connsiteY5" fmla="*/ 446616 h 453595"/>
              <a:gd name="connsiteX6" fmla="*/ 9168064 w 9168064"/>
              <a:gd name="connsiteY6" fmla="*/ 2547 h 453595"/>
              <a:gd name="connsiteX0" fmla="*/ 9168064 w 9168064"/>
              <a:gd name="connsiteY0" fmla="*/ 2547 h 456141"/>
              <a:gd name="connsiteX1" fmla="*/ 8352851 w 9168064"/>
              <a:gd name="connsiteY1" fmla="*/ 0 h 456141"/>
              <a:gd name="connsiteX2" fmla="*/ 7829490 w 9168064"/>
              <a:gd name="connsiteY2" fmla="*/ 307049 h 456141"/>
              <a:gd name="connsiteX3" fmla="*/ 0 w 9168064"/>
              <a:gd name="connsiteY3" fmla="*/ 300070 h 456141"/>
              <a:gd name="connsiteX4" fmla="*/ 0 w 9168064"/>
              <a:gd name="connsiteY4" fmla="*/ 453595 h 456141"/>
              <a:gd name="connsiteX5" fmla="*/ 9155954 w 9168064"/>
              <a:gd name="connsiteY5" fmla="*/ 456141 h 456141"/>
              <a:gd name="connsiteX6" fmla="*/ 9168064 w 9168064"/>
              <a:gd name="connsiteY6" fmla="*/ 2547 h 456141"/>
              <a:gd name="connsiteX0" fmla="*/ 9168064 w 9169169"/>
              <a:gd name="connsiteY0" fmla="*/ 2547 h 456141"/>
              <a:gd name="connsiteX1" fmla="*/ 8352851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169" h="456141">
                <a:moveTo>
                  <a:pt x="9168064" y="2547"/>
                </a:moveTo>
                <a:lnTo>
                  <a:pt x="8352851" y="0"/>
                </a:lnTo>
                <a:lnTo>
                  <a:pt x="7829490" y="307049"/>
                </a:lnTo>
                <a:lnTo>
                  <a:pt x="0" y="300070"/>
                </a:lnTo>
                <a:lnTo>
                  <a:pt x="0" y="453595"/>
                </a:lnTo>
                <a:lnTo>
                  <a:pt x="9168679" y="456141"/>
                </a:lnTo>
                <a:cubicBezTo>
                  <a:pt x="9170595" y="308118"/>
                  <a:pt x="9166148" y="150570"/>
                  <a:pt x="9168064" y="2547"/>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2" name="Title Placeholder 1"/>
          <p:cNvSpPr>
            <a:spLocks noGrp="1"/>
          </p:cNvSpPr>
          <p:nvPr>
            <p:ph type="title"/>
          </p:nvPr>
        </p:nvSpPr>
        <p:spPr>
          <a:xfrm>
            <a:off x="609600" y="209629"/>
            <a:ext cx="10972800" cy="988747"/>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7493" y="1600203"/>
            <a:ext cx="10889396" cy="4626548"/>
          </a:xfrm>
          <a:prstGeom prst="rect">
            <a:avLst/>
          </a:prstGeom>
        </p:spPr>
        <p:txBody>
          <a:bodyPr vert="horz" lIns="0" tIns="0" rIns="0" bIns="0" rtlCol="0">
            <a:normAutofit/>
          </a:bodyPr>
          <a:lstStyle/>
          <a:p>
            <a:pPr lvl="0"/>
            <a:r>
              <a:rPr lang="en-US" dirty="0" smtClean="0"/>
              <a:t>Click to edit Master text styles</a:t>
            </a:r>
          </a:p>
          <a:p>
            <a:pPr lvl="1"/>
            <a:r>
              <a:rPr lang="en-US" dirty="0" smtClean="0"/>
              <a:t>16pt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Neo Sans Intel"/>
              </a:defRPr>
            </a:lvl1pPr>
          </a:lstStyle>
          <a:p>
            <a:pPr defTabSz="609585"/>
            <a:fld id="{C8B5CA9C-FFAE-734D-8488-685557D6D07F}" type="datetime1">
              <a:rPr lang="en-US" smtClean="0">
                <a:solidFill>
                  <a:prstClr val="black">
                    <a:tint val="75000"/>
                  </a:prstClr>
                </a:solidFill>
              </a:rPr>
              <a:pPr defTabSz="609585"/>
              <a:t>2/22/2015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333" b="1">
                <a:solidFill>
                  <a:srgbClr val="FF0000"/>
                </a:solidFill>
                <a:latin typeface="Neo Sans Intel"/>
              </a:defRPr>
            </a:lvl1pPr>
          </a:lstStyle>
          <a:p>
            <a:pPr defTabSz="609585"/>
            <a:r>
              <a:rPr lang="en-US" smtClean="0"/>
              <a:t>Intel Confidential</a:t>
            </a:r>
            <a:endParaRPr lang="en-US" dirty="0"/>
          </a:p>
        </p:txBody>
      </p:sp>
      <p:sp>
        <p:nvSpPr>
          <p:cNvPr id="6" name="Slide Number Placeholder 5"/>
          <p:cNvSpPr>
            <a:spLocks noGrp="1"/>
          </p:cNvSpPr>
          <p:nvPr>
            <p:ph type="sldNum" sz="quarter" idx="4"/>
          </p:nvPr>
        </p:nvSpPr>
        <p:spPr>
          <a:xfrm>
            <a:off x="9163136" y="6458132"/>
            <a:ext cx="2844800" cy="365125"/>
          </a:xfrm>
          <a:prstGeom prst="rect">
            <a:avLst/>
          </a:prstGeom>
        </p:spPr>
        <p:txBody>
          <a:bodyPr vert="horz" lIns="0" tIns="0" rIns="0" bIns="0" rtlCol="0" anchor="ctr"/>
          <a:lstStyle>
            <a:lvl1pPr algn="r">
              <a:defRPr sz="1067">
                <a:solidFill>
                  <a:srgbClr val="FFFFFF"/>
                </a:solidFill>
                <a:latin typeface="Neo Sans Intel Light"/>
                <a:cs typeface="Neo Sans Intel Light"/>
              </a:defRPr>
            </a:lvl1pPr>
          </a:lstStyle>
          <a:p>
            <a:pPr defTabSz="609585"/>
            <a:fld id="{EE2556C5-CE8C-6547-B838-EA80C61A4AF7}" type="slidenum">
              <a:rPr lang="en-US" smtClean="0"/>
              <a:pPr defTabSz="609585"/>
              <a:t>‹#›</a:t>
            </a:fld>
            <a:endParaRPr lang="en-US" dirty="0"/>
          </a:p>
        </p:txBody>
      </p:sp>
      <p:cxnSp>
        <p:nvCxnSpPr>
          <p:cNvPr id="11" name="Straight Connector 10"/>
          <p:cNvCxnSpPr/>
          <p:nvPr/>
        </p:nvCxnSpPr>
        <p:spPr>
          <a:xfrm>
            <a:off x="11633712" y="6511692"/>
            <a:ext cx="0" cy="23812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wht_24.png"/>
          <p:cNvPicPr>
            <a:picLocks noChangeAspect="1"/>
          </p:cNvPicPr>
          <p:nvPr/>
        </p:nvPicPr>
        <p:blipFill rotWithShape="1">
          <a:blip r:embed="rId18" cstate="screen">
            <a:extLst>
              <a:ext uri="{28A0092B-C50C-407E-A947-70E740481C1C}">
                <a14:useLocalDpi xmlns:a14="http://schemas.microsoft.com/office/drawing/2010/main" val="0"/>
              </a:ext>
            </a:extLst>
          </a:blip>
          <a:srcRect r="53442"/>
          <a:stretch/>
        </p:blipFill>
        <p:spPr>
          <a:xfrm>
            <a:off x="11017160" y="6485468"/>
            <a:ext cx="474149" cy="299581"/>
          </a:xfrm>
          <a:prstGeom prst="rect">
            <a:avLst/>
          </a:prstGeom>
        </p:spPr>
      </p:pic>
    </p:spTree>
    <p:extLst>
      <p:ext uri="{BB962C8B-B14F-4D97-AF65-F5344CB8AC3E}">
        <p14:creationId xmlns:p14="http://schemas.microsoft.com/office/powerpoint/2010/main" val="2411266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defTabSz="609585" rtl="0" eaLnBrk="1" latinLnBrk="0" hangingPunct="1">
        <a:spcBef>
          <a:spcPct val="0"/>
        </a:spcBef>
        <a:buNone/>
        <a:defRPr sz="3733" kern="1200">
          <a:solidFill>
            <a:schemeClr val="accent1"/>
          </a:solidFill>
          <a:latin typeface="Neo Sans Intel Light"/>
          <a:ea typeface="+mj-ea"/>
          <a:cs typeface="+mj-cs"/>
        </a:defRPr>
      </a:lvl1pPr>
    </p:titleStyle>
    <p:bodyStyle>
      <a:lvl1pPr marL="0" indent="0" algn="l" defTabSz="609585" rtl="0" eaLnBrk="1" latinLnBrk="0" hangingPunct="1">
        <a:spcBef>
          <a:spcPts val="1600"/>
        </a:spcBef>
        <a:spcAft>
          <a:spcPts val="0"/>
        </a:spcAft>
        <a:buFont typeface="Arial"/>
        <a:buNone/>
        <a:defRPr sz="2400" b="0" kern="1200">
          <a:solidFill>
            <a:srgbClr val="0071C5"/>
          </a:solidFill>
          <a:latin typeface="Neo Sans Intel"/>
          <a:ea typeface="+mn-ea"/>
          <a:cs typeface="Neo Sans Intel"/>
        </a:defRPr>
      </a:lvl1pPr>
      <a:lvl2pPr marL="300559" indent="-300559" algn="l" defTabSz="609585" rtl="0" eaLnBrk="1" latinLnBrk="0" hangingPunct="1">
        <a:spcBef>
          <a:spcPts val="1067"/>
        </a:spcBef>
        <a:buFont typeface="Wingdings" charset="2"/>
        <a:buChar char="§"/>
        <a:defRPr sz="2133" kern="1200" baseline="0">
          <a:solidFill>
            <a:schemeClr val="tx2"/>
          </a:solidFill>
          <a:latin typeface="Neo Sans Intel"/>
          <a:ea typeface="+mn-ea"/>
          <a:cs typeface="Neo Sans Intel Medium"/>
        </a:defRPr>
      </a:lvl2pPr>
      <a:lvl3pPr marL="761981" indent="-304792" algn="l" defTabSz="609585" rtl="0" eaLnBrk="1" latinLnBrk="0" hangingPunct="1">
        <a:spcBef>
          <a:spcPts val="533"/>
        </a:spcBef>
        <a:buFont typeface="Wingdings" charset="2"/>
        <a:buChar char="§"/>
        <a:defRPr sz="2133" kern="1200">
          <a:solidFill>
            <a:schemeClr val="tx2"/>
          </a:solidFill>
          <a:latin typeface="Neo Sans Intel"/>
          <a:ea typeface="+mn-ea"/>
          <a:cs typeface="Neo Sans Intel"/>
        </a:defRPr>
      </a:lvl3pPr>
      <a:lvl4pPr marL="1293252" indent="-304792" algn="l" defTabSz="609585" rtl="0" eaLnBrk="1" latinLnBrk="0" hangingPunct="1">
        <a:spcBef>
          <a:spcPts val="267"/>
        </a:spcBef>
        <a:buFont typeface="Arial"/>
        <a:buChar char="–"/>
        <a:defRPr sz="2133" kern="1200">
          <a:solidFill>
            <a:schemeClr val="tx2"/>
          </a:solidFill>
          <a:latin typeface="Neo Sans Intel"/>
          <a:ea typeface="+mn-ea"/>
          <a:cs typeface="Neo Sans Intel"/>
        </a:defRPr>
      </a:lvl4pPr>
      <a:lvl5pPr marL="1758907" indent="-304792" algn="l" defTabSz="609585" rtl="0" eaLnBrk="1" latinLnBrk="0" hangingPunct="1">
        <a:spcBef>
          <a:spcPct val="20000"/>
        </a:spcBef>
        <a:buFont typeface="Arial"/>
        <a:buChar char="»"/>
        <a:defRPr sz="1867" kern="1200">
          <a:solidFill>
            <a:schemeClr val="tx2"/>
          </a:solidFill>
          <a:latin typeface="Neo Sans Intel"/>
          <a:ea typeface="+mn-ea"/>
          <a:cs typeface="Neo Sans Inte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4.wmv"/><Relationship Id="rId1" Type="http://schemas.microsoft.com/office/2007/relationships/media" Target="../media/media4.wmv"/><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HEVC </a:t>
            </a:r>
            <a:r>
              <a:rPr lang="en-US" dirty="0" smtClean="0"/>
              <a:t>Commentary and a call for local temporal distortion metrics</a:t>
            </a:r>
            <a:r>
              <a:rPr lang="en-US" dirty="0" smtClean="0"/>
              <a:t/>
            </a:r>
            <a:br>
              <a:rPr lang="en-US" dirty="0" smtClean="0"/>
            </a:br>
            <a:endParaRPr lang="en-US" dirty="0"/>
          </a:p>
        </p:txBody>
      </p:sp>
      <p:sp>
        <p:nvSpPr>
          <p:cNvPr id="5" name="Subtitle 4"/>
          <p:cNvSpPr>
            <a:spLocks noGrp="1"/>
          </p:cNvSpPr>
          <p:nvPr>
            <p:ph type="subTitle" idx="1"/>
          </p:nvPr>
        </p:nvSpPr>
        <p:spPr/>
        <p:txBody>
          <a:bodyPr/>
          <a:lstStyle/>
          <a:p>
            <a:r>
              <a:rPr lang="en-US" dirty="0" smtClean="0"/>
              <a:t>Mark Buxton</a:t>
            </a:r>
            <a:r>
              <a:rPr lang="en-US" dirty="0"/>
              <a:t> </a:t>
            </a:r>
            <a:r>
              <a:rPr lang="en-US" dirty="0" smtClean="0"/>
              <a:t> - Intel Corporation</a:t>
            </a:r>
          </a:p>
        </p:txBody>
      </p:sp>
    </p:spTree>
    <p:extLst>
      <p:ext uri="{BB962C8B-B14F-4D97-AF65-F5344CB8AC3E}">
        <p14:creationId xmlns:p14="http://schemas.microsoft.com/office/powerpoint/2010/main" val="1263937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low (top) and high complexity modes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10</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42" y="767152"/>
            <a:ext cx="45148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02" y="3686175"/>
            <a:ext cx="43148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303" y="3514725"/>
            <a:ext cx="42386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128" y="700477"/>
            <a:ext cx="41148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6860264" y="2770057"/>
            <a:ext cx="1489257" cy="826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919444" y="5785579"/>
            <a:ext cx="1489257" cy="826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968929" y="1480745"/>
            <a:ext cx="2223072" cy="707886"/>
          </a:xfrm>
          <a:prstGeom prst="rect">
            <a:avLst/>
          </a:prstGeom>
          <a:noFill/>
        </p:spPr>
        <p:txBody>
          <a:bodyPr wrap="square" rtlCol="0">
            <a:spAutoFit/>
          </a:bodyPr>
          <a:lstStyle/>
          <a:p>
            <a:r>
              <a:rPr lang="en-US" sz="2000" dirty="0" smtClean="0">
                <a:solidFill>
                  <a:schemeClr val="tx2"/>
                </a:solidFill>
                <a:latin typeface="Neo Sans Intel"/>
                <a:cs typeface="Neo Sans Intel"/>
              </a:rPr>
              <a:t>Showing the perils of skip</a:t>
            </a:r>
            <a:endParaRPr lang="en-US" sz="2000" dirty="0" smtClean="0">
              <a:solidFill>
                <a:schemeClr val="tx2"/>
              </a:solidFill>
              <a:latin typeface="Neo Sans Intel"/>
              <a:cs typeface="Neo Sans Intel"/>
            </a:endParaRPr>
          </a:p>
        </p:txBody>
      </p:sp>
      <p:sp>
        <p:nvSpPr>
          <p:cNvPr id="16" name="TextBox 15"/>
          <p:cNvSpPr txBox="1"/>
          <p:nvPr/>
        </p:nvSpPr>
        <p:spPr>
          <a:xfrm>
            <a:off x="9968928" y="4832419"/>
            <a:ext cx="2223072" cy="1323439"/>
          </a:xfrm>
          <a:prstGeom prst="rect">
            <a:avLst/>
          </a:prstGeom>
          <a:noFill/>
        </p:spPr>
        <p:txBody>
          <a:bodyPr wrap="square" rtlCol="0">
            <a:spAutoFit/>
          </a:bodyPr>
          <a:lstStyle/>
          <a:p>
            <a:r>
              <a:rPr lang="en-US" sz="2000" dirty="0" smtClean="0">
                <a:solidFill>
                  <a:schemeClr val="tx2"/>
                </a:solidFill>
                <a:latin typeface="Neo Sans Intel"/>
                <a:cs typeface="Neo Sans Intel"/>
              </a:rPr>
              <a:t>Temporal variation due to changing large block partitions</a:t>
            </a:r>
            <a:endParaRPr lang="en-US" sz="2000" dirty="0" smtClean="0">
              <a:solidFill>
                <a:schemeClr val="tx2"/>
              </a:solidFill>
              <a:latin typeface="Neo Sans Intel"/>
              <a:cs typeface="Neo Sans Intel"/>
            </a:endParaRPr>
          </a:p>
        </p:txBody>
      </p:sp>
    </p:spTree>
    <p:extLst>
      <p:ext uri="{BB962C8B-B14F-4D97-AF65-F5344CB8AC3E}">
        <p14:creationId xmlns:p14="http://schemas.microsoft.com/office/powerpoint/2010/main" val="4089412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needed?</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a:p>
        </p:txBody>
      </p:sp>
      <p:sp>
        <p:nvSpPr>
          <p:cNvPr id="4" name="Content Placeholder 3"/>
          <p:cNvSpPr>
            <a:spLocks noGrp="1"/>
          </p:cNvSpPr>
          <p:nvPr>
            <p:ph idx="1"/>
          </p:nvPr>
        </p:nvSpPr>
        <p:spPr/>
        <p:txBody>
          <a:bodyPr/>
          <a:lstStyle/>
          <a:p>
            <a:r>
              <a:rPr lang="en-US" dirty="0" smtClean="0"/>
              <a:t>HEVC large blocks are both a key coding benefit and key challenge for perceived quality</a:t>
            </a:r>
          </a:p>
          <a:p>
            <a:pPr marL="342900" indent="-342900">
              <a:buFontTx/>
              <a:buChar char="-"/>
            </a:pPr>
            <a:r>
              <a:rPr lang="en-US" dirty="0" smtClean="0"/>
              <a:t>Sharp local differences across frames result from CU split and TU shape</a:t>
            </a:r>
          </a:p>
          <a:p>
            <a:pPr marL="342900" indent="-342900">
              <a:buFontTx/>
              <a:buChar char="-"/>
            </a:pPr>
            <a:r>
              <a:rPr lang="en-US" dirty="0" smtClean="0"/>
              <a:t>in areas of zero or low motion these are highly visible</a:t>
            </a:r>
          </a:p>
          <a:p>
            <a:pPr marL="342900" indent="-342900">
              <a:buFontTx/>
              <a:buChar char="-"/>
            </a:pPr>
            <a:endParaRPr lang="en-US" dirty="0"/>
          </a:p>
          <a:p>
            <a:r>
              <a:rPr lang="en-US" dirty="0" smtClean="0"/>
              <a:t>Want a quality metric sensitive to these (local temporal) effects </a:t>
            </a:r>
            <a:endParaRPr lang="en-US" dirty="0"/>
          </a:p>
        </p:txBody>
      </p:sp>
    </p:spTree>
    <p:extLst>
      <p:ext uri="{BB962C8B-B14F-4D97-AF65-F5344CB8AC3E}">
        <p14:creationId xmlns:p14="http://schemas.microsoft.com/office/powerpoint/2010/main" val="88722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some ongoing work, from our Seattle abs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12</a:t>
            </a:fld>
            <a:endParaRPr lang="en-US"/>
          </a:p>
        </p:txBody>
      </p:sp>
      <p:pic>
        <p:nvPicPr>
          <p:cNvPr id="5" name="crowdrun_zoom_ori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39831" y="1030574"/>
            <a:ext cx="7015162" cy="4625975"/>
          </a:xfrm>
        </p:spPr>
      </p:pic>
      <p:sp>
        <p:nvSpPr>
          <p:cNvPr id="6" name="TextBox 5"/>
          <p:cNvSpPr txBox="1"/>
          <p:nvPr/>
        </p:nvSpPr>
        <p:spPr>
          <a:xfrm>
            <a:off x="452204" y="6045183"/>
            <a:ext cx="7015396" cy="707886"/>
          </a:xfrm>
          <a:prstGeom prst="rect">
            <a:avLst/>
          </a:prstGeom>
          <a:noFill/>
        </p:spPr>
        <p:txBody>
          <a:bodyPr wrap="square" rtlCol="0">
            <a:spAutoFit/>
          </a:bodyPr>
          <a:lstStyle/>
          <a:p>
            <a:r>
              <a:rPr lang="en-US" sz="2000" dirty="0" smtClean="0">
                <a:solidFill>
                  <a:schemeClr val="tx2"/>
                </a:solidFill>
                <a:latin typeface="Neo Sans Intel"/>
                <a:cs typeface="Neo Sans Intel"/>
              </a:rPr>
              <a:t>Crowd Run 720p; HEVC TU7 CQP37. Played at half speed.</a:t>
            </a:r>
          </a:p>
          <a:p>
            <a:r>
              <a:rPr lang="en-US" sz="2000" dirty="0" smtClean="0">
                <a:solidFill>
                  <a:schemeClr val="tx2"/>
                </a:solidFill>
                <a:latin typeface="Neo Sans Intel"/>
                <a:cs typeface="Neo Sans Intel"/>
              </a:rPr>
              <a:t>Data captured with the Intel® Visual Quality Caliper</a:t>
            </a:r>
            <a:endParaRPr lang="en-US" sz="2000" dirty="0" smtClean="0">
              <a:solidFill>
                <a:schemeClr val="tx2"/>
              </a:solidFill>
              <a:latin typeface="Neo Sans Intel"/>
              <a:cs typeface="Neo Sans Intel"/>
            </a:endParaRPr>
          </a:p>
        </p:txBody>
      </p:sp>
    </p:spTree>
    <p:extLst>
      <p:ext uri="{BB962C8B-B14F-4D97-AF65-F5344CB8AC3E}">
        <p14:creationId xmlns:p14="http://schemas.microsoft.com/office/powerpoint/2010/main" val="1726832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t>
            </a:r>
            <a:r>
              <a:rPr lang="en-US" dirty="0" err="1" smtClean="0"/>
              <a:t>deringing</a:t>
            </a:r>
            <a:r>
              <a:rPr lang="en-US" dirty="0" smtClean="0"/>
              <a:t> improvement</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13</a:t>
            </a:fld>
            <a:endParaRPr lang="en-US"/>
          </a:p>
        </p:txBody>
      </p:sp>
      <p:pic>
        <p:nvPicPr>
          <p:cNvPr id="5" name="crowdrun_zoom_fix.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29773" y="1120515"/>
            <a:ext cx="7015162" cy="4625975"/>
          </a:xfrm>
        </p:spPr>
      </p:pic>
      <p:sp>
        <p:nvSpPr>
          <p:cNvPr id="6" name="TextBox 5"/>
          <p:cNvSpPr txBox="1"/>
          <p:nvPr/>
        </p:nvSpPr>
        <p:spPr>
          <a:xfrm>
            <a:off x="452204" y="6045183"/>
            <a:ext cx="7015396" cy="707886"/>
          </a:xfrm>
          <a:prstGeom prst="rect">
            <a:avLst/>
          </a:prstGeom>
          <a:noFill/>
        </p:spPr>
        <p:txBody>
          <a:bodyPr wrap="square" rtlCol="0">
            <a:spAutoFit/>
          </a:bodyPr>
          <a:lstStyle/>
          <a:p>
            <a:r>
              <a:rPr lang="en-US" sz="2000" dirty="0" smtClean="0">
                <a:solidFill>
                  <a:schemeClr val="tx2"/>
                </a:solidFill>
                <a:latin typeface="Neo Sans Intel"/>
                <a:cs typeface="Neo Sans Intel"/>
              </a:rPr>
              <a:t>Crowd Run 720p; HEVC TU7 CQP37.  Played at half speed.</a:t>
            </a:r>
          </a:p>
          <a:p>
            <a:r>
              <a:rPr lang="en-US" sz="2000" dirty="0" smtClean="0">
                <a:solidFill>
                  <a:schemeClr val="tx2"/>
                </a:solidFill>
                <a:latin typeface="Neo Sans Intel"/>
                <a:cs typeface="Neo Sans Intel"/>
              </a:rPr>
              <a:t>Data captured with the Intel® Visual Quality Caliper</a:t>
            </a:r>
            <a:endParaRPr lang="en-US" sz="2000" dirty="0" smtClean="0">
              <a:solidFill>
                <a:schemeClr val="tx2"/>
              </a:solidFill>
              <a:latin typeface="Neo Sans Intel"/>
              <a:cs typeface="Neo Sans Intel"/>
            </a:endParaRPr>
          </a:p>
        </p:txBody>
      </p:sp>
    </p:spTree>
    <p:extLst>
      <p:ext uri="{BB962C8B-B14F-4D97-AF65-F5344CB8AC3E}">
        <p14:creationId xmlns:p14="http://schemas.microsoft.com/office/powerpoint/2010/main" val="1695195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repeatCount="indefinite"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228600"/>
            <a:ext cx="10972800" cy="989013"/>
          </a:xfrm>
        </p:spPr>
        <p:txBody>
          <a:bodyPr/>
          <a:lstStyle/>
          <a:p>
            <a:r>
              <a:rPr lang="en-US" altLang="en-US" smtClean="0">
                <a:latin typeface="+mn-lt"/>
              </a:rPr>
              <a:t>Legal Disclaimer &amp; Optimization Notice</a:t>
            </a:r>
          </a:p>
        </p:txBody>
      </p:sp>
      <p:sp>
        <p:nvSpPr>
          <p:cNvPr id="24579" name="Content Placeholder 3"/>
          <p:cNvSpPr>
            <a:spLocks noGrp="1"/>
          </p:cNvSpPr>
          <p:nvPr>
            <p:ph idx="4294967295"/>
          </p:nvPr>
        </p:nvSpPr>
        <p:spPr>
          <a:xfrm>
            <a:off x="607486" y="1207362"/>
            <a:ext cx="10890249" cy="5018815"/>
          </a:xfrm>
          <a:prstGeom prst="rect">
            <a:avLst/>
          </a:prstGeom>
        </p:spPr>
        <p:txBody>
          <a:bodyPr/>
          <a:lstStyle/>
          <a:p>
            <a:r>
              <a:rPr lang="en-US" altLang="en-US" sz="1500" dirty="0">
                <a:latin typeface="+mn-lt"/>
              </a:rPr>
              <a:t>INFORMATION IN THIS DOCUMENT IS PROVIDED “AS IS”. NO LICENSE, EXPRESS OR IMPLIED, BY ESTOPPEL OR OTHERWISE, TO ANY INTELLECTUAL PROPERTY RIGHTS IS GRANTED BY THIS DOCUMENT. INTEL ASSUMES NO LIABILITY WHATSOEVER AND INTEL DISCLAIMS ANY EXPRESS OR IMPLIED WARRANTY, RELATING TO THIS INFORMATION INCLUDING LIABILITY OR WARRANTIES RELATING TO FITNESS FOR A PARTICULAR PURPOSE, MERCHANTABILITY, OR INFRINGEMENT OF ANY PATENT, COPYRIGHT OR OTHER INTELLECTUAL PROPERTY RIGHT.</a:t>
            </a:r>
          </a:p>
          <a:p>
            <a:r>
              <a:rPr lang="en-US" altLang="en-US" sz="1500" dirty="0">
                <a:latin typeface="+mn-lt"/>
              </a:rPr>
              <a:t>Software and workloads used in performance tests may have been optimized for performance only on Intel microprocessors.  Performance tests, such as </a:t>
            </a:r>
            <a:r>
              <a:rPr lang="en-US" altLang="en-US" sz="1500" dirty="0" err="1">
                <a:latin typeface="+mn-lt"/>
              </a:rPr>
              <a:t>SYSmark</a:t>
            </a:r>
            <a:r>
              <a:rPr lang="en-US" altLang="en-US" sz="1500" dirty="0">
                <a:latin typeface="+mn-lt"/>
              </a:rPr>
              <a:t> and </a:t>
            </a:r>
            <a:r>
              <a:rPr lang="en-US" altLang="en-US" sz="1500" dirty="0" err="1">
                <a:latin typeface="+mn-lt"/>
              </a:rPr>
              <a:t>MobileMark</a:t>
            </a:r>
            <a:r>
              <a:rPr lang="en-US" altLang="en-US" sz="1500" dirty="0">
                <a:latin typeface="+mn-lt"/>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altLang="en-US" sz="1500" dirty="0">
                <a:latin typeface="+mn-lt"/>
              </a:rPr>
              <a:t>Copyright © 2014, Intel Corporation. All rights reserved. Intel, Pentium, Xeon, Xeon Phi, Core, </a:t>
            </a:r>
            <a:r>
              <a:rPr lang="en-US" altLang="en-US" sz="1500" dirty="0" err="1">
                <a:latin typeface="+mn-lt"/>
              </a:rPr>
              <a:t>VTune</a:t>
            </a:r>
            <a:r>
              <a:rPr lang="en-US" altLang="en-US" sz="1500" dirty="0">
                <a:latin typeface="+mn-lt"/>
              </a:rPr>
              <a:t>, </a:t>
            </a:r>
            <a:r>
              <a:rPr lang="en-US" altLang="en-US" sz="1500" dirty="0" err="1">
                <a:latin typeface="+mn-lt"/>
              </a:rPr>
              <a:t>Cilk</a:t>
            </a:r>
            <a:r>
              <a:rPr lang="en-US" altLang="en-US" sz="1500" dirty="0">
                <a:latin typeface="+mn-lt"/>
              </a:rPr>
              <a:t>, and the Intel logo are trademarks of Intel Corporation in the U.S. and other countries.</a:t>
            </a:r>
          </a:p>
        </p:txBody>
      </p:sp>
      <p:graphicFrame>
        <p:nvGraphicFramePr>
          <p:cNvPr id="8" name="Table 7"/>
          <p:cNvGraphicFramePr>
            <a:graphicFrameLocks noGrp="1"/>
          </p:cNvGraphicFramePr>
          <p:nvPr>
            <p:extLst>
              <p:ext uri="{D42A27DB-BD31-4B8C-83A1-F6EECF244321}">
                <p14:modId xmlns:p14="http://schemas.microsoft.com/office/powerpoint/2010/main" val="3354434340"/>
              </p:ext>
            </p:extLst>
          </p:nvPr>
        </p:nvGraphicFramePr>
        <p:xfrm>
          <a:off x="609602" y="4485311"/>
          <a:ext cx="11002433" cy="1828800"/>
        </p:xfrm>
        <a:graphic>
          <a:graphicData uri="http://schemas.openxmlformats.org/drawingml/2006/table">
            <a:tbl>
              <a:tblPr/>
              <a:tblGrid>
                <a:gridCol w="11002433"/>
              </a:tblGrid>
              <a:tr h="274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mn-lt"/>
                          <a:ea typeface="MS PGothic" pitchFamily="34" charset="-128"/>
                        </a:rPr>
                        <a:t>Optimization Notice</a:t>
                      </a:r>
                    </a:p>
                  </a:txBody>
                  <a:tcPr marL="121900" marR="12190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55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n-lt"/>
                          <a:ea typeface="MS PGothic" pitchFamily="34" charset="-128"/>
                        </a:rPr>
                        <a:t>Intel</a:t>
                      </a:r>
                      <a:r>
                        <a:rPr kumimoji="0" lang="en-US" altLang="en-US" sz="1300" b="0" i="0" u="none" strike="noStrike" cap="none" normalizeH="0" baseline="0" dirty="0" smtClean="0">
                          <a:ln>
                            <a:noFill/>
                          </a:ln>
                          <a:solidFill>
                            <a:srgbClr val="000000"/>
                          </a:solidFill>
                          <a:effectLst/>
                          <a:latin typeface="+mn-lt"/>
                          <a:ea typeface="MS PGothic" pitchFamily="34" charset="-128"/>
                        </a:rPr>
                        <a:t>’</a:t>
                      </a:r>
                      <a:r>
                        <a:rPr kumimoji="0" lang="en-US" sz="13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mn-lt"/>
                          <a:ea typeface="MS PGothic" pitchFamily="34" charset="-128"/>
                        </a:rPr>
                        <a:t>Notice revision #20110804</a:t>
                      </a:r>
                    </a:p>
                  </a:txBody>
                  <a:tcPr marL="121900" marR="121900"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
        <p:nvSpPr>
          <p:cNvPr id="2" name="Slide Number Placeholder 1"/>
          <p:cNvSpPr>
            <a:spLocks noGrp="1"/>
          </p:cNvSpPr>
          <p:nvPr>
            <p:ph type="sldNum" sz="quarter" idx="12"/>
          </p:nvPr>
        </p:nvSpPr>
        <p:spPr/>
        <p:txBody>
          <a:bodyPr/>
          <a:lstStyle/>
          <a:p>
            <a:pPr>
              <a:defRPr/>
            </a:pPr>
            <a:fld id="{E2E972C9-3D20-468C-BBF1-A1AAD9D360EF}" type="slidenum">
              <a:rPr lang="en-US" altLang="en-US" smtClean="0"/>
              <a:pPr>
                <a:defRPr/>
              </a:pPr>
              <a:t>14</a:t>
            </a:fld>
            <a:endParaRPr lang="en-US" altLang="en-US" dirty="0"/>
          </a:p>
        </p:txBody>
      </p:sp>
    </p:spTree>
    <p:extLst>
      <p:ext uri="{BB962C8B-B14F-4D97-AF65-F5344CB8AC3E}">
        <p14:creationId xmlns:p14="http://schemas.microsoft.com/office/powerpoint/2010/main" val="223276908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–which best describes you?</a:t>
            </a:r>
            <a:endParaRPr lang="en-US" dirty="0"/>
          </a:p>
        </p:txBody>
      </p:sp>
      <p:sp>
        <p:nvSpPr>
          <p:cNvPr id="5" name="Content Placeholder 4"/>
          <p:cNvSpPr>
            <a:spLocks noGrp="1"/>
          </p:cNvSpPr>
          <p:nvPr>
            <p:ph idx="1"/>
          </p:nvPr>
        </p:nvSpPr>
        <p:spPr>
          <a:xfrm>
            <a:off x="1259173" y="1528996"/>
            <a:ext cx="9997873" cy="4622803"/>
          </a:xfrm>
        </p:spPr>
        <p:txBody>
          <a:bodyPr/>
          <a:lstStyle/>
          <a:p>
            <a:pPr marL="457200" indent="-457200">
              <a:buFont typeface="+mj-lt"/>
              <a:buAutoNum type="arabicPeriod"/>
            </a:pPr>
            <a:r>
              <a:rPr lang="en-US" dirty="0" smtClean="0"/>
              <a:t>I’m working on an HEVC encoder now</a:t>
            </a:r>
          </a:p>
          <a:p>
            <a:pPr marL="457200" indent="-457200">
              <a:buFont typeface="+mj-lt"/>
              <a:buAutoNum type="arabicPeriod"/>
            </a:pPr>
            <a:endParaRPr lang="en-US" dirty="0"/>
          </a:p>
          <a:p>
            <a:pPr marL="457200" indent="-457200">
              <a:buFont typeface="+mj-lt"/>
              <a:buAutoNum type="arabicPeriod"/>
            </a:pPr>
            <a:r>
              <a:rPr lang="en-US" dirty="0" smtClean="0"/>
              <a:t>I expect to work on an HEVC encoder in the future</a:t>
            </a:r>
          </a:p>
          <a:p>
            <a:pPr marL="457200" indent="-457200">
              <a:buFont typeface="+mj-lt"/>
              <a:buAutoNum type="arabicPeriod"/>
            </a:pPr>
            <a:endParaRPr lang="en-US" dirty="0"/>
          </a:p>
          <a:p>
            <a:pPr marL="457200" indent="-457200">
              <a:buFont typeface="+mj-lt"/>
              <a:buAutoNum type="arabicPeriod"/>
            </a:pPr>
            <a:r>
              <a:rPr lang="en-US" dirty="0" smtClean="0"/>
              <a:t>I’m interested in the science of video coding in general</a:t>
            </a:r>
          </a:p>
          <a:p>
            <a:pPr marL="457200" indent="-457200">
              <a:buFont typeface="+mj-lt"/>
              <a:buAutoNum type="arabicPeriod"/>
            </a:pPr>
            <a:endParaRPr lang="en-US" dirty="0"/>
          </a:p>
          <a:p>
            <a:pPr marL="457200" indent="-457200">
              <a:buFont typeface="+mj-lt"/>
              <a:buAutoNum type="arabicPeriod"/>
            </a:pPr>
            <a:r>
              <a:rPr lang="en-US" dirty="0" smtClean="0"/>
              <a:t>Meh.  Computer vision or analysis is much more interesting to me.</a:t>
            </a:r>
          </a:p>
          <a:p>
            <a:pPr marL="457200" indent="-457200">
              <a:buFont typeface="+mj-lt"/>
              <a:buAutoNum type="arabicPeriod"/>
            </a:pPr>
            <a:endParaRPr lang="en-US" dirty="0"/>
          </a:p>
        </p:txBody>
      </p:sp>
    </p:spTree>
    <p:extLst>
      <p:ext uri="{BB962C8B-B14F-4D97-AF65-F5344CB8AC3E}">
        <p14:creationId xmlns:p14="http://schemas.microsoft.com/office/powerpoint/2010/main" val="8496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Quality vs. performance</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710" y="839450"/>
            <a:ext cx="7678263" cy="556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4695" y="1948721"/>
            <a:ext cx="3297835" cy="1200329"/>
          </a:xfrm>
          <a:prstGeom prst="rect">
            <a:avLst/>
          </a:prstGeom>
          <a:noFill/>
        </p:spPr>
        <p:txBody>
          <a:bodyPr wrap="square" rtlCol="0">
            <a:spAutoFit/>
          </a:bodyPr>
          <a:lstStyle/>
          <a:p>
            <a:r>
              <a:rPr lang="en-US" dirty="0" smtClean="0">
                <a:solidFill>
                  <a:schemeClr val="tx2"/>
                </a:solidFill>
                <a:latin typeface="Neo Sans Intel"/>
                <a:cs typeface="Neo Sans Intel"/>
              </a:rPr>
              <a:t>This is the “Machine friendly” view - no perceptual optimizations or clever content analysis.</a:t>
            </a:r>
          </a:p>
        </p:txBody>
      </p:sp>
    </p:spTree>
    <p:extLst>
      <p:ext uri="{BB962C8B-B14F-4D97-AF65-F5344CB8AC3E}">
        <p14:creationId xmlns:p14="http://schemas.microsoft.com/office/powerpoint/2010/main" val="9896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29" y="259440"/>
            <a:ext cx="10972800" cy="988747"/>
          </a:xfrm>
        </p:spPr>
        <p:txBody>
          <a:bodyPr/>
          <a:lstStyle/>
          <a:p>
            <a:r>
              <a:rPr lang="en-US" dirty="0" smtClean="0"/>
              <a:t>Nature of HEVC – Prediction Modes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484021226"/>
              </p:ext>
            </p:extLst>
          </p:nvPr>
        </p:nvGraphicFramePr>
        <p:xfrm>
          <a:off x="194872" y="1229193"/>
          <a:ext cx="5877315" cy="3907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41261815"/>
              </p:ext>
            </p:extLst>
          </p:nvPr>
        </p:nvGraphicFramePr>
        <p:xfrm>
          <a:off x="5863808" y="1203272"/>
          <a:ext cx="5877315" cy="3907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79489" y="5501390"/>
            <a:ext cx="7015396" cy="400110"/>
          </a:xfrm>
          <a:prstGeom prst="rect">
            <a:avLst/>
          </a:prstGeom>
          <a:noFill/>
        </p:spPr>
        <p:txBody>
          <a:bodyPr wrap="square" rtlCol="0">
            <a:spAutoFit/>
          </a:bodyPr>
          <a:lstStyle/>
          <a:p>
            <a:r>
              <a:rPr lang="en-US" sz="2000" dirty="0" smtClean="0">
                <a:solidFill>
                  <a:schemeClr val="tx2"/>
                </a:solidFill>
                <a:latin typeface="Neo Sans Intel"/>
                <a:cs typeface="Neo Sans Intel"/>
              </a:rPr>
              <a:t>Data gathered from the Intel® Video Pro Analyzer</a:t>
            </a:r>
            <a:endParaRPr lang="en-US" sz="2000" dirty="0" smtClean="0">
              <a:solidFill>
                <a:schemeClr val="tx2"/>
              </a:solidFill>
              <a:latin typeface="Neo Sans Intel"/>
              <a:cs typeface="Neo Sans Intel"/>
            </a:endParaRPr>
          </a:p>
        </p:txBody>
      </p:sp>
    </p:spTree>
    <p:extLst>
      <p:ext uri="{BB962C8B-B14F-4D97-AF65-F5344CB8AC3E}">
        <p14:creationId xmlns:p14="http://schemas.microsoft.com/office/powerpoint/2010/main" val="42063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29" y="259440"/>
            <a:ext cx="10972800" cy="988747"/>
          </a:xfrm>
        </p:spPr>
        <p:txBody>
          <a:bodyPr/>
          <a:lstStyle/>
          <a:p>
            <a:r>
              <a:rPr lang="en-US" dirty="0" smtClean="0"/>
              <a:t>Nature of HEVC – Transform Sizes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5</a:t>
            </a:fld>
            <a:endParaRPr lang="en-US"/>
          </a:p>
        </p:txBody>
      </p:sp>
      <p:sp>
        <p:nvSpPr>
          <p:cNvPr id="9" name="TextBox 8"/>
          <p:cNvSpPr txBox="1"/>
          <p:nvPr/>
        </p:nvSpPr>
        <p:spPr>
          <a:xfrm>
            <a:off x="779489" y="5501390"/>
            <a:ext cx="7015396" cy="400110"/>
          </a:xfrm>
          <a:prstGeom prst="rect">
            <a:avLst/>
          </a:prstGeom>
          <a:noFill/>
        </p:spPr>
        <p:txBody>
          <a:bodyPr wrap="square" rtlCol="0">
            <a:spAutoFit/>
          </a:bodyPr>
          <a:lstStyle/>
          <a:p>
            <a:r>
              <a:rPr lang="en-US" sz="2000" dirty="0" smtClean="0">
                <a:solidFill>
                  <a:schemeClr val="tx2"/>
                </a:solidFill>
                <a:latin typeface="Neo Sans Intel"/>
                <a:cs typeface="Neo Sans Intel"/>
              </a:rPr>
              <a:t>Data gathered from the Intel® Video Pro Analyzer</a:t>
            </a:r>
            <a:endParaRPr lang="en-US" sz="2000" dirty="0" smtClean="0">
              <a:solidFill>
                <a:schemeClr val="tx2"/>
              </a:solidFill>
              <a:latin typeface="Neo Sans Intel"/>
              <a:cs typeface="Neo Sans Intel"/>
            </a:endParaRPr>
          </a:p>
        </p:txBody>
      </p:sp>
      <p:graphicFrame>
        <p:nvGraphicFramePr>
          <p:cNvPr id="12" name="Chart 11"/>
          <p:cNvGraphicFramePr>
            <a:graphicFrameLocks/>
          </p:cNvGraphicFramePr>
          <p:nvPr>
            <p:extLst>
              <p:ext uri="{D42A27DB-BD31-4B8C-83A1-F6EECF244321}">
                <p14:modId xmlns:p14="http://schemas.microsoft.com/office/powerpoint/2010/main" val="2989631991"/>
              </p:ext>
            </p:extLst>
          </p:nvPr>
        </p:nvGraphicFramePr>
        <p:xfrm>
          <a:off x="149902" y="1394086"/>
          <a:ext cx="5917523" cy="3542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4125277284"/>
              </p:ext>
            </p:extLst>
          </p:nvPr>
        </p:nvGraphicFramePr>
        <p:xfrm>
          <a:off x="5998563" y="1407943"/>
          <a:ext cx="5378971" cy="3553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917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6</a:t>
            </a:fld>
            <a:endParaRPr lang="en-US"/>
          </a:p>
        </p:txBody>
      </p:sp>
      <p:sp>
        <p:nvSpPr>
          <p:cNvPr id="4" name="Content Placeholder 3"/>
          <p:cNvSpPr>
            <a:spLocks noGrp="1"/>
          </p:cNvSpPr>
          <p:nvPr>
            <p:ph idx="1"/>
          </p:nvPr>
        </p:nvSpPr>
        <p:spPr/>
        <p:txBody>
          <a:bodyPr/>
          <a:lstStyle/>
          <a:p>
            <a:r>
              <a:rPr lang="en-US" dirty="0" smtClean="0"/>
              <a:t>PSNR less useful on HEVC than on </a:t>
            </a:r>
            <a:r>
              <a:rPr lang="en-US" dirty="0" smtClean="0"/>
              <a:t>AVC</a:t>
            </a:r>
            <a:endParaRPr lang="en-US" dirty="0"/>
          </a:p>
          <a:p>
            <a:r>
              <a:rPr lang="en-US" dirty="0" smtClean="0"/>
              <a:t>	- HEVC mostly being exploited </a:t>
            </a:r>
            <a:r>
              <a:rPr lang="en-US" dirty="0" smtClean="0"/>
              <a:t>for its rate </a:t>
            </a:r>
            <a:r>
              <a:rPr lang="en-US" dirty="0" smtClean="0"/>
              <a:t>savings rather than quality enhancement</a:t>
            </a:r>
          </a:p>
          <a:p>
            <a:r>
              <a:rPr lang="en-US" dirty="0"/>
              <a:t>		</a:t>
            </a:r>
            <a:r>
              <a:rPr lang="en-US" dirty="0" smtClean="0">
                <a:sym typeface="Wingdings" panose="05000000000000000000" pitchFamily="2" charset="2"/>
              </a:rPr>
              <a:t> PSNR </a:t>
            </a:r>
            <a:r>
              <a:rPr lang="en-US" dirty="0" smtClean="0">
                <a:sym typeface="Wingdings" panose="05000000000000000000" pitchFamily="2" charset="2"/>
              </a:rPr>
              <a:t>already less </a:t>
            </a:r>
            <a:r>
              <a:rPr lang="en-US" dirty="0" smtClean="0">
                <a:sym typeface="Wingdings" panose="05000000000000000000" pitchFamily="2" charset="2"/>
              </a:rPr>
              <a:t>useful at low rate</a:t>
            </a:r>
            <a:endParaRPr lang="en-US" dirty="0" smtClean="0"/>
          </a:p>
          <a:p>
            <a:r>
              <a:rPr lang="en-US" dirty="0"/>
              <a:t>	</a:t>
            </a:r>
            <a:r>
              <a:rPr lang="en-US" dirty="0" smtClean="0"/>
              <a:t>- HEVC coding tools cover larger spatial and temporal domains</a:t>
            </a:r>
          </a:p>
          <a:p>
            <a:r>
              <a:rPr lang="en-US" dirty="0"/>
              <a:t>	</a:t>
            </a:r>
            <a:r>
              <a:rPr lang="en-US" dirty="0" smtClean="0"/>
              <a:t>	</a:t>
            </a:r>
            <a:r>
              <a:rPr lang="en-US" dirty="0" smtClean="0">
                <a:sym typeface="Wingdings" panose="05000000000000000000" pitchFamily="2" charset="2"/>
              </a:rPr>
              <a:t> PSNR is a pixel metric</a:t>
            </a:r>
            <a:endParaRPr lang="en-US" dirty="0" smtClean="0"/>
          </a:p>
        </p:txBody>
      </p:sp>
    </p:spTree>
    <p:extLst>
      <p:ext uri="{BB962C8B-B14F-4D97-AF65-F5344CB8AC3E}">
        <p14:creationId xmlns:p14="http://schemas.microsoft.com/office/powerpoint/2010/main" val="316714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a:p>
        </p:txBody>
      </p:sp>
      <p:sp>
        <p:nvSpPr>
          <p:cNvPr id="4" name="Content Placeholder 3"/>
          <p:cNvSpPr>
            <a:spLocks noGrp="1"/>
          </p:cNvSpPr>
          <p:nvPr>
            <p:ph idx="1"/>
          </p:nvPr>
        </p:nvSpPr>
        <p:spPr/>
        <p:txBody>
          <a:bodyPr/>
          <a:lstStyle/>
          <a:p>
            <a:r>
              <a:rPr lang="en-US" dirty="0" smtClean="0"/>
              <a:t>Some Artifacts are worse, proportionally, than in AVC</a:t>
            </a:r>
          </a:p>
          <a:p>
            <a:endParaRPr lang="en-US" dirty="0" smtClean="0"/>
          </a:p>
          <a:p>
            <a:r>
              <a:rPr lang="en-US" dirty="0"/>
              <a:t>	</a:t>
            </a:r>
            <a:r>
              <a:rPr lang="en-US" dirty="0" smtClean="0"/>
              <a:t>Mosquito</a:t>
            </a:r>
          </a:p>
          <a:p>
            <a:r>
              <a:rPr lang="en-US" dirty="0"/>
              <a:t>	</a:t>
            </a:r>
            <a:r>
              <a:rPr lang="en-US" dirty="0" smtClean="0"/>
              <a:t>Flickering and temporal instability</a:t>
            </a:r>
            <a:endParaRPr lang="en-US" dirty="0" smtClean="0"/>
          </a:p>
          <a:p>
            <a:r>
              <a:rPr lang="en-US" dirty="0"/>
              <a:t>	</a:t>
            </a:r>
            <a:r>
              <a:rPr lang="en-US" dirty="0" smtClean="0"/>
              <a:t>Glass-plate and dragging</a:t>
            </a:r>
            <a:endParaRPr lang="en-US" dirty="0"/>
          </a:p>
        </p:txBody>
      </p:sp>
      <p:sp>
        <p:nvSpPr>
          <p:cNvPr id="5" name="Right Brace 4"/>
          <p:cNvSpPr/>
          <p:nvPr/>
        </p:nvSpPr>
        <p:spPr>
          <a:xfrm>
            <a:off x="5329003" y="2558693"/>
            <a:ext cx="674557" cy="1738859"/>
          </a:xfrm>
          <a:prstGeom prst="righ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400801" y="3228067"/>
            <a:ext cx="4916773" cy="707886"/>
          </a:xfrm>
          <a:prstGeom prst="rect">
            <a:avLst/>
          </a:prstGeom>
          <a:noFill/>
        </p:spPr>
        <p:txBody>
          <a:bodyPr wrap="square" rtlCol="0">
            <a:spAutoFit/>
          </a:bodyPr>
          <a:lstStyle/>
          <a:p>
            <a:r>
              <a:rPr lang="en-US" sz="2000" dirty="0" smtClean="0">
                <a:solidFill>
                  <a:schemeClr val="tx2"/>
                </a:solidFill>
                <a:latin typeface="Neo Sans Intel"/>
                <a:cs typeface="Neo Sans Intel"/>
              </a:rPr>
              <a:t>Hmm, these are all primarily temporal artifacts</a:t>
            </a:r>
          </a:p>
        </p:txBody>
      </p:sp>
    </p:spTree>
    <p:extLst>
      <p:ext uri="{BB962C8B-B14F-4D97-AF65-F5344CB8AC3E}">
        <p14:creationId xmlns:p14="http://schemas.microsoft.com/office/powerpoint/2010/main" val="261613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 y="165495"/>
            <a:ext cx="10972800" cy="988747"/>
          </a:xfrm>
        </p:spPr>
        <p:txBody>
          <a:bodyPr>
            <a:normAutofit fontScale="90000"/>
          </a:bodyPr>
          <a:lstStyle/>
          <a:p>
            <a:r>
              <a:rPr lang="en-US" dirty="0" smtClean="0"/>
              <a:t>Good encoder – </a:t>
            </a:r>
            <a:br>
              <a:rPr lang="en-US" dirty="0" smtClean="0"/>
            </a:br>
            <a:r>
              <a:rPr lang="en-US" dirty="0" smtClean="0"/>
              <a:t>(Within </a:t>
            </a:r>
            <a:br>
              <a:rPr lang="en-US" dirty="0" smtClean="0"/>
            </a:br>
            <a:r>
              <a:rPr lang="en-US" dirty="0" smtClean="0"/>
              <a:t>5% of HM)</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a:p>
        </p:txBody>
      </p:sp>
      <p:sp>
        <p:nvSpPr>
          <p:cNvPr id="6" name="TextBox 5"/>
          <p:cNvSpPr txBox="1"/>
          <p:nvPr/>
        </p:nvSpPr>
        <p:spPr>
          <a:xfrm>
            <a:off x="779489" y="5501390"/>
            <a:ext cx="7015396" cy="400110"/>
          </a:xfrm>
          <a:prstGeom prst="rect">
            <a:avLst/>
          </a:prstGeom>
          <a:noFill/>
        </p:spPr>
        <p:txBody>
          <a:bodyPr wrap="square" rtlCol="0">
            <a:spAutoFit/>
          </a:bodyPr>
          <a:lstStyle/>
          <a:p>
            <a:r>
              <a:rPr lang="en-US" sz="2000" dirty="0" smtClean="0">
                <a:solidFill>
                  <a:schemeClr val="tx2"/>
                </a:solidFill>
                <a:latin typeface="Neo Sans Intel"/>
                <a:cs typeface="Neo Sans Intel"/>
              </a:rPr>
              <a:t>Frame 46</a:t>
            </a:r>
            <a:endParaRPr lang="en-US" sz="2000" dirty="0" smtClean="0">
              <a:solidFill>
                <a:schemeClr val="tx2"/>
              </a:solidFill>
              <a:latin typeface="Neo Sans Intel"/>
              <a:cs typeface="Neo Sans Intel"/>
            </a:endParaRPr>
          </a:p>
        </p:txBody>
      </p:sp>
      <p:pic>
        <p:nvPicPr>
          <p:cNvPr id="9" name="traffic_zoom_tu1.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98426" y="0"/>
            <a:ext cx="9608695" cy="6336217"/>
          </a:xfrm>
        </p:spPr>
      </p:pic>
      <p:sp>
        <p:nvSpPr>
          <p:cNvPr id="10" name="Oval 9"/>
          <p:cNvSpPr/>
          <p:nvPr/>
        </p:nvSpPr>
        <p:spPr>
          <a:xfrm>
            <a:off x="6910467" y="1581462"/>
            <a:ext cx="2578308" cy="118422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820650" y="-104931"/>
            <a:ext cx="2578308" cy="118422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52204" y="6328347"/>
            <a:ext cx="7015396" cy="400110"/>
          </a:xfrm>
          <a:prstGeom prst="rect">
            <a:avLst/>
          </a:prstGeom>
          <a:noFill/>
        </p:spPr>
        <p:txBody>
          <a:bodyPr wrap="square" rtlCol="0">
            <a:spAutoFit/>
          </a:bodyPr>
          <a:lstStyle/>
          <a:p>
            <a:r>
              <a:rPr lang="en-US" sz="2000" dirty="0" smtClean="0">
                <a:solidFill>
                  <a:schemeClr val="tx2"/>
                </a:solidFill>
                <a:latin typeface="Neo Sans Intel"/>
                <a:cs typeface="Neo Sans Intel"/>
              </a:rPr>
              <a:t>Data captured with the Intel® Visual Quality Caliper</a:t>
            </a:r>
            <a:endParaRPr lang="en-US" sz="2000" dirty="0" smtClean="0">
              <a:solidFill>
                <a:schemeClr val="tx2"/>
              </a:solidFill>
              <a:latin typeface="Neo Sans Intel"/>
              <a:cs typeface="Neo Sans Intel"/>
            </a:endParaRPr>
          </a:p>
        </p:txBody>
      </p:sp>
    </p:spTree>
    <p:extLst>
      <p:ext uri="{BB962C8B-B14F-4D97-AF65-F5344CB8AC3E}">
        <p14:creationId xmlns:p14="http://schemas.microsoft.com/office/powerpoint/2010/main" val="1196810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repeatCount="indefinite" fill="hold" display="0">
                  <p:stCondLst>
                    <p:cond delay="indefinite"/>
                  </p:stCondLst>
                </p:cTn>
                <p:tgtEl>
                  <p:spTgt spid="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Speedy</a:t>
            </a:r>
            <a:br>
              <a:rPr lang="en-US" dirty="0" smtClean="0"/>
            </a:br>
            <a:r>
              <a:rPr lang="en-US" dirty="0" smtClean="0"/>
              <a:t>Encoder</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9</a:t>
            </a:fld>
            <a:endParaRPr lang="en-US"/>
          </a:p>
        </p:txBody>
      </p:sp>
      <p:sp>
        <p:nvSpPr>
          <p:cNvPr id="6" name="TextBox 5"/>
          <p:cNvSpPr txBox="1"/>
          <p:nvPr/>
        </p:nvSpPr>
        <p:spPr>
          <a:xfrm>
            <a:off x="779489" y="5501390"/>
            <a:ext cx="7015396" cy="400110"/>
          </a:xfrm>
          <a:prstGeom prst="rect">
            <a:avLst/>
          </a:prstGeom>
          <a:noFill/>
        </p:spPr>
        <p:txBody>
          <a:bodyPr wrap="square" rtlCol="0">
            <a:spAutoFit/>
          </a:bodyPr>
          <a:lstStyle/>
          <a:p>
            <a:r>
              <a:rPr lang="en-US" sz="2000" dirty="0" smtClean="0">
                <a:solidFill>
                  <a:schemeClr val="tx2"/>
                </a:solidFill>
                <a:latin typeface="Neo Sans Intel"/>
                <a:cs typeface="Neo Sans Intel"/>
              </a:rPr>
              <a:t>Frame 46</a:t>
            </a:r>
            <a:endParaRPr lang="en-US" sz="2000" dirty="0" smtClean="0">
              <a:solidFill>
                <a:schemeClr val="tx2"/>
              </a:solidFill>
              <a:latin typeface="Neo Sans Intel"/>
              <a:cs typeface="Neo Sans Intel"/>
            </a:endParaRPr>
          </a:p>
        </p:txBody>
      </p:sp>
      <p:pic>
        <p:nvPicPr>
          <p:cNvPr id="11" name="traffic_zoom_tu7.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4882" y="-5766"/>
            <a:ext cx="9537309" cy="6289143"/>
          </a:xfrm>
        </p:spPr>
      </p:pic>
      <p:sp>
        <p:nvSpPr>
          <p:cNvPr id="12" name="Oval 11"/>
          <p:cNvSpPr/>
          <p:nvPr/>
        </p:nvSpPr>
        <p:spPr>
          <a:xfrm>
            <a:off x="7165300" y="1558977"/>
            <a:ext cx="2578308" cy="118422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820650" y="-104931"/>
            <a:ext cx="2578308" cy="118422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2204" y="6328347"/>
            <a:ext cx="7015396" cy="400110"/>
          </a:xfrm>
          <a:prstGeom prst="rect">
            <a:avLst/>
          </a:prstGeom>
          <a:noFill/>
        </p:spPr>
        <p:txBody>
          <a:bodyPr wrap="square" rtlCol="0">
            <a:spAutoFit/>
          </a:bodyPr>
          <a:lstStyle/>
          <a:p>
            <a:r>
              <a:rPr lang="en-US" sz="2000" dirty="0" smtClean="0">
                <a:solidFill>
                  <a:schemeClr val="tx2"/>
                </a:solidFill>
                <a:latin typeface="Neo Sans Intel"/>
                <a:cs typeface="Neo Sans Intel"/>
              </a:rPr>
              <a:t>Data captured with the Intel® Visual Quality Caliper</a:t>
            </a:r>
            <a:endParaRPr lang="en-US" sz="2000" dirty="0" smtClean="0">
              <a:solidFill>
                <a:schemeClr val="tx2"/>
              </a:solidFill>
              <a:latin typeface="Neo Sans Intel"/>
              <a:cs typeface="Neo Sans Intel"/>
            </a:endParaRPr>
          </a:p>
        </p:txBody>
      </p:sp>
    </p:spTree>
    <p:extLst>
      <p:ext uri="{BB962C8B-B14F-4D97-AF65-F5344CB8AC3E}">
        <p14:creationId xmlns:p14="http://schemas.microsoft.com/office/powerpoint/2010/main" val="824317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repeatCount="indefinite" fill="hold" display="0">
                  <p:stCondLst>
                    <p:cond delay="indefinite"/>
                  </p:stCondLst>
                </p:cTn>
                <p:tgtEl>
                  <p:spTgt spid="11"/>
                </p:tgtEl>
              </p:cMediaNode>
            </p:video>
          </p:childTnLst>
        </p:cTn>
      </p:par>
    </p:tnLst>
  </p:timing>
</p:sld>
</file>

<file path=ppt/theme/theme1.xml><?xml version="1.0" encoding="utf-8"?>
<a:theme xmlns:a="http://schemas.openxmlformats.org/drawingml/2006/main" name="intel_PPT_LgtTmplt_WideScrn_v13">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Intel">
      <a:majorFont>
        <a:latin typeface="Neo Sans Intel Light"/>
        <a:ea typeface=""/>
        <a:cs typeface=""/>
      </a:majorFont>
      <a:minorFont>
        <a:latin typeface="Neo Sans Int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9787</TotalTime>
  <Words>691</Words>
  <Application>Microsoft Office PowerPoint</Application>
  <PresentationFormat>Custom</PresentationFormat>
  <Paragraphs>91</Paragraphs>
  <Slides>14</Slides>
  <Notes>1</Notes>
  <HiddenSlides>0</HiddenSlides>
  <MMClips>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intel_PPT_LgtTmplt_WideScrn_v13</vt:lpstr>
      <vt:lpstr>HEVC Commentary and a call for local temporal distortion metrics </vt:lpstr>
      <vt:lpstr>Poll –which best describes you?</vt:lpstr>
      <vt:lpstr>Quality vs. performance</vt:lpstr>
      <vt:lpstr>Nature of HEVC – Prediction Modes</vt:lpstr>
      <vt:lpstr>Nature of HEVC – Transform Sizes</vt:lpstr>
      <vt:lpstr>Key findings</vt:lpstr>
      <vt:lpstr>Key findings</vt:lpstr>
      <vt:lpstr>Good encoder –  (Within  5% of HM)</vt:lpstr>
      <vt:lpstr>Speedy Encoder</vt:lpstr>
      <vt:lpstr>Illustration of low (top) and high complexity modes</vt:lpstr>
      <vt:lpstr>What is needed?</vt:lpstr>
      <vt:lpstr>Example of some ongoing work, from our Seattle abs</vt:lpstr>
      <vt:lpstr>Ongoing deringing improvement</vt:lpstr>
      <vt:lpstr>Legal Disclaimer &amp; Optimization Notice</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Media Server Studio Update</dc:title>
  <dc:creator>Singh, Simer P</dc:creator>
  <cp:lastModifiedBy>Buxton, Mark J</cp:lastModifiedBy>
  <cp:revision>189</cp:revision>
  <dcterms:created xsi:type="dcterms:W3CDTF">2015-01-10T19:13:50Z</dcterms:created>
  <dcterms:modified xsi:type="dcterms:W3CDTF">2015-02-24T16:51:25Z</dcterms:modified>
</cp:coreProperties>
</file>