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64" r:id="rId4"/>
    <p:sldId id="268" r:id="rId5"/>
    <p:sldId id="269" r:id="rId6"/>
    <p:sldId id="271" r:id="rId7"/>
    <p:sldId id="259" r:id="rId8"/>
    <p:sldId id="258" r:id="rId9"/>
    <p:sldId id="261" r:id="rId10"/>
    <p:sldId id="262" r:id="rId11"/>
    <p:sldId id="263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4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3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4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2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2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0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0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CE7F-BF85-4A99-AC03-B7BED59EAAE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1813-F2E3-434F-99D0-9275238F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0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motiv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RICE Project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Sebastian Arndt, Kjell Brunnström, </a:t>
            </a:r>
          </a:p>
          <a:p>
            <a:r>
              <a:rPr lang="de-DE" sz="2800" dirty="0" smtClean="0"/>
              <a:t>Ulrich Engelke</a:t>
            </a:r>
            <a:r>
              <a:rPr lang="de-DE" sz="2800" dirty="0"/>
              <a:t>, </a:t>
            </a:r>
            <a:r>
              <a:rPr lang="de-DE" sz="2800" dirty="0" err="1"/>
              <a:t>Yasuhiro</a:t>
            </a:r>
            <a:r>
              <a:rPr lang="de-DE" sz="2800" dirty="0"/>
              <a:t> </a:t>
            </a:r>
            <a:r>
              <a:rPr lang="de-DE" sz="2800" dirty="0" err="1" smtClean="0"/>
              <a:t>Inazumi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983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Subjective quality rating after each video</a:t>
            </a:r>
          </a:p>
          <a:p>
            <a:r>
              <a:rPr lang="en-US" dirty="0" smtClean="0"/>
              <a:t>Approx. 10s baseline before each trial (add. 5min baseline at the beginning of experiment)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~80min testing time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including questionnaires, and preparation &lt;2h for one experimental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labs testing on clinical devices, some on consumer </a:t>
            </a:r>
            <a:r>
              <a:rPr lang="en-US" smtClean="0"/>
              <a:t>grade devices</a:t>
            </a:r>
            <a:endParaRPr lang="en-US" dirty="0" smtClean="0"/>
          </a:p>
          <a:p>
            <a:r>
              <a:rPr lang="en-US" dirty="0" smtClean="0"/>
              <a:t>TUB testing on both devices </a:t>
            </a:r>
            <a:r>
              <a:rPr lang="en-US" dirty="0" smtClean="0">
                <a:sym typeface="Wingdings" panose="05000000000000000000" pitchFamily="2" charset="2"/>
              </a:rPr>
              <a:t> bringing best transferability of the </a:t>
            </a:r>
            <a:r>
              <a:rPr lang="en-US" dirty="0" err="1" smtClean="0">
                <a:sym typeface="Wingdings" panose="05000000000000000000" pitchFamily="2" charset="2"/>
              </a:rPr>
              <a:t>interlab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interdevice</a:t>
            </a:r>
            <a:r>
              <a:rPr lang="en-US" dirty="0" smtClean="0">
                <a:sym typeface="Wingdings" panose="05000000000000000000" pitchFamily="2" charset="2"/>
              </a:rPr>
              <a:t>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0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 2015: having test plan ready</a:t>
            </a:r>
          </a:p>
          <a:p>
            <a:r>
              <a:rPr lang="en-US" dirty="0" smtClean="0"/>
              <a:t>Oct 2015: starting subjective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4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has open source video material to provide for this study?</a:t>
            </a:r>
          </a:p>
          <a:p>
            <a:r>
              <a:rPr lang="en-US" dirty="0" smtClean="0"/>
              <a:t>Who would be interested in participating?</a:t>
            </a:r>
          </a:p>
          <a:p>
            <a:pPr lvl="1"/>
            <a:r>
              <a:rPr lang="de-DE" dirty="0" smtClean="0"/>
              <a:t>So </a:t>
            </a:r>
            <a:r>
              <a:rPr lang="de-DE" dirty="0" err="1" smtClean="0"/>
              <a:t>far</a:t>
            </a:r>
            <a:r>
              <a:rPr lang="de-DE" dirty="0" smtClean="0"/>
              <a:t>:</a:t>
            </a:r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63547"/>
              </p:ext>
            </p:extLst>
          </p:nvPr>
        </p:nvGraphicFramePr>
        <p:xfrm>
          <a:off x="899592" y="3861048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i="0" dirty="0" smtClean="0"/>
                        <a:t>Lab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i="0" dirty="0" smtClean="0"/>
                        <a:t>Consumer Device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i="0" dirty="0" smtClean="0"/>
                        <a:t>Clinical Device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TU Berlin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ACREO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CSIRO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in EEG</a:t>
            </a:r>
          </a:p>
          <a:p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endParaRPr lang="de-DE" dirty="0" smtClean="0"/>
          </a:p>
          <a:p>
            <a:r>
              <a:rPr lang="de-DE" dirty="0" err="1" smtClean="0"/>
              <a:t>Ideas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joint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9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EEG?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 err="1" smtClean="0"/>
              <a:t>brain</a:t>
            </a:r>
            <a:r>
              <a:rPr lang="de-DE" dirty="0" smtClean="0"/>
              <a:t> </a:t>
            </a:r>
            <a:r>
              <a:rPr lang="de-DE" dirty="0" err="1" smtClean="0"/>
              <a:t>activity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electrodes</a:t>
            </a:r>
            <a:endParaRPr lang="de-DE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678" y="2420888"/>
            <a:ext cx="2376487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5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Analyzing frequency band power</a:t>
            </a:r>
          </a:p>
          <a:p>
            <a:r>
              <a:rPr lang="en-US" dirty="0" smtClean="0"/>
              <a:t>Different frequency bands indicate different cognitive states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4149080"/>
            <a:ext cx="6265862" cy="20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9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Varying quality (audio and video) showed increase in </a:t>
            </a:r>
            <a:r>
              <a:rPr lang="el-GR" dirty="0" smtClean="0">
                <a:cs typeface="Times New Roman"/>
              </a:rPr>
              <a:t>α</a:t>
            </a:r>
            <a:r>
              <a:rPr lang="de-DE" dirty="0" smtClean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for LQ sequences</a:t>
            </a:r>
          </a:p>
          <a:p>
            <a:r>
              <a:rPr lang="de-DE" dirty="0" smtClean="0">
                <a:cs typeface="Times New Roman"/>
                <a:sym typeface="Wingdings" panose="05000000000000000000" pitchFamily="2" charset="2"/>
              </a:rPr>
              <a:t> </a:t>
            </a:r>
            <a:r>
              <a:rPr lang="en-US" dirty="0" smtClean="0">
                <a:cs typeface="Times New Roman"/>
                <a:sym typeface="Wingdings" panose="05000000000000000000" pitchFamily="2" charset="2"/>
              </a:rPr>
              <a:t>increased fatigue for LQ </a:t>
            </a:r>
          </a:p>
          <a:p>
            <a:pPr marL="0" indent="0">
              <a:buNone/>
            </a:pPr>
            <a:r>
              <a:rPr lang="en-US" dirty="0" smtClean="0">
                <a:cs typeface="Times New Roman"/>
                <a:sym typeface="Wingdings" panose="05000000000000000000" pitchFamily="2" charset="2"/>
              </a:rPr>
              <a:t>compared to HQ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594" y="2204864"/>
            <a:ext cx="3084876" cy="412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7152"/>
            <a:ext cx="5491050" cy="1444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91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RICE </a:t>
            </a:r>
            <a:r>
              <a:rPr lang="de-DE" dirty="0" err="1" smtClean="0"/>
              <a:t>study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1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Interlab</a:t>
            </a:r>
            <a:r>
              <a:rPr lang="en-US" dirty="0" smtClean="0"/>
              <a:t> study</a:t>
            </a:r>
          </a:p>
          <a:p>
            <a:r>
              <a:rPr lang="de-DE" dirty="0" err="1" smtClean="0"/>
              <a:t>Having</a:t>
            </a:r>
            <a:r>
              <a:rPr lang="de-DE" dirty="0" smtClean="0"/>
              <a:t> different grade EEG </a:t>
            </a:r>
            <a:r>
              <a:rPr lang="de-DE" dirty="0" err="1" smtClean="0"/>
              <a:t>devices</a:t>
            </a:r>
            <a:endParaRPr lang="en-US" dirty="0" smtClean="0"/>
          </a:p>
          <a:p>
            <a:pPr>
              <a:buFont typeface="Wingdings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Transfer methodology to very realistic stimuli on already evaluated sequences</a:t>
            </a:r>
          </a:p>
          <a:p>
            <a:pPr>
              <a:buFont typeface="Wingdings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Show feasibility using different devices and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Clinical devices</a:t>
            </a:r>
          </a:p>
          <a:p>
            <a:pPr lvl="1"/>
            <a:r>
              <a:rPr lang="de-DE" sz="2400" dirty="0" smtClean="0"/>
              <a:t>@ </a:t>
            </a:r>
            <a:r>
              <a:rPr lang="en-US" sz="2400" dirty="0" smtClean="0"/>
              <a:t>approx.</a:t>
            </a:r>
            <a:r>
              <a:rPr lang="de-DE" sz="2400" dirty="0" smtClean="0"/>
              <a:t> </a:t>
            </a:r>
            <a:r>
              <a:rPr lang="en-US" sz="2400" dirty="0" smtClean="0"/>
              <a:t>US$1000/channel</a:t>
            </a:r>
          </a:p>
          <a:p>
            <a:pPr lvl="1"/>
            <a:r>
              <a:rPr lang="en-US" sz="2600" dirty="0" smtClean="0"/>
              <a:t>Very high data quality</a:t>
            </a:r>
          </a:p>
          <a:p>
            <a:pPr lvl="1"/>
            <a:r>
              <a:rPr lang="en-US" sz="2600" dirty="0" smtClean="0"/>
              <a:t>Very expensive</a:t>
            </a:r>
          </a:p>
          <a:p>
            <a:r>
              <a:rPr lang="en-US" sz="2800" dirty="0" smtClean="0"/>
              <a:t>Consumer grade products (e.g. </a:t>
            </a: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://emotiv.com/</a:t>
            </a:r>
            <a:r>
              <a:rPr lang="en-US" sz="2800" dirty="0"/>
              <a:t>) </a:t>
            </a:r>
            <a:endParaRPr lang="en-US" sz="2800" dirty="0" smtClean="0"/>
          </a:p>
          <a:p>
            <a:pPr lvl="1"/>
            <a:r>
              <a:rPr lang="en-US" sz="2400" dirty="0" smtClean="0"/>
              <a:t>@ US$400</a:t>
            </a:r>
          </a:p>
          <a:p>
            <a:pPr lvl="1"/>
            <a:r>
              <a:rPr lang="en-US" sz="2600" dirty="0" smtClean="0"/>
              <a:t>Poor data quality</a:t>
            </a:r>
          </a:p>
          <a:p>
            <a:pPr lvl="1"/>
            <a:r>
              <a:rPr lang="en-US" sz="2600" dirty="0" smtClean="0"/>
              <a:t>Quite cheap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2011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Possible</a:t>
            </a:r>
            <a:r>
              <a:rPr lang="de-DE" dirty="0" smtClean="0"/>
              <a:t> Stimulus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5min stimulus material</a:t>
            </a:r>
          </a:p>
          <a:p>
            <a:r>
              <a:rPr lang="en-US" dirty="0" smtClean="0"/>
              <a:t>Several sources (approx. 5)</a:t>
            </a:r>
          </a:p>
          <a:p>
            <a:r>
              <a:rPr lang="en-US" dirty="0" smtClean="0"/>
              <a:t>3 levels of distortion (none, medium, highly distorted)</a:t>
            </a:r>
          </a:p>
          <a:p>
            <a:r>
              <a:rPr lang="en-US" dirty="0" smtClean="0"/>
              <a:t>Constant bit rate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perform frequency analysis on EEG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RICE Project</vt:lpstr>
      <vt:lpstr>Outline</vt:lpstr>
      <vt:lpstr>What is EEG?</vt:lpstr>
      <vt:lpstr>Analyzing technique</vt:lpstr>
      <vt:lpstr>Previous research</vt:lpstr>
      <vt:lpstr>RICE study</vt:lpstr>
      <vt:lpstr>Goal</vt:lpstr>
      <vt:lpstr>Devices</vt:lpstr>
      <vt:lpstr>Possible Stimulus Material</vt:lpstr>
      <vt:lpstr>Experiment</vt:lpstr>
      <vt:lpstr>Idea</vt:lpstr>
      <vt:lpstr>Timeline</vt:lpstr>
      <vt:lpstr>Open Questions</vt:lpstr>
    </vt:vector>
  </TitlesOfParts>
  <Company>DTAG,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arndt.sebastian</dc:creator>
  <cp:lastModifiedBy>arndt.sebastian</cp:lastModifiedBy>
  <cp:revision>29</cp:revision>
  <dcterms:created xsi:type="dcterms:W3CDTF">2015-01-27T08:33:10Z</dcterms:created>
  <dcterms:modified xsi:type="dcterms:W3CDTF">2015-02-24T08:14:35Z</dcterms:modified>
</cp:coreProperties>
</file>