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8" r:id="rId2"/>
    <p:sldId id="281" r:id="rId3"/>
    <p:sldId id="270" r:id="rId4"/>
    <p:sldId id="293" r:id="rId5"/>
    <p:sldId id="271" r:id="rId6"/>
    <p:sldId id="282" r:id="rId7"/>
    <p:sldId id="283" r:id="rId8"/>
    <p:sldId id="273" r:id="rId9"/>
    <p:sldId id="269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A50021"/>
    <a:srgbClr val="CC3300"/>
    <a:srgbClr val="663300"/>
    <a:srgbClr val="990099"/>
    <a:srgbClr val="CC0099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014EC63-8CD8-4345-AC5D-DB907A6C5A3F}" type="datetimeFigureOut">
              <a:rPr lang="cs-CZ"/>
              <a:pPr>
                <a:defRPr/>
              </a:pPr>
              <a:t>10.7.2014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1A6F955-2A3E-4AAA-A54A-FE3AB6D219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9E761-A93C-4B9C-8D67-9B232DD94116}" type="datetimeFigureOut">
              <a:rPr lang="cs-CZ"/>
              <a:pPr>
                <a:defRPr/>
              </a:pPr>
              <a:t>10.7.2014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01AC7-B329-4600-8F78-C6A948C1E1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4625A-C4C0-4B7D-969B-D7C136D209A4}" type="datetimeFigureOut">
              <a:rPr lang="cs-CZ"/>
              <a:pPr>
                <a:defRPr/>
              </a:pPr>
              <a:t>10.7.2014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932D3-26D7-4DA7-8792-D23DCAC82F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8CE99-5E0F-45BD-A1AD-2992DCD9E284}" type="datetimeFigureOut">
              <a:rPr lang="cs-CZ"/>
              <a:pPr>
                <a:defRPr/>
              </a:pPr>
              <a:t>10.7.2014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C5E7-F3A1-4CBF-94BD-CD128B8966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EDA5C-E519-4C73-AE71-3EA937E1A7FC}" type="datetimeFigureOut">
              <a:rPr lang="cs-CZ"/>
              <a:pPr>
                <a:defRPr/>
              </a:pPr>
              <a:t>10.7.2014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4848D-EBBB-467C-B952-B79213A7F9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EAB97-7ADB-4B35-AF50-2DF65485EACE}" type="datetimeFigureOut">
              <a:rPr lang="cs-CZ"/>
              <a:pPr>
                <a:defRPr/>
              </a:pPr>
              <a:t>10.7.2014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8850C-42E4-4E37-8FC9-1A31A31B35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84169-0B02-483A-80AD-293FA2B1608B}" type="datetimeFigureOut">
              <a:rPr lang="cs-CZ"/>
              <a:pPr>
                <a:defRPr/>
              </a:pPr>
              <a:t>10.7.2014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05C0F-725D-4C4A-8AB6-BDF4AA90F0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9A4D7-D19A-48EF-9381-04549302D93B}" type="datetimeFigureOut">
              <a:rPr lang="cs-CZ"/>
              <a:pPr>
                <a:defRPr/>
              </a:pPr>
              <a:t>10.7.2014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6E18B-AD7D-4BBB-8F09-C044599C0E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0EF63-6736-45A3-8842-A5D42AAC6A5D}" type="datetimeFigureOut">
              <a:rPr lang="cs-CZ"/>
              <a:pPr>
                <a:defRPr/>
              </a:pPr>
              <a:t>10.7.2014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B0A24-486D-4599-AA8F-A6A1084662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D9B71-6576-4B04-BE2F-1F2E1732C8BD}" type="datetimeFigureOut">
              <a:rPr lang="cs-CZ"/>
              <a:pPr>
                <a:defRPr/>
              </a:pPr>
              <a:t>10.7.2014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31273-0B0D-488A-AAF0-25C1265047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FE48D-3F2A-42F9-B089-46ECE0546FD3}" type="datetimeFigureOut">
              <a:rPr lang="cs-CZ"/>
              <a:pPr>
                <a:defRPr/>
              </a:pPr>
              <a:t>10.7.2014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51DB2-B428-464B-B202-26D7139903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5C33B-1E01-467C-A841-A2373A29AEBA}" type="datetimeFigureOut">
              <a:rPr lang="cs-CZ"/>
              <a:pPr>
                <a:defRPr/>
              </a:pPr>
              <a:t>10.7.2014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A7084-65FF-4069-9C56-A73B72AB39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4C4285-0712-4FD4-ABEC-33664053B27A}" type="datetimeFigureOut">
              <a:rPr lang="cs-CZ"/>
              <a:pPr>
                <a:defRPr/>
              </a:pPr>
              <a:t>10.7.2014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779BDC-06A9-47DD-B36B-29CC0911E4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ccyn.ec-nantes.fr/spip.php?article1447" TargetMode="External"/><Relationship Id="rId2" Type="http://schemas.openxmlformats.org/officeDocument/2006/relationships/hyperlink" Target="http://www.irccyn.ec-nantes.fr/spip.php?article1194&amp;lang=en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nish\Desktop\VQEGlogo_280x1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700338" y="692150"/>
            <a:ext cx="3556000" cy="1270000"/>
          </a:xfrm>
          <a:noFill/>
        </p:spPr>
      </p:pic>
      <p:sp>
        <p:nvSpPr>
          <p:cNvPr id="2051" name="Rectangle 13"/>
          <p:cNvSpPr>
            <a:spLocks noChangeArrowheads="1"/>
          </p:cNvSpPr>
          <p:nvPr/>
        </p:nvSpPr>
        <p:spPr bwMode="auto">
          <a:xfrm>
            <a:off x="395536" y="4077072"/>
            <a:ext cx="83820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 defTabSz="762000" eaLnBrk="0" hangingPunct="0"/>
            <a:r>
              <a:rPr lang="en-US" sz="4000" b="1" dirty="0" smtClean="0"/>
              <a:t>(JEG) HDR Project</a:t>
            </a:r>
          </a:p>
          <a:p>
            <a:pPr algn="ctr" defTabSz="762000" eaLnBrk="0" hangingPunct="0"/>
            <a:r>
              <a:rPr lang="en-US" sz="2400" b="1" dirty="0" smtClean="0">
                <a:latin typeface="Times New Roman" pitchFamily="18" charset="0"/>
              </a:rPr>
              <a:t>Stockholm meeting</a:t>
            </a:r>
          </a:p>
          <a:p>
            <a:pPr algn="ctr" defTabSz="762000" eaLnBrk="0" hangingPunct="0"/>
            <a:r>
              <a:rPr lang="en-US" sz="2400" b="1" dirty="0" smtClean="0">
                <a:latin typeface="Times New Roman" pitchFamily="18" charset="0"/>
              </a:rPr>
              <a:t>July 2014</a:t>
            </a:r>
          </a:p>
          <a:p>
            <a:pPr algn="ctr" defTabSz="762000" eaLnBrk="0" hangingPunct="0"/>
            <a:r>
              <a:rPr lang="en-US" sz="2400" b="1" dirty="0" smtClean="0">
                <a:latin typeface="Times New Roman" pitchFamily="18" charset="0"/>
              </a:rPr>
              <a:t>Phil </a:t>
            </a:r>
            <a:r>
              <a:rPr lang="en-US" sz="2400" b="1" dirty="0" err="1" smtClean="0">
                <a:latin typeface="Times New Roman" pitchFamily="18" charset="0"/>
              </a:rPr>
              <a:t>Corriveau</a:t>
            </a:r>
            <a:r>
              <a:rPr lang="en-US" sz="2400" b="1" dirty="0" smtClean="0">
                <a:latin typeface="Times New Roman" pitchFamily="18" charset="0"/>
              </a:rPr>
              <a:t>-Patrick Le </a:t>
            </a:r>
            <a:r>
              <a:rPr lang="en-US" sz="2400" b="1" dirty="0" err="1" smtClean="0">
                <a:latin typeface="Times New Roman" pitchFamily="18" charset="0"/>
              </a:rPr>
              <a:t>Callet</a:t>
            </a:r>
            <a:r>
              <a:rPr lang="en-US" sz="2400" b="1" dirty="0" smtClean="0">
                <a:latin typeface="Times New Roman" pitchFamily="18" charset="0"/>
              </a:rPr>
              <a:t>-Manish </a:t>
            </a:r>
            <a:r>
              <a:rPr lang="en-US" sz="2400" b="1" dirty="0" err="1" smtClean="0">
                <a:latin typeface="Times New Roman" pitchFamily="18" charset="0"/>
              </a:rPr>
              <a:t>Narwaria</a:t>
            </a:r>
            <a:endParaRPr lang="en-US" sz="4000" b="1" dirty="0" smtClean="0">
              <a:latin typeface="Times New Roman" pitchFamily="18" charset="0"/>
            </a:endParaRPr>
          </a:p>
          <a:p>
            <a:pPr algn="ctr" defTabSz="762000" eaLnBrk="0" hangingPunct="0"/>
            <a:endParaRPr lang="en-US" sz="4000" b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en-US" sz="2800" dirty="0" smtClean="0"/>
              <a:t>HDR attracting attention in academia and industry</a:t>
            </a:r>
          </a:p>
          <a:p>
            <a:r>
              <a:rPr lang="en-US" sz="2800" dirty="0" smtClean="0"/>
              <a:t>JPEG coming up with HDR image compression </a:t>
            </a:r>
            <a:r>
              <a:rPr lang="en-US" sz="2800" dirty="0" smtClean="0"/>
              <a:t>standard</a:t>
            </a:r>
          </a:p>
          <a:p>
            <a:pPr>
              <a:buNone/>
            </a:pPr>
            <a:r>
              <a:rPr lang="en-US" sz="2800" dirty="0" smtClean="0"/>
              <a:t>…MPEG, EBU (Beyond HD)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HDR is not only capturing issue =&gt; shifting to content delivery and Broadcast</a:t>
            </a:r>
          </a:p>
          <a:p>
            <a:pPr>
              <a:buNone/>
            </a:pPr>
            <a:r>
              <a:rPr lang="en-US" sz="2800" dirty="0" smtClean="0"/>
              <a:t>(ex: 4K &amp;HDR)</a:t>
            </a:r>
            <a:endParaRPr lang="en-US" sz="2800" dirty="0" smtClean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fr-FR" dirty="0" err="1" smtClean="0">
                <a:solidFill>
                  <a:srgbClr val="3333FF"/>
                </a:solidFill>
              </a:rPr>
              <a:t>Why</a:t>
            </a:r>
            <a:r>
              <a:rPr lang="fr-FR" dirty="0" smtClean="0">
                <a:solidFill>
                  <a:srgbClr val="3333FF"/>
                </a:solidFill>
              </a:rPr>
              <a:t> HDR &amp; VQEG</a:t>
            </a:r>
            <a:endParaRPr lang="cs-CZ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rgbClr val="3333FF"/>
                </a:solidFill>
              </a:rPr>
              <a:t>HDR quality: Recent objective methods 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376862"/>
          </a:xfrm>
        </p:spPr>
        <p:txBody>
          <a:bodyPr/>
          <a:lstStyle/>
          <a:p>
            <a:pPr eaLnBrk="1" hangingPunct="1"/>
            <a:r>
              <a:rPr lang="en-US" sz="2000" b="1" dirty="0" smtClean="0"/>
              <a:t>HDR-VDP</a:t>
            </a:r>
            <a:r>
              <a:rPr lang="en-US" sz="2000" dirty="0" smtClean="0"/>
              <a:t> [</a:t>
            </a:r>
            <a:r>
              <a:rPr lang="en-US" sz="2000" dirty="0" err="1" smtClean="0"/>
              <a:t>Mantiuk</a:t>
            </a:r>
            <a:r>
              <a:rPr lang="en-US" sz="2000" dirty="0" smtClean="0"/>
              <a:t> et al. – SPIE 2005]</a:t>
            </a:r>
          </a:p>
          <a:p>
            <a:pPr lvl="1" eaLnBrk="1" hangingPunct="1"/>
            <a:r>
              <a:rPr lang="en-US" sz="1600" dirty="0" smtClean="0"/>
              <a:t>Based on Visual Detection Predictor</a:t>
            </a:r>
            <a:endParaRPr lang="en-US" sz="2000" dirty="0" smtClean="0"/>
          </a:p>
          <a:p>
            <a:pPr eaLnBrk="1" hangingPunct="1">
              <a:lnSpc>
                <a:spcPct val="150000"/>
              </a:lnSpc>
            </a:pPr>
            <a:r>
              <a:rPr lang="en-US" sz="2000" dirty="0" smtClean="0"/>
              <a:t>Dynamic Range Independent Metric (</a:t>
            </a:r>
            <a:r>
              <a:rPr lang="en-US" sz="2000" b="1" dirty="0" smtClean="0"/>
              <a:t>DRIM</a:t>
            </a:r>
            <a:r>
              <a:rPr lang="en-US" sz="2000" dirty="0" smtClean="0"/>
              <a:t>) [</a:t>
            </a:r>
            <a:r>
              <a:rPr lang="en-US" sz="2000" dirty="0" err="1" smtClean="0"/>
              <a:t>Aydin</a:t>
            </a:r>
            <a:r>
              <a:rPr lang="en-US" sz="2000" dirty="0" smtClean="0"/>
              <a:t> - </a:t>
            </a:r>
            <a:r>
              <a:rPr lang="en-US" sz="2000" dirty="0" err="1" smtClean="0"/>
              <a:t>Siggraph</a:t>
            </a:r>
            <a:r>
              <a:rPr lang="en-US" sz="2000" dirty="0" smtClean="0"/>
              <a:t> 2008]</a:t>
            </a:r>
          </a:p>
          <a:p>
            <a:pPr lvl="1" eaLnBrk="1" hangingPunct="1"/>
            <a:r>
              <a:rPr lang="en-US" sz="1600" dirty="0" smtClean="0"/>
              <a:t>Enables comparison of the images with different dynamic range</a:t>
            </a:r>
          </a:p>
          <a:p>
            <a:pPr lvl="1" eaLnBrk="1" hangingPunct="1"/>
            <a:r>
              <a:rPr lang="en-US" sz="1600" dirty="0" smtClean="0"/>
              <a:t>Output    – 	three distortion maps (loss of visible contrast, amplification of invisible 		contrast and reversal of visible contrast)</a:t>
            </a:r>
          </a:p>
          <a:p>
            <a:pPr lvl="1" eaLnBrk="1" hangingPunct="1">
              <a:buFont typeface="Arial" charset="0"/>
              <a:buNone/>
            </a:pPr>
            <a:r>
              <a:rPr lang="en-US" sz="1600" dirty="0" smtClean="0"/>
              <a:t>		             – 	overall distortion map (combination)</a:t>
            </a:r>
            <a:endParaRPr lang="en-US" sz="800" dirty="0" smtClean="0"/>
          </a:p>
          <a:p>
            <a:pPr lvl="1" eaLnBrk="1" hangingPunct="1"/>
            <a:r>
              <a:rPr lang="en-US" sz="1600" dirty="0" smtClean="0"/>
              <a:t>No single quality index provided</a:t>
            </a:r>
          </a:p>
          <a:p>
            <a:pPr eaLnBrk="1" hangingPunct="1">
              <a:lnSpc>
                <a:spcPct val="150000"/>
              </a:lnSpc>
            </a:pPr>
            <a:r>
              <a:rPr lang="en-US" sz="2000" b="1" dirty="0" smtClean="0"/>
              <a:t>HDR-VDP-2</a:t>
            </a:r>
            <a:r>
              <a:rPr lang="en-US" sz="2000" dirty="0" smtClean="0"/>
              <a:t> [</a:t>
            </a:r>
            <a:r>
              <a:rPr lang="en-US" sz="2000" dirty="0" err="1" smtClean="0"/>
              <a:t>Mantiuk</a:t>
            </a:r>
            <a:r>
              <a:rPr lang="en-US" sz="2000" dirty="0" smtClean="0"/>
              <a:t> et al. – </a:t>
            </a:r>
            <a:r>
              <a:rPr lang="en-US" sz="2000" dirty="0" err="1" smtClean="0"/>
              <a:t>Siggraph</a:t>
            </a:r>
            <a:r>
              <a:rPr lang="en-US" sz="2000" dirty="0" smtClean="0"/>
              <a:t> 2011]</a:t>
            </a:r>
          </a:p>
          <a:p>
            <a:pPr lvl="1" eaLnBrk="1" hangingPunct="1"/>
            <a:r>
              <a:rPr lang="en-US" sz="1600" dirty="0" smtClean="0"/>
              <a:t>Complete revision of the previous algorithm</a:t>
            </a:r>
          </a:p>
          <a:p>
            <a:pPr lvl="1" eaLnBrk="1" hangingPunct="1"/>
            <a:r>
              <a:rPr lang="en-US" sz="1600" dirty="0" smtClean="0"/>
              <a:t>Two features – Visibility of Differences and Quality</a:t>
            </a:r>
          </a:p>
          <a:p>
            <a:pPr eaLnBrk="1" hangingPunct="1"/>
            <a:r>
              <a:rPr lang="en-US" sz="2000" b="1" dirty="0" smtClean="0"/>
              <a:t>Improved HDR-VDP-2 </a:t>
            </a:r>
            <a:r>
              <a:rPr lang="en-US" sz="2000" dirty="0" smtClean="0"/>
              <a:t>[</a:t>
            </a:r>
            <a:r>
              <a:rPr lang="en-US" sz="2000" dirty="0" err="1" smtClean="0"/>
              <a:t>Narwaria</a:t>
            </a:r>
            <a:r>
              <a:rPr lang="en-US" sz="2000" dirty="0" smtClean="0"/>
              <a:t> et al. – HVEI 2014]</a:t>
            </a:r>
          </a:p>
          <a:p>
            <a:pPr lvl="1" eaLnBrk="1" hangingPunct="1"/>
            <a:r>
              <a:rPr lang="en-US" sz="1600" dirty="0" smtClean="0"/>
              <a:t>Better pooling parameter optimization with HDR database</a:t>
            </a:r>
          </a:p>
          <a:p>
            <a:pPr eaLnBrk="1" hangingPunct="1">
              <a:lnSpc>
                <a:spcPct val="150000"/>
              </a:lnSpc>
            </a:pPr>
            <a:r>
              <a:rPr lang="en-US" sz="2000" dirty="0" smtClean="0"/>
              <a:t>Tone-Mapped Image Quality Index (</a:t>
            </a:r>
            <a:r>
              <a:rPr lang="en-US" sz="2000" b="1" dirty="0" smtClean="0"/>
              <a:t>TMQI</a:t>
            </a:r>
            <a:r>
              <a:rPr lang="en-US" sz="2000" dirty="0" smtClean="0"/>
              <a:t>) [</a:t>
            </a:r>
            <a:r>
              <a:rPr lang="en-US" sz="2000" dirty="0" err="1" smtClean="0"/>
              <a:t>Yeganeh</a:t>
            </a:r>
            <a:r>
              <a:rPr lang="en-US" sz="2000" dirty="0" smtClean="0"/>
              <a:t> and Wang – TIP, 2013]</a:t>
            </a:r>
          </a:p>
          <a:p>
            <a:pPr lvl="1" eaLnBrk="1" hangingPunct="1"/>
            <a:r>
              <a:rPr lang="en-US" sz="1600" dirty="0" smtClean="0"/>
              <a:t>Based on SSIM for </a:t>
            </a:r>
            <a:r>
              <a:rPr lang="en-US" sz="1600" b="1" dirty="0" smtClean="0"/>
              <a:t>HDR-LDR</a:t>
            </a:r>
            <a:r>
              <a:rPr lang="en-US" sz="1600" dirty="0" smtClean="0"/>
              <a:t> comparison (</a:t>
            </a:r>
            <a:r>
              <a:rPr lang="en-US" sz="1600" b="1" dirty="0" smtClean="0"/>
              <a:t>not suitable </a:t>
            </a:r>
            <a:r>
              <a:rPr lang="en-US" sz="1600" dirty="0" smtClean="0"/>
              <a:t>for </a:t>
            </a:r>
            <a:r>
              <a:rPr lang="en-US" sz="1600" b="1" dirty="0" smtClean="0"/>
              <a:t>HDR</a:t>
            </a:r>
            <a:r>
              <a:rPr lang="en-US" sz="1600" dirty="0" smtClean="0"/>
              <a:t> quality measurement)</a:t>
            </a:r>
          </a:p>
        </p:txBody>
      </p:sp>
      <p:sp>
        <p:nvSpPr>
          <p:cNvPr id="5124" name="ZoneTexte 3"/>
          <p:cNvSpPr txBox="1">
            <a:spLocks noChangeArrowheads="1"/>
          </p:cNvSpPr>
          <p:nvPr/>
        </p:nvSpPr>
        <p:spPr bwMode="auto">
          <a:xfrm>
            <a:off x="6516688" y="3429000"/>
            <a:ext cx="22875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3300"/>
                </a:solidFill>
              </a:rPr>
              <a:t>Graphics community</a:t>
            </a:r>
          </a:p>
          <a:p>
            <a:r>
              <a:rPr lang="en-US">
                <a:solidFill>
                  <a:srgbClr val="CC3300"/>
                </a:solidFill>
              </a:rPr>
              <a:t>more active!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3333FF"/>
                </a:solidFill>
              </a:rPr>
              <a:t>HDR: many use case with different expectations regarding </a:t>
            </a:r>
            <a:r>
              <a:rPr lang="en-US" dirty="0" err="1" smtClean="0">
                <a:solidFill>
                  <a:srgbClr val="3333FF"/>
                </a:solidFill>
              </a:rPr>
              <a:t>QoE</a:t>
            </a:r>
            <a:endParaRPr lang="en-US" dirty="0" smtClean="0">
              <a:solidFill>
                <a:srgbClr val="3333FF"/>
              </a:solidFill>
            </a:endParaRP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457200" y="1292498"/>
            <a:ext cx="8229600" cy="1416422"/>
          </a:xfrm>
        </p:spPr>
        <p:txBody>
          <a:bodyPr/>
          <a:lstStyle/>
          <a:p>
            <a:pPr eaLnBrk="1" hangingPunct="1">
              <a:buNone/>
            </a:pPr>
            <a:r>
              <a:rPr lang="en-US" sz="2000" b="1" dirty="0" smtClean="0"/>
              <a:t>Broadcast</a:t>
            </a:r>
          </a:p>
          <a:p>
            <a:pPr eaLnBrk="1" hangingPunct="1">
              <a:buNone/>
            </a:pPr>
            <a:r>
              <a:rPr lang="en-US" sz="2000" b="1" dirty="0" smtClean="0"/>
              <a:t>	</a:t>
            </a:r>
            <a:r>
              <a:rPr lang="en-US" sz="2000" b="1" dirty="0" smtClean="0"/>
              <a:t>	</a:t>
            </a:r>
            <a:r>
              <a:rPr lang="en-US" sz="2000" dirty="0" smtClean="0"/>
              <a:t>backward compatibility</a:t>
            </a:r>
          </a:p>
          <a:p>
            <a:pPr eaLnBrk="1" hangingPunct="1"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many displays conditions: from LDR to “almost” HDR …</a:t>
            </a:r>
          </a:p>
          <a:p>
            <a:pPr eaLnBrk="1" hangingPunct="1">
              <a:buNone/>
            </a:pPr>
            <a:endParaRPr lang="en-US" sz="2000" b="1" dirty="0" smtClean="0"/>
          </a:p>
          <a:p>
            <a:pPr eaLnBrk="1" hangingPunct="1">
              <a:buNone/>
            </a:pPr>
            <a:r>
              <a:rPr lang="en-US" sz="2000" b="1" dirty="0" smtClean="0"/>
              <a:t>HDR &amp; privacy  </a:t>
            </a:r>
          </a:p>
          <a:p>
            <a:pPr eaLnBrk="1" hangingPunct="1">
              <a:buNone/>
            </a:pPr>
            <a:r>
              <a:rPr lang="en-US" sz="2000" dirty="0" smtClean="0"/>
              <a:t>Added value –	more visual information in scenes with lack/excess of 		illumination, extreme contrast, etc.</a:t>
            </a:r>
          </a:p>
          <a:p>
            <a:pPr eaLnBrk="1" hangingPunct="1">
              <a:lnSpc>
                <a:spcPct val="150000"/>
              </a:lnSpc>
              <a:buNone/>
            </a:pPr>
            <a:r>
              <a:rPr lang="en-US" sz="2000" dirty="0" smtClean="0"/>
              <a:t>Good for security but brings more issues in terms of privacy intrusion</a:t>
            </a:r>
            <a:endParaRPr lang="cs-CZ" sz="2000" dirty="0" smtClean="0"/>
          </a:p>
          <a:p>
            <a:pPr eaLnBrk="1" hangingPunct="1">
              <a:lnSpc>
                <a:spcPct val="150000"/>
              </a:lnSpc>
              <a:buNone/>
            </a:pPr>
            <a:r>
              <a:rPr lang="cs-CZ" sz="1600" dirty="0" smtClean="0"/>
              <a:t>Questions being addressed</a:t>
            </a:r>
          </a:p>
          <a:p>
            <a:pPr lvl="1" eaLnBrk="1" hangingPunct="1"/>
            <a:r>
              <a:rPr lang="cs-CZ" sz="1400" dirty="0" smtClean="0"/>
              <a:t>Which Tone-Mapping Operator is the best from the security point of view?</a:t>
            </a:r>
          </a:p>
          <a:p>
            <a:pPr lvl="1" eaLnBrk="1" hangingPunct="1"/>
            <a:r>
              <a:rPr lang="cs-CZ" sz="1400" dirty="0" smtClean="0"/>
              <a:t>Does the usage of an HDR display bring any additional information to the security compared to the TMOs?</a:t>
            </a:r>
          </a:p>
          <a:p>
            <a:pPr lvl="1" eaLnBrk="1" hangingPunct="1"/>
            <a:r>
              <a:rPr lang="cs-CZ" sz="1400" dirty="0" smtClean="0"/>
              <a:t>Preparation of dataset with security/privacy related</a:t>
            </a:r>
          </a:p>
          <a:p>
            <a:pPr lvl="1" eaLnBrk="1" hangingPunct="1">
              <a:buNone/>
            </a:pPr>
            <a:r>
              <a:rPr lang="cs-CZ" sz="1400" dirty="0" smtClean="0"/>
              <a:t>	HDR images</a:t>
            </a:r>
            <a:endParaRPr lang="fr-FR" sz="1400" dirty="0" smtClean="0"/>
          </a:p>
          <a:p>
            <a:pPr eaLnBrk="1" hangingPunct="1">
              <a:lnSpc>
                <a:spcPct val="150000"/>
              </a:lnSpc>
            </a:pPr>
            <a:r>
              <a:rPr lang="fr-FR" sz="1600" dirty="0" smtClean="0"/>
              <a:t>Relevant to QART</a:t>
            </a:r>
            <a:endParaRPr lang="cs-CZ" sz="1600" dirty="0" smtClean="0"/>
          </a:p>
          <a:p>
            <a:pPr eaLnBrk="1" hangingPunct="1">
              <a:buNone/>
            </a:pPr>
            <a:endParaRPr lang="en-US" sz="2000" b="1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</p:txBody>
      </p:sp>
      <p:sp>
        <p:nvSpPr>
          <p:cNvPr id="922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4" name="Rectangle 5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GB" sz="1100">
                <a:cs typeface="Times New Roman" pitchFamily="18" charset="0"/>
              </a:rPr>
              <a:t>  </a:t>
            </a:r>
            <a:endParaRPr lang="en-GB"/>
          </a:p>
        </p:txBody>
      </p:sp>
      <p:sp>
        <p:nvSpPr>
          <p:cNvPr id="9225" name="Rectangle 6"/>
          <p:cNvSpPr>
            <a:spLocks noChangeArrowheads="1"/>
          </p:cNvSpPr>
          <p:nvPr/>
        </p:nvSpPr>
        <p:spPr bwMode="auto">
          <a:xfrm>
            <a:off x="0" y="2333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GB" sz="1100">
                <a:cs typeface="Times New Roman" pitchFamily="18" charset="0"/>
              </a:rPr>
              <a:t>  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3333FF"/>
                </a:solidFill>
              </a:rPr>
              <a:t>HDR: an opportunity to go </a:t>
            </a:r>
            <a:r>
              <a:rPr lang="en-US" dirty="0" err="1" smtClean="0">
                <a:solidFill>
                  <a:srgbClr val="3333FF"/>
                </a:solidFill>
              </a:rPr>
              <a:t>beyong</a:t>
            </a:r>
            <a:r>
              <a:rPr lang="en-US" dirty="0" smtClean="0">
                <a:solidFill>
                  <a:srgbClr val="3333FF"/>
                </a:solidFill>
              </a:rPr>
              <a:t> visual quality</a:t>
            </a:r>
            <a:endParaRPr lang="en-US" dirty="0" smtClean="0">
              <a:solidFill>
                <a:srgbClr val="3333FF"/>
              </a:solidFill>
            </a:endParaRP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457200" y="1292498"/>
            <a:ext cx="8229600" cy="5376862"/>
          </a:xfrm>
        </p:spPr>
        <p:txBody>
          <a:bodyPr/>
          <a:lstStyle/>
          <a:p>
            <a:pPr eaLnBrk="1" hangingPunct="1"/>
            <a:r>
              <a:rPr lang="en-US" sz="2000" b="1" dirty="0" smtClean="0"/>
              <a:t>Visual quality</a:t>
            </a:r>
            <a:r>
              <a:rPr lang="en-US" sz="2000" dirty="0" smtClean="0"/>
              <a:t>: one aspect of overall HDR experience</a:t>
            </a:r>
          </a:p>
          <a:p>
            <a:pPr lvl="1" eaLnBrk="1" hangingPunct="1"/>
            <a:r>
              <a:rPr lang="en-US" sz="1600" dirty="0" smtClean="0"/>
              <a:t>Artifacts and error prediction (2D visibility error map)</a:t>
            </a:r>
          </a:p>
          <a:p>
            <a:pPr lvl="1" eaLnBrk="1" hangingPunct="1"/>
            <a:r>
              <a:rPr lang="en-US" sz="1600" dirty="0" smtClean="0"/>
              <a:t>Overall quality score with feature pooling</a:t>
            </a:r>
          </a:p>
          <a:p>
            <a:pPr lvl="1" eaLnBrk="1" hangingPunct="1"/>
            <a:endParaRPr lang="en-US" sz="1600" dirty="0" smtClean="0"/>
          </a:p>
          <a:p>
            <a:pPr eaLnBrk="1" hangingPunct="1"/>
            <a:r>
              <a:rPr lang="en-US" sz="2000" b="1" dirty="0" smtClean="0"/>
              <a:t>Visual attention </a:t>
            </a:r>
          </a:p>
          <a:p>
            <a:pPr lvl="1" eaLnBrk="1" hangingPunct="1"/>
            <a:r>
              <a:rPr lang="en-US" sz="1600" dirty="0" smtClean="0"/>
              <a:t>More visual details available</a:t>
            </a:r>
          </a:p>
          <a:p>
            <a:pPr lvl="1" eaLnBrk="1" hangingPunct="1"/>
            <a:r>
              <a:rPr lang="en-US" sz="1600" dirty="0" smtClean="0"/>
              <a:t>Larger no. of attention points as compared to LDR </a:t>
            </a:r>
          </a:p>
          <a:p>
            <a:pPr lvl="1" eaLnBrk="1" hangingPunct="1"/>
            <a:endParaRPr lang="en-US" sz="16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>
              <a:buFont typeface="Arial" charset="0"/>
              <a:buNone/>
            </a:pPr>
            <a:r>
              <a:rPr lang="en-US" sz="2000" dirty="0" smtClean="0"/>
              <a:t>                    </a:t>
            </a:r>
            <a:r>
              <a:rPr lang="en-US" sz="1600" dirty="0" smtClean="0"/>
              <a:t>LDR                                       </a:t>
            </a:r>
            <a:r>
              <a:rPr lang="en-US" sz="1600" dirty="0" err="1" smtClean="0"/>
              <a:t>LDR</a:t>
            </a:r>
            <a:r>
              <a:rPr lang="en-US" sz="1600" dirty="0" smtClean="0"/>
              <a:t> VA map                          HDR VA map</a:t>
            </a:r>
          </a:p>
          <a:p>
            <a:pPr eaLnBrk="1" hangingPunct="1"/>
            <a:r>
              <a:rPr lang="en-US" sz="2000" b="1" dirty="0" smtClean="0"/>
              <a:t>Naturalness</a:t>
            </a:r>
            <a:r>
              <a:rPr lang="en-US" sz="2000" dirty="0" smtClean="0"/>
              <a:t> in HDR processing</a:t>
            </a:r>
          </a:p>
          <a:p>
            <a:pPr lvl="1" eaLnBrk="1" hangingPunct="1"/>
            <a:r>
              <a:rPr lang="en-US" sz="1600" dirty="0" smtClean="0"/>
              <a:t>TMO tend to damage naturalness</a:t>
            </a:r>
          </a:p>
          <a:p>
            <a:pPr lvl="1" eaLnBrk="1" hangingPunct="1"/>
            <a:r>
              <a:rPr lang="en-US" sz="1600" dirty="0" smtClean="0"/>
              <a:t>Can affect the user experience despite more visual details </a:t>
            </a:r>
          </a:p>
          <a:p>
            <a:pPr lvl="1" eaLnBrk="1" hangingPunct="1"/>
            <a:endParaRPr lang="en-US" sz="1600" dirty="0" smtClean="0"/>
          </a:p>
        </p:txBody>
      </p:sp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3644900"/>
            <a:ext cx="15906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00" y="3644900"/>
            <a:ext cx="15430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525" y="3644900"/>
            <a:ext cx="16192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4" name="Rectangle 5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GB" sz="1100">
                <a:cs typeface="Times New Roman" pitchFamily="18" charset="0"/>
              </a:rPr>
              <a:t>  </a:t>
            </a:r>
            <a:endParaRPr lang="en-GB"/>
          </a:p>
        </p:txBody>
      </p:sp>
      <p:sp>
        <p:nvSpPr>
          <p:cNvPr id="9225" name="Rectangle 6"/>
          <p:cNvSpPr>
            <a:spLocks noChangeArrowheads="1"/>
          </p:cNvSpPr>
          <p:nvPr/>
        </p:nvSpPr>
        <p:spPr bwMode="auto">
          <a:xfrm>
            <a:off x="0" y="2333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GB" sz="1100">
                <a:cs typeface="Times New Roman" pitchFamily="18" charset="0"/>
              </a:rPr>
              <a:t>  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en-US" sz="2800" dirty="0" smtClean="0"/>
              <a:t>HDR database development at </a:t>
            </a:r>
            <a:r>
              <a:rPr lang="en-US" sz="2800" dirty="0" err="1" smtClean="0"/>
              <a:t>IRCCyN</a:t>
            </a:r>
            <a:r>
              <a:rPr lang="en-US" sz="2800" dirty="0" smtClean="0"/>
              <a:t> IVC:</a:t>
            </a:r>
          </a:p>
          <a:p>
            <a:pPr lvl="1"/>
            <a:r>
              <a:rPr lang="en-US" dirty="0" smtClean="0"/>
              <a:t>Visual attention</a:t>
            </a:r>
          </a:p>
          <a:p>
            <a:pPr lvl="2"/>
            <a:r>
              <a:rPr lang="en-US" sz="2000" dirty="0" smtClean="0"/>
              <a:t>How tone mapping affects human attention</a:t>
            </a:r>
          </a:p>
          <a:p>
            <a:pPr lvl="2"/>
            <a:r>
              <a:rPr lang="en-US" sz="2000" dirty="0" smtClean="0"/>
              <a:t>Modification of artistic intent</a:t>
            </a:r>
          </a:p>
          <a:p>
            <a:pPr lvl="2"/>
            <a:r>
              <a:rPr lang="en-US" sz="2000" dirty="0" smtClean="0"/>
              <a:t>Comprehensive evaluation of objective methods and solid statistical analysis</a:t>
            </a:r>
          </a:p>
          <a:p>
            <a:pPr lvl="1"/>
            <a:r>
              <a:rPr lang="en-US" dirty="0" smtClean="0"/>
              <a:t>Visual quality</a:t>
            </a:r>
          </a:p>
          <a:p>
            <a:pPr lvl="2"/>
            <a:r>
              <a:rPr lang="en-US" sz="2000" dirty="0" smtClean="0"/>
              <a:t>Study of tone mapping operators for quality</a:t>
            </a:r>
          </a:p>
          <a:p>
            <a:pPr lvl="2"/>
            <a:r>
              <a:rPr lang="en-US" sz="2000" dirty="0" smtClean="0"/>
              <a:t>Quality issues </a:t>
            </a:r>
            <a:r>
              <a:rPr lang="en-US" sz="2000" smtClean="0"/>
              <a:t>in ocal </a:t>
            </a:r>
            <a:r>
              <a:rPr lang="en-US" sz="2000" dirty="0" smtClean="0"/>
              <a:t>and global HDR codec optimization</a:t>
            </a:r>
          </a:p>
          <a:p>
            <a:pPr lvl="2"/>
            <a:r>
              <a:rPr lang="en-US" sz="2000" dirty="0" smtClean="0"/>
              <a:t>HDR database with corresponding subjective scores</a:t>
            </a:r>
          </a:p>
          <a:p>
            <a:pPr lvl="2"/>
            <a:r>
              <a:rPr lang="en-US" sz="2000" dirty="0" smtClean="0"/>
              <a:t>Useful to validate objective methods for HDR quality assessment</a:t>
            </a:r>
          </a:p>
          <a:p>
            <a:pPr lvl="1"/>
            <a:endParaRPr lang="en-US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fr-FR" dirty="0" err="1" smtClean="0">
                <a:solidFill>
                  <a:srgbClr val="3333FF"/>
                </a:solidFill>
              </a:rPr>
              <a:t>Current</a:t>
            </a:r>
            <a:r>
              <a:rPr lang="fr-FR" dirty="0" smtClean="0">
                <a:solidFill>
                  <a:srgbClr val="3333FF"/>
                </a:solidFill>
              </a:rPr>
              <a:t> HDR </a:t>
            </a:r>
            <a:r>
              <a:rPr lang="fr-FR" dirty="0" err="1" smtClean="0">
                <a:solidFill>
                  <a:srgbClr val="3333FF"/>
                </a:solidFill>
              </a:rPr>
              <a:t>project</a:t>
            </a:r>
            <a:r>
              <a:rPr lang="fr-FR" dirty="0" smtClean="0">
                <a:solidFill>
                  <a:srgbClr val="3333FF"/>
                </a:solidFill>
              </a:rPr>
              <a:t> </a:t>
            </a:r>
            <a:r>
              <a:rPr lang="fr-FR" dirty="0" err="1" smtClean="0">
                <a:solidFill>
                  <a:srgbClr val="3333FF"/>
                </a:solidFill>
              </a:rPr>
              <a:t>Datasets</a:t>
            </a:r>
            <a:endParaRPr lang="cs-CZ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en-US" sz="2800" dirty="0" smtClean="0"/>
              <a:t>HDR databases/resources for research community from </a:t>
            </a:r>
            <a:r>
              <a:rPr lang="en-US" sz="2800" dirty="0" err="1" smtClean="0"/>
              <a:t>IRCCyN</a:t>
            </a:r>
            <a:r>
              <a:rPr lang="en-US" sz="2800" dirty="0" smtClean="0"/>
              <a:t> IVC:</a:t>
            </a:r>
          </a:p>
          <a:p>
            <a:endParaRPr lang="en-US" sz="2800" dirty="0" smtClean="0"/>
          </a:p>
          <a:p>
            <a:pPr lvl="1"/>
            <a:r>
              <a:rPr lang="en-US" sz="2400" dirty="0" smtClean="0"/>
              <a:t>Eye-tracking on HDR and tone mapped images : the </a:t>
            </a:r>
            <a:r>
              <a:rPr lang="en-US" sz="2400" dirty="0" err="1" smtClean="0"/>
              <a:t>ETHyma</a:t>
            </a:r>
            <a:r>
              <a:rPr lang="en-US" sz="2400" dirty="0" smtClean="0"/>
              <a:t> database</a:t>
            </a:r>
          </a:p>
          <a:p>
            <a:pPr lvl="1">
              <a:buNone/>
            </a:pPr>
            <a:r>
              <a:rPr lang="en-US" sz="1800" b="1" dirty="0" smtClean="0"/>
              <a:t>Available </a:t>
            </a:r>
            <a:r>
              <a:rPr lang="en-US" sz="1800" b="1" dirty="0" smtClean="0"/>
              <a:t>at </a:t>
            </a:r>
            <a:r>
              <a:rPr lang="en-US" sz="1600" b="1" dirty="0" smtClean="0">
                <a:hlinkClick r:id="rId2"/>
              </a:rPr>
              <a:t>http://www.irccyn.ec-nantes.fr/spip.php?article1194&amp;lang=en</a:t>
            </a:r>
            <a:endParaRPr lang="en-US" sz="1600" b="1" dirty="0" smtClean="0"/>
          </a:p>
          <a:p>
            <a:pPr lvl="1"/>
            <a:endParaRPr lang="en-US" sz="1600" b="1" dirty="0" smtClean="0"/>
          </a:p>
          <a:p>
            <a:pPr lvl="1"/>
            <a:r>
              <a:rPr lang="en-US" sz="2400" dirty="0" smtClean="0"/>
              <a:t>HDR quality </a:t>
            </a:r>
            <a:r>
              <a:rPr lang="en-US" sz="2400" dirty="0" smtClean="0"/>
              <a:t>databases:</a:t>
            </a:r>
          </a:p>
          <a:p>
            <a:pPr lvl="1">
              <a:buNone/>
            </a:pPr>
            <a:r>
              <a:rPr lang="en-US" sz="1600" b="1" dirty="0" smtClean="0"/>
              <a:t>Available at </a:t>
            </a:r>
            <a:r>
              <a:rPr lang="fr-FR" sz="1600" dirty="0" smtClean="0">
                <a:hlinkClick r:id="rId3" tooltip="Ce lien vers un site externe s'ouvrira dans une nouvelle fenêtre "/>
              </a:rPr>
              <a:t>http</a:t>
            </a:r>
            <a:r>
              <a:rPr lang="fr-FR" sz="1600" dirty="0" smtClean="0">
                <a:hlinkClick r:id="rId3" tooltip="Ce lien vers un site externe s'ouvrira dans une nouvelle fenêtre "/>
              </a:rPr>
              <a:t>://www.irccyn.ec-nantes.fr/spip.php?article1447</a:t>
            </a:r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fr-FR" dirty="0" err="1" smtClean="0">
                <a:solidFill>
                  <a:srgbClr val="3333FF"/>
                </a:solidFill>
              </a:rPr>
              <a:t>datasets</a:t>
            </a:r>
            <a:endParaRPr lang="cs-CZ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376862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Study 1:</a:t>
            </a:r>
            <a:endParaRPr lang="en-US" sz="1800" dirty="0" smtClean="0">
              <a:solidFill>
                <a:srgbClr val="CC3300"/>
              </a:solidFill>
            </a:endParaRPr>
          </a:p>
          <a:p>
            <a:pPr lvl="1" eaLnBrk="1" hangingPunct="1"/>
            <a:r>
              <a:rPr lang="en-US" sz="2200" dirty="0" smtClean="0">
                <a:solidFill>
                  <a:srgbClr val="663300"/>
                </a:solidFill>
              </a:rPr>
              <a:t>JPEG</a:t>
            </a:r>
            <a:r>
              <a:rPr lang="en-US" sz="2200" dirty="0" smtClean="0"/>
              <a:t> compression (7 bit rates)</a:t>
            </a:r>
          </a:p>
          <a:p>
            <a:pPr lvl="1" eaLnBrk="1" hangingPunct="1"/>
            <a:r>
              <a:rPr lang="en-US" sz="2200" dirty="0" smtClean="0"/>
              <a:t>One TMO</a:t>
            </a:r>
          </a:p>
          <a:p>
            <a:pPr lvl="1" eaLnBrk="1" hangingPunct="1"/>
            <a:r>
              <a:rPr lang="en-US" sz="2200" dirty="0" smtClean="0"/>
              <a:t>2 codec optimization criterion (MSE and SSIM)</a:t>
            </a:r>
          </a:p>
          <a:p>
            <a:pPr lvl="1" eaLnBrk="1" hangingPunct="1"/>
            <a:r>
              <a:rPr lang="en-US" sz="2200" dirty="0" smtClean="0"/>
              <a:t>14 HRCs </a:t>
            </a:r>
          </a:p>
          <a:p>
            <a:pPr lvl="1" eaLnBrk="1" hangingPunct="1"/>
            <a:r>
              <a:rPr lang="en-US" sz="2200" dirty="0" smtClean="0"/>
              <a:t>Totally 150 HDR stimuli (</a:t>
            </a:r>
            <a:r>
              <a:rPr lang="en-US" sz="2200" dirty="0" smtClean="0">
                <a:solidFill>
                  <a:srgbClr val="3333FF"/>
                </a:solidFill>
              </a:rPr>
              <a:t>10 SRC * 14 HRC </a:t>
            </a:r>
            <a:r>
              <a:rPr lang="en-US" sz="2200" dirty="0" smtClean="0"/>
              <a:t>+10 SRC)</a:t>
            </a:r>
          </a:p>
          <a:p>
            <a:pPr lvl="1" eaLnBrk="1" hangingPunct="1"/>
            <a:r>
              <a:rPr lang="en-US" sz="2200" dirty="0" smtClean="0"/>
              <a:t>27 observers (ACR-HR)</a:t>
            </a:r>
          </a:p>
          <a:p>
            <a:pPr eaLnBrk="1" hangingPunct="1"/>
            <a:r>
              <a:rPr lang="en-US" dirty="0" smtClean="0"/>
              <a:t>Study 2: </a:t>
            </a:r>
            <a:endParaRPr lang="en-US" sz="2400" dirty="0" smtClean="0"/>
          </a:p>
          <a:p>
            <a:pPr lvl="1" eaLnBrk="1" hangingPunct="1"/>
            <a:r>
              <a:rPr lang="en-US" sz="2200" dirty="0" smtClean="0">
                <a:solidFill>
                  <a:srgbClr val="CC0099"/>
                </a:solidFill>
              </a:rPr>
              <a:t>JPEG 2000 </a:t>
            </a:r>
            <a:r>
              <a:rPr lang="en-US" sz="2200" dirty="0" smtClean="0"/>
              <a:t>compression (7 bit rates)</a:t>
            </a:r>
          </a:p>
          <a:p>
            <a:pPr lvl="1" eaLnBrk="1" hangingPunct="1"/>
            <a:r>
              <a:rPr lang="en-US" sz="2200" dirty="0" smtClean="0">
                <a:solidFill>
                  <a:srgbClr val="660066"/>
                </a:solidFill>
              </a:rPr>
              <a:t>5 TMOs</a:t>
            </a:r>
          </a:p>
          <a:p>
            <a:pPr lvl="1" eaLnBrk="1" hangingPunct="1"/>
            <a:r>
              <a:rPr lang="en-US" sz="2200" dirty="0" smtClean="0"/>
              <a:t>35 HRCs</a:t>
            </a:r>
          </a:p>
          <a:p>
            <a:pPr lvl="1" eaLnBrk="1" hangingPunct="1"/>
            <a:r>
              <a:rPr lang="en-US" sz="2200" dirty="0" smtClean="0"/>
              <a:t>Totally 216 HDR stimuli (</a:t>
            </a:r>
            <a:r>
              <a:rPr lang="en-US" sz="2200" dirty="0" smtClean="0">
                <a:solidFill>
                  <a:srgbClr val="A50021"/>
                </a:solidFill>
              </a:rPr>
              <a:t>6 SRC * 35 HRC </a:t>
            </a:r>
            <a:r>
              <a:rPr lang="en-US" sz="2200" dirty="0" smtClean="0"/>
              <a:t>+ 6 SRC)</a:t>
            </a:r>
          </a:p>
          <a:p>
            <a:pPr lvl="1" eaLnBrk="1" hangingPunct="1"/>
            <a:r>
              <a:rPr lang="en-US" sz="2200" dirty="0" smtClean="0"/>
              <a:t>29 observers (ACR-HR)</a:t>
            </a:r>
            <a:endParaRPr lang="en-US" sz="2400" dirty="0" smtClean="0"/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600" dirty="0" smtClean="0">
                <a:solidFill>
                  <a:srgbClr val="3333FF"/>
                </a:solidFill>
                <a:latin typeface="+mj-lt"/>
                <a:ea typeface="+mj-ea"/>
                <a:cs typeface="+mj-cs"/>
              </a:rPr>
              <a:t>HDR </a:t>
            </a:r>
            <a:r>
              <a:rPr lang="en-US" sz="3600" dirty="0">
                <a:solidFill>
                  <a:srgbClr val="3333FF"/>
                </a:solidFill>
                <a:latin typeface="+mj-lt"/>
                <a:ea typeface="+mj-ea"/>
                <a:cs typeface="+mj-cs"/>
              </a:rPr>
              <a:t>database development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508104" y="1124744"/>
            <a:ext cx="3780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A50021"/>
                </a:solidFill>
                <a:latin typeface="Times" pitchFamily="18" charset="0"/>
              </a:rPr>
              <a:t>Narwaria</a:t>
            </a:r>
            <a:r>
              <a:rPr lang="en-US" sz="1400" dirty="0" smtClean="0">
                <a:solidFill>
                  <a:srgbClr val="A50021"/>
                </a:solidFill>
                <a:latin typeface="Times" pitchFamily="18" charset="0"/>
              </a:rPr>
              <a:t> et al. “Tone mapping Based High Dynamic Range Image Compression: Study of Optimization Criterion and Perceptual Quality”, </a:t>
            </a:r>
            <a:r>
              <a:rPr lang="en-US" sz="1400" i="1" dirty="0" smtClean="0">
                <a:solidFill>
                  <a:srgbClr val="A50021"/>
                </a:solidFill>
                <a:latin typeface="Times" pitchFamily="18" charset="0"/>
              </a:rPr>
              <a:t>Optical Engineering</a:t>
            </a:r>
            <a:r>
              <a:rPr lang="en-US" sz="1400" dirty="0" smtClean="0">
                <a:solidFill>
                  <a:srgbClr val="A50021"/>
                </a:solidFill>
                <a:latin typeface="Times" pitchFamily="18" charset="0"/>
              </a:rPr>
              <a:t>, 52(10), 2013.</a:t>
            </a:r>
            <a:endParaRPr lang="en-US" sz="1400" dirty="0">
              <a:solidFill>
                <a:srgbClr val="A50021"/>
              </a:solidFill>
              <a:latin typeface="Times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399585" y="3914472"/>
            <a:ext cx="37809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Narwaria</a:t>
            </a:r>
            <a:r>
              <a:rPr lang="en-US" sz="1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et al. “Impact of Tone Mapping In High Dynamic Range Image Compression”, </a:t>
            </a:r>
            <a:r>
              <a:rPr lang="en-US" sz="14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VPQM</a:t>
            </a:r>
            <a:r>
              <a:rPr lang="en-US" sz="1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, 2014.</a:t>
            </a:r>
            <a:endParaRPr lang="en-US" sz="14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33FF"/>
                </a:solidFill>
              </a:rPr>
              <a:t>Agenda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57750"/>
          </a:xfrm>
        </p:spPr>
        <p:txBody>
          <a:bodyPr/>
          <a:lstStyle/>
          <a:p>
            <a:pPr defTabSz="762000">
              <a:buNone/>
              <a:defRPr/>
            </a:pPr>
            <a:r>
              <a:rPr lang="en-US" dirty="0" smtClean="0">
                <a:latin typeface="+mj-lt"/>
              </a:rPr>
              <a:t>Update</a:t>
            </a:r>
          </a:p>
          <a:p>
            <a:pPr defTabSz="762000">
              <a:buNone/>
              <a:defRPr/>
            </a:pPr>
            <a:r>
              <a:rPr lang="en-US" sz="2400" dirty="0" smtClean="0">
                <a:latin typeface="+mj-lt"/>
              </a:rPr>
              <a:t>	</a:t>
            </a:r>
            <a:r>
              <a:rPr lang="en-US" sz="2400" dirty="0" smtClean="0">
                <a:latin typeface="+mj-lt"/>
              </a:rPr>
              <a:t>presentations:</a:t>
            </a:r>
          </a:p>
          <a:p>
            <a:pPr defTabSz="762000">
              <a:buNone/>
              <a:defRPr/>
            </a:pPr>
            <a:r>
              <a:rPr lang="en-US" sz="2400" dirty="0" smtClean="0">
                <a:latin typeface="+mj-lt"/>
              </a:rPr>
              <a:t>	</a:t>
            </a:r>
            <a:r>
              <a:rPr lang="en-US" sz="2400" dirty="0" smtClean="0">
                <a:latin typeface="+mj-lt"/>
              </a:rPr>
              <a:t>	- Philips (René Van </a:t>
            </a:r>
            <a:r>
              <a:rPr lang="en-US" sz="2400" dirty="0" err="1" smtClean="0">
                <a:latin typeface="+mj-lt"/>
              </a:rPr>
              <a:t>der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Vleuten</a:t>
            </a:r>
            <a:r>
              <a:rPr lang="en-US" sz="2400" dirty="0" smtClean="0">
                <a:latin typeface="+mj-lt"/>
              </a:rPr>
              <a:t>)</a:t>
            </a:r>
          </a:p>
          <a:p>
            <a:pPr defTabSz="762000">
              <a:buNone/>
              <a:defRPr/>
            </a:pPr>
            <a:r>
              <a:rPr lang="en-US" sz="2400" dirty="0" smtClean="0">
                <a:latin typeface="+mj-lt"/>
              </a:rPr>
              <a:t>	</a:t>
            </a:r>
            <a:r>
              <a:rPr lang="en-US" sz="2400" dirty="0" smtClean="0">
                <a:latin typeface="+mj-lt"/>
              </a:rPr>
              <a:t>	</a:t>
            </a:r>
            <a:r>
              <a:rPr lang="en-US" sz="2400" dirty="0" smtClean="0">
                <a:latin typeface="+mj-lt"/>
              </a:rPr>
              <a:t>- Orange (Jean Charles </a:t>
            </a:r>
            <a:r>
              <a:rPr lang="en-US" sz="2400" dirty="0" err="1" smtClean="0">
                <a:latin typeface="+mj-lt"/>
              </a:rPr>
              <a:t>Gicquel</a:t>
            </a:r>
            <a:r>
              <a:rPr lang="en-US" sz="2400" dirty="0" smtClean="0">
                <a:latin typeface="+mj-lt"/>
              </a:rPr>
              <a:t>)</a:t>
            </a:r>
          </a:p>
          <a:p>
            <a:pPr defTabSz="762000">
              <a:buNone/>
              <a:defRPr/>
            </a:pPr>
            <a:r>
              <a:rPr lang="en-US" sz="2400" dirty="0" smtClean="0">
                <a:latin typeface="+mj-lt"/>
              </a:rPr>
              <a:t>	</a:t>
            </a:r>
            <a:r>
              <a:rPr lang="en-US" sz="2400" dirty="0" smtClean="0">
                <a:latin typeface="+mj-lt"/>
              </a:rPr>
              <a:t>	- </a:t>
            </a:r>
            <a:r>
              <a:rPr lang="en-US" sz="2400" dirty="0" err="1" smtClean="0">
                <a:latin typeface="+mj-lt"/>
              </a:rPr>
              <a:t>IRCcyN</a:t>
            </a:r>
            <a:endParaRPr lang="en-US" sz="2400" dirty="0" smtClean="0">
              <a:latin typeface="+mj-lt"/>
            </a:endParaRPr>
          </a:p>
          <a:p>
            <a:pPr defTabSz="762000">
              <a:buNone/>
              <a:defRPr/>
            </a:pPr>
            <a:r>
              <a:rPr lang="en-US" dirty="0" smtClean="0">
                <a:latin typeface="+mj-lt"/>
              </a:rPr>
              <a:t>Discussions</a:t>
            </a:r>
            <a:endParaRPr lang="en-US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1809</TotalTime>
  <Words>432</Words>
  <Application>Microsoft Office PowerPoint</Application>
  <PresentationFormat>On-screen Show (4:3)</PresentationFormat>
  <Paragraphs>108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Motiv sady Office</vt:lpstr>
      <vt:lpstr>Slide 1</vt:lpstr>
      <vt:lpstr>Why HDR &amp; VQEG</vt:lpstr>
      <vt:lpstr>HDR quality: Recent objective methods </vt:lpstr>
      <vt:lpstr>HDR: many use case with different expectations regarding QoE</vt:lpstr>
      <vt:lpstr>HDR: an opportunity to go beyong visual quality</vt:lpstr>
      <vt:lpstr>Current HDR project Datasets</vt:lpstr>
      <vt:lpstr>datasets</vt:lpstr>
      <vt:lpstr>Slide 8</vt:lpstr>
      <vt:lpstr>Agenda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Lukes</dc:creator>
  <cp:lastModifiedBy>plecalle</cp:lastModifiedBy>
  <cp:revision>120</cp:revision>
  <dcterms:created xsi:type="dcterms:W3CDTF">2014-01-15T09:37:55Z</dcterms:created>
  <dcterms:modified xsi:type="dcterms:W3CDTF">2014-07-11T09:13:36Z</dcterms:modified>
</cp:coreProperties>
</file>