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85" r:id="rId3"/>
    <p:sldId id="292" r:id="rId4"/>
    <p:sldId id="286" r:id="rId5"/>
    <p:sldId id="287" r:id="rId6"/>
    <p:sldId id="288" r:id="rId7"/>
    <p:sldId id="289" r:id="rId8"/>
    <p:sldId id="290" r:id="rId9"/>
    <p:sldId id="291" r:id="rId10"/>
    <p:sldId id="293" r:id="rId11"/>
    <p:sldId id="294" r:id="rId12"/>
    <p:sldId id="295" r:id="rId13"/>
    <p:sldId id="297" r:id="rId14"/>
    <p:sldId id="296" r:id="rId15"/>
    <p:sldId id="284" r:id="rId16"/>
    <p:sldId id="283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33FF"/>
    <a:srgbClr val="CC3300"/>
    <a:srgbClr val="663300"/>
    <a:srgbClr val="990099"/>
    <a:srgbClr val="CC00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4EC63-8CD8-4345-AC5D-DB907A6C5A3F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A6F955-2A3E-4AAA-A54A-FE3AB6D21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E761-A93C-4B9C-8D67-9B232DD94116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1AC7-B329-4600-8F78-C6A948C1E1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625A-C4C0-4B7D-969B-D7C136D209A4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32D3-26D7-4DA7-8792-D23DCAC82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CE99-5E0F-45BD-A1AD-2992DCD9E284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C5E7-F3A1-4CBF-94BD-CD128B896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DA5C-E519-4C73-AE71-3EA937E1A7FC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848D-EBBB-467C-B952-B79213A7F9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AB97-7ADB-4B35-AF50-2DF65485EACE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850C-42E4-4E37-8FC9-1A31A31B3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4169-0B02-483A-80AD-293FA2B1608B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05C0F-725D-4C4A-8AB6-BDF4AA90F0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A4D7-D19A-48EF-9381-04549302D93B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E18B-AD7D-4BBB-8F09-C044599C0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EF63-6736-45A3-8842-A5D42AAC6A5D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0A24-486D-4599-AA8F-A6A1084662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9B71-6576-4B04-BE2F-1F2E1732C8BD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1273-0B0D-488A-AAF0-25C126504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E48D-3F2A-42F9-B089-46ECE0546FD3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1DB2-B428-464B-B202-26D713990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33B-1E01-467C-A841-A2373A29AEBA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7084-65FF-4069-9C56-A73B72AB3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4C4285-0712-4FD4-ABEC-33664053B27A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779BDC-06A9-47DD-B36B-29CC0911E4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ccyn.ec-nantes.fr/spip.php?article1447" TargetMode="External"/><Relationship Id="rId2" Type="http://schemas.openxmlformats.org/officeDocument/2006/relationships/hyperlink" Target="http://www.irccyn.ec-nantes.fr/spip.php?article1194&amp;lang=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ish\Desktop\VQEGlogo_280x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692150"/>
            <a:ext cx="3556000" cy="1270000"/>
          </a:xfrm>
          <a:noFill/>
        </p:spPr>
      </p:pic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395536" y="4077072"/>
            <a:ext cx="8382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 defTabSz="762000" eaLnBrk="0" hangingPunct="0"/>
            <a:r>
              <a:rPr lang="en-US" sz="3200" b="1" dirty="0" smtClean="0"/>
              <a:t>(JEG) HDR </a:t>
            </a:r>
            <a:r>
              <a:rPr lang="en-US" sz="3200" b="1" dirty="0" smtClean="0"/>
              <a:t>Project: update from </a:t>
            </a:r>
            <a:r>
              <a:rPr lang="en-US" sz="3200" b="1" dirty="0" err="1" smtClean="0"/>
              <a:t>IRCCyN</a:t>
            </a:r>
            <a:endParaRPr lang="en-US" sz="3200" b="1" dirty="0" smtClean="0"/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July </a:t>
            </a:r>
            <a:r>
              <a:rPr lang="en-US" sz="3200" b="1" dirty="0" smtClean="0">
                <a:latin typeface="Times New Roman" pitchFamily="18" charset="0"/>
              </a:rPr>
              <a:t>2014</a:t>
            </a:r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Patrick </a:t>
            </a:r>
            <a:r>
              <a:rPr lang="en-US" sz="3200" b="1" dirty="0" smtClean="0">
                <a:latin typeface="Times New Roman" pitchFamily="18" charset="0"/>
              </a:rPr>
              <a:t>Le </a:t>
            </a:r>
            <a:r>
              <a:rPr lang="en-US" sz="3200" b="1" dirty="0" err="1" smtClean="0">
                <a:latin typeface="Times New Roman" pitchFamily="18" charset="0"/>
              </a:rPr>
              <a:t>Callet</a:t>
            </a:r>
            <a:r>
              <a:rPr lang="en-US" sz="3200" b="1" dirty="0" smtClean="0">
                <a:latin typeface="Times New Roman" pitchFamily="18" charset="0"/>
              </a:rPr>
              <a:t>-Manish </a:t>
            </a:r>
            <a:r>
              <a:rPr lang="en-US" sz="3200" b="1" dirty="0" err="1" smtClean="0">
                <a:latin typeface="Times New Roman" pitchFamily="18" charset="0"/>
              </a:rPr>
              <a:t>Narwaria</a:t>
            </a:r>
            <a:endParaRPr lang="en-US" sz="3200" b="1" dirty="0" smtClean="0">
              <a:latin typeface="Times New Roman" pitchFamily="18" charset="0"/>
            </a:endParaRPr>
          </a:p>
          <a:p>
            <a:pPr algn="ctr" defTabSz="762000" eaLnBrk="0" hangingPunct="0"/>
            <a:endParaRPr lang="en-U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Recent results on HDR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750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An Objective Method For High Dynamic Range Source Content Selection</a:t>
            </a: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Content selection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750"/>
          </a:xfrm>
        </p:spPr>
        <p:txBody>
          <a:bodyPr/>
          <a:lstStyle/>
          <a:p>
            <a:r>
              <a:rPr lang="en-US" sz="2400" dirty="0" smtClean="0"/>
              <a:t>Selection of source HDR content important</a:t>
            </a:r>
          </a:p>
          <a:p>
            <a:r>
              <a:rPr lang="en-US" sz="2400" dirty="0" smtClean="0"/>
              <a:t>Affects the conclusions of the study conducted</a:t>
            </a:r>
          </a:p>
          <a:p>
            <a:r>
              <a:rPr lang="en-US" sz="2400" dirty="0" err="1" smtClean="0"/>
              <a:t>Eg</a:t>
            </a:r>
            <a:r>
              <a:rPr lang="en-US" sz="2400" dirty="0" smtClean="0"/>
              <a:t>.  For validating TMOs</a:t>
            </a: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  <p:pic>
        <p:nvPicPr>
          <p:cNvPr id="2054" name="Picture 6" descr="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7488" y="2924944"/>
            <a:ext cx="1676400" cy="1143000"/>
          </a:xfrm>
          <a:prstGeom prst="rect">
            <a:avLst/>
          </a:prstGeom>
          <a:noFill/>
        </p:spPr>
      </p:pic>
      <p:pic>
        <p:nvPicPr>
          <p:cNvPr id="2053" name="Picture 5" descr="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9600" y="2924944"/>
            <a:ext cx="1752600" cy="1143000"/>
          </a:xfrm>
          <a:prstGeom prst="rect">
            <a:avLst/>
          </a:prstGeom>
          <a:noFill/>
        </p:spPr>
      </p:pic>
      <p:pic>
        <p:nvPicPr>
          <p:cNvPr id="2051" name="Picture 3" descr="se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8438" y="4509120"/>
            <a:ext cx="1695450" cy="1143000"/>
          </a:xfrm>
          <a:prstGeom prst="rect">
            <a:avLst/>
          </a:prstGeom>
          <a:noFill/>
        </p:spPr>
      </p:pic>
      <p:pic>
        <p:nvPicPr>
          <p:cNvPr id="2050" name="Picture 2" descr="r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38650" y="4509120"/>
            <a:ext cx="1733550" cy="11430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55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55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549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663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979712" y="4077072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Processed by TMO1                             Processed by TMO2</a:t>
            </a:r>
            <a:endParaRPr lang="en-US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979712" y="5672281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Processed by TMO1                             Processed by TMO2</a:t>
            </a:r>
            <a:endParaRPr lang="en-US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804248" y="321297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33FF"/>
                </a:solidFill>
              </a:rPr>
              <a:t>Different visual quality levels for these images</a:t>
            </a:r>
            <a:endParaRPr lang="en-US" sz="1200" dirty="0">
              <a:solidFill>
                <a:srgbClr val="3333FF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732240" y="479715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0021"/>
                </a:solidFill>
              </a:rPr>
              <a:t>Similar visual quality levels for these images (despite being processed by different TMOs</a:t>
            </a:r>
            <a:endParaRPr lang="en-US" sz="12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Content selection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750"/>
          </a:xfrm>
        </p:spPr>
        <p:txBody>
          <a:bodyPr/>
          <a:lstStyle/>
          <a:p>
            <a:r>
              <a:rPr lang="en-US" sz="2400" dirty="0" smtClean="0"/>
              <a:t>We </a:t>
            </a:r>
            <a:r>
              <a:rPr lang="en-US" sz="2400" dirty="0" smtClean="0"/>
              <a:t>proposed objective method to </a:t>
            </a:r>
            <a:r>
              <a:rPr lang="en-US" sz="2400" dirty="0" smtClean="0"/>
              <a:t>assist content selection</a:t>
            </a:r>
          </a:p>
          <a:p>
            <a:pPr lvl="1">
              <a:buNone/>
            </a:pP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400" b="1" dirty="0" smtClean="0"/>
              <a:t>Basis of method</a:t>
            </a:r>
            <a:r>
              <a:rPr lang="en-US" sz="2400" dirty="0" smtClean="0"/>
              <a:t>: an HDR scene with higher contrast encapsulated will be more challenging</a:t>
            </a:r>
          </a:p>
          <a:p>
            <a:r>
              <a:rPr lang="en-US" sz="2400" dirty="0" smtClean="0"/>
              <a:t>Analysis of perceptual error due to incremental contrast reduction</a:t>
            </a:r>
          </a:p>
          <a:p>
            <a:r>
              <a:rPr lang="en-US" sz="2400" dirty="0" smtClean="0"/>
              <a:t>HDR-VDP-2 as measure of perceptual error + data mining to extract meaningful information</a:t>
            </a:r>
          </a:p>
          <a:p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Content selection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750"/>
          </a:xfrm>
        </p:spPr>
        <p:txBody>
          <a:bodyPr/>
          <a:lstStyle/>
          <a:p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  <p:pic>
        <p:nvPicPr>
          <p:cNvPr id="39938" name="Objet 1"/>
          <p:cNvPicPr>
            <a:picLocks noChangeArrowheads="1"/>
          </p:cNvPicPr>
          <p:nvPr/>
        </p:nvPicPr>
        <p:blipFill>
          <a:blip r:embed="rId3" cstate="print"/>
          <a:srcRect t="-163" r="-46" b="-278"/>
          <a:stretch>
            <a:fillRect/>
          </a:stretch>
        </p:blipFill>
        <p:spPr bwMode="auto">
          <a:xfrm>
            <a:off x="827584" y="1556792"/>
            <a:ext cx="252028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AutoShape 3"/>
          <p:cNvSpPr>
            <a:spLocks/>
          </p:cNvSpPr>
          <p:nvPr/>
        </p:nvSpPr>
        <p:spPr bwMode="auto">
          <a:xfrm rot="2282823">
            <a:off x="2615713" y="3210415"/>
            <a:ext cx="66675" cy="217488"/>
          </a:xfrm>
          <a:prstGeom prst="rightBrace">
            <a:avLst>
              <a:gd name="adj1" fmla="val 2718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0" name="AutoShape 4"/>
          <p:cNvSpPr>
            <a:spLocks/>
          </p:cNvSpPr>
          <p:nvPr/>
        </p:nvSpPr>
        <p:spPr bwMode="auto">
          <a:xfrm rot="2282823">
            <a:off x="2901973" y="2863084"/>
            <a:ext cx="60325" cy="209550"/>
          </a:xfrm>
          <a:prstGeom prst="rightBrace">
            <a:avLst>
              <a:gd name="adj1" fmla="val 2894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2699792" y="3259708"/>
          <a:ext cx="215900" cy="241300"/>
        </p:xfrm>
        <a:graphic>
          <a:graphicData uri="http://schemas.openxmlformats.org/presentationml/2006/ole">
            <p:oleObj spid="_x0000_s39941" name="Equation" r:id="rId4" imgW="215640" imgH="241200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2987824" y="2924944"/>
          <a:ext cx="292100" cy="241300"/>
        </p:xfrm>
        <a:graphic>
          <a:graphicData uri="http://schemas.openxmlformats.org/presentationml/2006/ole">
            <p:oleObj spid="_x0000_s39942" name="Equation" r:id="rId5" imgW="291960" imgH="241200" progId="Equation.3">
              <p:embed/>
            </p:oleObj>
          </a:graphicData>
        </a:graphic>
      </p:graphicFrame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827584" y="2708920"/>
            <a:ext cx="758825" cy="4001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cs typeface="Arial" pitchFamily="34" charset="0"/>
              </a:rPr>
              <a:t>Perceptual error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2987824" y="2276872"/>
          <a:ext cx="177800" cy="215900"/>
        </p:xfrm>
        <a:graphic>
          <a:graphicData uri="http://schemas.openxmlformats.org/presentationml/2006/ole">
            <p:oleObj spid="_x0000_s39944" name="Equation" r:id="rId6" imgW="177480" imgH="215640" progId="Equation.3">
              <p:embed/>
            </p:oleObj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3347864" y="1556792"/>
          <a:ext cx="279400" cy="228600"/>
        </p:xfrm>
        <a:graphic>
          <a:graphicData uri="http://schemas.openxmlformats.org/presentationml/2006/ole">
            <p:oleObj spid="_x0000_s39945" name="Equation" r:id="rId7" imgW="279360" imgH="228600" progId="Equation.3">
              <p:embed/>
            </p:oleObj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3851920" y="1628800"/>
            <a:ext cx="2781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Generate a series of successive </a:t>
            </a:r>
          </a:p>
          <a:p>
            <a:r>
              <a:rPr lang="en-US" sz="1400" dirty="0" smtClean="0"/>
              <a:t>contrast-reduced images</a:t>
            </a:r>
            <a:endParaRPr lang="en-US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858448" y="2780928"/>
            <a:ext cx="337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Compute perceptual error visibility maps</a:t>
            </a:r>
            <a:endParaRPr lang="en-US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851920" y="3501008"/>
            <a:ext cx="3916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Compute KLD between the error visibility maps</a:t>
            </a:r>
            <a:endParaRPr lang="en-US" sz="1400" dirty="0"/>
          </a:p>
        </p:txBody>
      </p:sp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1619672" y="4291434"/>
          <a:ext cx="733425" cy="793750"/>
        </p:xfrm>
        <a:graphic>
          <a:graphicData uri="http://schemas.openxmlformats.org/presentationml/2006/ole">
            <p:oleObj spid="_x0000_s39946" name="Equation" r:id="rId8" imgW="774360" imgH="838080" progId="Equation.3">
              <p:embed/>
            </p:oleObj>
          </a:graphicData>
        </a:graphic>
      </p:graphicFrame>
      <p:cxnSp>
        <p:nvCxnSpPr>
          <p:cNvPr id="39947" name="AutoShape 11"/>
          <p:cNvCxnSpPr>
            <a:cxnSpLocks noChangeShapeType="1"/>
          </p:cNvCxnSpPr>
          <p:nvPr/>
        </p:nvCxnSpPr>
        <p:spPr bwMode="auto">
          <a:xfrm>
            <a:off x="1979712" y="3717032"/>
            <a:ext cx="0" cy="4320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8" name="ZoneTexte 17"/>
          <p:cNvSpPr txBox="1"/>
          <p:nvPr/>
        </p:nvSpPr>
        <p:spPr>
          <a:xfrm>
            <a:off x="3851920" y="4345359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Analyze the difference matrix                      via data mining </a:t>
            </a:r>
            <a:endParaRPr lang="en-US" sz="1400" dirty="0"/>
          </a:p>
        </p:txBody>
      </p:sp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6300191" y="4365104"/>
          <a:ext cx="1282683" cy="265683"/>
        </p:xfrm>
        <a:graphic>
          <a:graphicData uri="http://schemas.openxmlformats.org/presentationml/2006/ole">
            <p:oleObj spid="_x0000_s39948" name="Equation" r:id="rId9" imgW="1104840" imgH="228600" progId="Equation.3">
              <p:embed/>
            </p:oleObj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339752" y="5589240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Overview of the proposed method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Content selection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750"/>
          </a:xfrm>
        </p:spPr>
        <p:txBody>
          <a:bodyPr/>
          <a:lstStyle/>
          <a:p>
            <a:r>
              <a:rPr lang="en-US" sz="2400" dirty="0" smtClean="0"/>
              <a:t>Objective method NOT meant to entirely replace subjective opinion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But a </a:t>
            </a:r>
            <a:r>
              <a:rPr lang="en-US" sz="2400" b="1" dirty="0" smtClean="0"/>
              <a:t>first step </a:t>
            </a:r>
            <a:r>
              <a:rPr lang="en-US" sz="2400" dirty="0" smtClean="0"/>
              <a:t>by conveniently implementing and executing on a software platform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Allowing the flexibility to test a very large pool of potential source HDR content</a:t>
            </a: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 “Tone mapping Based High Dynamic Range Compression: Does it Affect Visual Experience?”, </a:t>
            </a:r>
            <a:r>
              <a:rPr lang="en-US" sz="1400" i="1" dirty="0" smtClean="0"/>
              <a:t>Signal Processing: Image Communication</a:t>
            </a:r>
            <a:r>
              <a:rPr lang="en-US" sz="1400" dirty="0" smtClean="0"/>
              <a:t>, 2013.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 “Tone mapping Based High Dynamic Range Image Compression: Study of Optimization Criterion and Perceptual Quality”, </a:t>
            </a:r>
            <a:r>
              <a:rPr lang="en-US" sz="1400" i="1" dirty="0" smtClean="0"/>
              <a:t>Optical Engineering</a:t>
            </a:r>
            <a:r>
              <a:rPr lang="en-US" sz="1400" dirty="0" smtClean="0"/>
              <a:t>, vol. 52, no. 10, 2013.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 “</a:t>
            </a:r>
            <a:r>
              <a:rPr lang="en-US" sz="1400" i="1" dirty="0" smtClean="0"/>
              <a:t>Impact of Tone Mapping In High Dynamic Range Image Compression</a:t>
            </a:r>
            <a:r>
              <a:rPr lang="en-US" sz="1400" dirty="0" smtClean="0"/>
              <a:t>”, </a:t>
            </a:r>
            <a:r>
              <a:rPr lang="en-US" sz="1400" i="1" dirty="0" smtClean="0"/>
              <a:t>Proc. Eighth International Workshop on Video Processing and Quality Metrics for Consumer Electronics (VPQM)</a:t>
            </a:r>
            <a:r>
              <a:rPr lang="en-US" sz="1400" dirty="0" smtClean="0"/>
              <a:t>, 2014.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 “</a:t>
            </a:r>
            <a:r>
              <a:rPr lang="en-US" sz="1400" i="1" dirty="0" smtClean="0"/>
              <a:t>On Improving</a:t>
            </a:r>
            <a:r>
              <a:rPr lang="en-US" sz="1400" dirty="0" smtClean="0"/>
              <a:t> the P</a:t>
            </a:r>
            <a:r>
              <a:rPr lang="en-US" sz="1400" i="1" dirty="0" smtClean="0"/>
              <a:t>ooling in HDR</a:t>
            </a:r>
            <a:r>
              <a:rPr lang="en-US" sz="1400" dirty="0" smtClean="0"/>
              <a:t>-</a:t>
            </a:r>
            <a:r>
              <a:rPr lang="en-US" sz="1400" i="1" dirty="0" smtClean="0"/>
              <a:t>VDP</a:t>
            </a:r>
            <a:r>
              <a:rPr lang="en-US" sz="1400" dirty="0" smtClean="0"/>
              <a:t>-</a:t>
            </a:r>
            <a:r>
              <a:rPr lang="en-US" sz="1400" i="1" dirty="0" smtClean="0"/>
              <a:t>2</a:t>
            </a:r>
            <a:r>
              <a:rPr lang="en-US" sz="1400" dirty="0" smtClean="0"/>
              <a:t> Towards </a:t>
            </a:r>
            <a:r>
              <a:rPr lang="en-US" sz="1400" i="1" dirty="0" smtClean="0"/>
              <a:t>better</a:t>
            </a:r>
            <a:r>
              <a:rPr lang="en-US" sz="1400" dirty="0" smtClean="0"/>
              <a:t> HDR Perceptual Quality Assessment”, </a:t>
            </a:r>
            <a:r>
              <a:rPr lang="en-US" sz="1400" i="1" dirty="0" smtClean="0"/>
              <a:t>SPIE Human Vision and Electronic Imaging (HVEI 2014</a:t>
            </a:r>
            <a:r>
              <a:rPr lang="en-US" sz="1400" dirty="0" smtClean="0"/>
              <a:t>), 2014.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, “Adaptive Contrast Adjustment for </a:t>
            </a:r>
            <a:r>
              <a:rPr lang="en-US" sz="1400" dirty="0" err="1" smtClean="0"/>
              <a:t>Postprocessing</a:t>
            </a:r>
            <a:r>
              <a:rPr lang="en-US" sz="1400" dirty="0" smtClean="0"/>
              <a:t> of Tone Mapped High Dynamic Range Images”, </a:t>
            </a:r>
            <a:r>
              <a:rPr lang="en-US" sz="1400" i="1" dirty="0" smtClean="0"/>
              <a:t>IEEE International Symposium on Circuits and Systems </a:t>
            </a:r>
            <a:r>
              <a:rPr lang="en-US" sz="1400" dirty="0" smtClean="0"/>
              <a:t>(</a:t>
            </a:r>
            <a:r>
              <a:rPr lang="en-US" sz="1400" i="1" dirty="0" smtClean="0"/>
              <a:t>ISCAS 2013)</a:t>
            </a:r>
            <a:r>
              <a:rPr lang="en-US" sz="1400" dirty="0" smtClean="0"/>
              <a:t>, 2013.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, “Effect of Tone Mapping on Visual Attention Deployment”, </a:t>
            </a:r>
            <a:r>
              <a:rPr lang="en-US" sz="1400" i="1" dirty="0" smtClean="0"/>
              <a:t>SPIE Conference on Applications of Digital Image Processing XXVII , vol. 8499, </a:t>
            </a:r>
            <a:r>
              <a:rPr lang="en-US" sz="1400" dirty="0" smtClean="0"/>
              <a:t>2012. </a:t>
            </a: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References</a:t>
            </a:r>
            <a:endParaRPr lang="en-US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800" dirty="0" smtClean="0"/>
              <a:t>HDR databases/resources for research community from </a:t>
            </a:r>
            <a:r>
              <a:rPr lang="en-US" sz="2800" dirty="0" err="1" smtClean="0"/>
              <a:t>IRCCyN</a:t>
            </a:r>
            <a:r>
              <a:rPr lang="en-US" sz="2800" dirty="0" smtClean="0"/>
              <a:t> IVC: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Eye-tracking on HDR and tone mapped images : the </a:t>
            </a:r>
            <a:r>
              <a:rPr lang="en-US" sz="2400" dirty="0" err="1" smtClean="0"/>
              <a:t>ETHyma</a:t>
            </a:r>
            <a:r>
              <a:rPr lang="en-US" sz="2400" dirty="0" smtClean="0"/>
              <a:t> database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b="1" dirty="0" smtClean="0"/>
              <a:t>Available at </a:t>
            </a:r>
            <a:r>
              <a:rPr lang="en-US" sz="1600" b="1" dirty="0" smtClean="0">
                <a:hlinkClick r:id="rId2"/>
              </a:rPr>
              <a:t>http://www.irccyn.ec-nantes.fr/spip.php?article1194&amp;lang=en</a:t>
            </a:r>
            <a:endParaRPr lang="en-US" sz="1600" b="1" dirty="0" smtClean="0"/>
          </a:p>
          <a:p>
            <a:pPr lvl="1"/>
            <a:endParaRPr lang="en-US" sz="1600" b="1" dirty="0" smtClean="0"/>
          </a:p>
          <a:p>
            <a:pPr lvl="1"/>
            <a:r>
              <a:rPr lang="en-US" sz="2400" dirty="0" smtClean="0"/>
              <a:t>HDR quality databases:</a:t>
            </a:r>
          </a:p>
          <a:p>
            <a:pPr lvl="1"/>
            <a:r>
              <a:rPr lang="fr-FR" sz="1600" dirty="0" smtClean="0">
                <a:hlinkClick r:id="rId3" tooltip="Ce lien vers un site externe s'ouvrira dans une nouvelle fenêtre "/>
              </a:rPr>
              <a:t>http://www.irccyn.ec-nantes.fr/spip.php?article1447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rgbClr val="3333FF"/>
                </a:solidFill>
              </a:rPr>
              <a:t>Datasets</a:t>
            </a:r>
            <a:endParaRPr lang="cs-CZ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Our </a:t>
            </a:r>
            <a:r>
              <a:rPr lang="en-US" dirty="0" smtClean="0">
                <a:solidFill>
                  <a:srgbClr val="3333FF"/>
                </a:solidFill>
              </a:rPr>
              <a:t>recent activities on </a:t>
            </a:r>
            <a:r>
              <a:rPr lang="en-US" dirty="0" smtClean="0">
                <a:solidFill>
                  <a:srgbClr val="3333FF"/>
                </a:solidFill>
              </a:rPr>
              <a:t>HDR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75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1. Single Exposure </a:t>
            </a:r>
            <a:r>
              <a:rPr lang="en-US" sz="2400" b="1" dirty="0" err="1" smtClean="0"/>
              <a:t>vs</a:t>
            </a:r>
            <a:r>
              <a:rPr lang="en-US" sz="2400" b="1" dirty="0" smtClean="0"/>
              <a:t> Tone Mapped High Dynamic Range Images: A Study Based on Quality of Experience </a:t>
            </a:r>
            <a:endParaRPr lang="fr-FR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2. An Objective Method For High Dynamic Range Source Content Selection</a:t>
            </a: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Recent results on HDR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75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Single Exposure </a:t>
            </a:r>
            <a:r>
              <a:rPr lang="en-US" sz="2400" b="1" dirty="0" err="1" smtClean="0"/>
              <a:t>vs</a:t>
            </a:r>
            <a:r>
              <a:rPr lang="en-US" sz="2400" b="1" dirty="0" smtClean="0"/>
              <a:t> Tone Mapped High Dynamic Range Images: A Study Based on Quality of Experience </a:t>
            </a:r>
            <a:endParaRPr lang="fr-FR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800" dirty="0" smtClean="0"/>
              <a:t>Some form of tone mapping needs to be deployed to view HDR </a:t>
            </a:r>
          </a:p>
          <a:p>
            <a:endParaRPr lang="en-US" sz="2800" dirty="0" smtClean="0"/>
          </a:p>
          <a:p>
            <a:r>
              <a:rPr lang="en-US" sz="2800" dirty="0" smtClean="0"/>
              <a:t>True even for an HDR display!</a:t>
            </a:r>
          </a:p>
          <a:p>
            <a:endParaRPr lang="en-US" sz="2800" dirty="0" smtClean="0"/>
          </a:p>
          <a:p>
            <a:r>
              <a:rPr lang="en-US" sz="2800" dirty="0" smtClean="0"/>
              <a:t>Tone mapping is not transparent (loss of fidelity, naturalness, visual attention modification)</a:t>
            </a:r>
          </a:p>
          <a:p>
            <a:endParaRPr lang="en-US" sz="2800" dirty="0" smtClean="0"/>
          </a:p>
          <a:p>
            <a:r>
              <a:rPr lang="en-US" sz="2800" b="1" dirty="0" smtClean="0"/>
              <a:t>Goal</a:t>
            </a:r>
            <a:r>
              <a:rPr lang="en-US" sz="2800" dirty="0" smtClean="0"/>
              <a:t>: do some TMOs lead to more faithful representation of HDR than others?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Study on HDR Visualization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17 reference HDR content </a:t>
            </a:r>
          </a:p>
          <a:p>
            <a:r>
              <a:rPr lang="en-US" sz="2800" dirty="0" smtClean="0"/>
              <a:t>3 TMOs + Single exposure content = 4 TMOs</a:t>
            </a:r>
          </a:p>
          <a:p>
            <a:r>
              <a:rPr lang="en-US" sz="2800" dirty="0" smtClean="0"/>
              <a:t>38 observers</a:t>
            </a:r>
          </a:p>
          <a:p>
            <a:r>
              <a:rPr lang="en-US" sz="2800" dirty="0" smtClean="0"/>
              <a:t>Paired Comparison (PC) method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Study on HDR Visualization</a:t>
            </a:r>
          </a:p>
        </p:txBody>
      </p:sp>
      <p:pic>
        <p:nvPicPr>
          <p:cNvPr id="3074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1711" y="1124744"/>
            <a:ext cx="678463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800" dirty="0" smtClean="0"/>
              <a:t>Test set-up: </a:t>
            </a:r>
            <a:r>
              <a:rPr lang="en-US" sz="2000" dirty="0" smtClean="0"/>
              <a:t>HDR display flanked by two similar LDR displays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400" dirty="0" smtClean="0"/>
              <a:t>Specific instructions: </a:t>
            </a:r>
          </a:p>
          <a:p>
            <a:pPr lvl="1"/>
            <a:r>
              <a:rPr lang="en-US" sz="2000" dirty="0" smtClean="0"/>
              <a:t>"Please choose the image (left or right) that is more similar to the reference image (center) ".</a:t>
            </a:r>
          </a:p>
          <a:p>
            <a:pPr lvl="1"/>
            <a:r>
              <a:rPr lang="en-US" sz="2000" dirty="0" smtClean="0"/>
              <a:t>"Why did you discard this image?".  (3 choices: low fidelity of colors / luminance, loss of details, lack of naturalness)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Study on HDR Visualization</a:t>
            </a:r>
          </a:p>
        </p:txBody>
      </p:sp>
      <p:grpSp>
        <p:nvGrpSpPr>
          <p:cNvPr id="2" name="Groupe 11"/>
          <p:cNvGrpSpPr/>
          <p:nvPr/>
        </p:nvGrpSpPr>
        <p:grpSpPr>
          <a:xfrm>
            <a:off x="3059832" y="1484784"/>
            <a:ext cx="2945392" cy="2736304"/>
            <a:chOff x="2915816" y="1700808"/>
            <a:chExt cx="3089408" cy="2930877"/>
          </a:xfrm>
        </p:grpSpPr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4464150" y="1700808"/>
              <a:ext cx="5398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rgbClr val="990000"/>
                  </a:solidFill>
                  <a:effectLst/>
                  <a:latin typeface="Calibri" pitchFamily="34" charset="0"/>
                  <a:cs typeface="Arial" pitchFamily="34" charset="0"/>
                </a:rPr>
                <a:t>HDR</a:t>
              </a: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3669693" y="1700808"/>
              <a:ext cx="54226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Calibri" pitchFamily="34" charset="0"/>
                  <a:cs typeface="Arial" pitchFamily="34" charset="0"/>
                </a:rPr>
                <a:t>LDR</a:t>
              </a: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397885" y="1700808"/>
              <a:ext cx="54226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Calibri" pitchFamily="34" charset="0"/>
                  <a:cs typeface="Arial" pitchFamily="34" charset="0"/>
                </a:rPr>
                <a:t>LDR</a:t>
              </a: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H="1">
              <a:off x="3851920" y="2009244"/>
              <a:ext cx="59199" cy="531475"/>
            </a:xfrm>
            <a:prstGeom prst="straightConnector1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sm"/>
            </a:ln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 flipH="1">
              <a:off x="5501107" y="1985796"/>
              <a:ext cx="63936" cy="554923"/>
            </a:xfrm>
            <a:prstGeom prst="straightConnector1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sm"/>
            </a:ln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 flipH="1">
              <a:off x="4644008" y="2017060"/>
              <a:ext cx="47359" cy="523659"/>
            </a:xfrm>
            <a:prstGeom prst="straightConnector1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sm"/>
            </a:ln>
          </p:spPr>
        </p:cxnSp>
        <p:pic>
          <p:nvPicPr>
            <p:cNvPr id="1032" name="Picture 8" descr="DSC_085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15816" y="2564904"/>
              <a:ext cx="3089408" cy="2066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400" dirty="0" smtClean="0"/>
              <a:t>Room illumination was adjusted based on the test set-up</a:t>
            </a:r>
          </a:p>
          <a:p>
            <a:endParaRPr lang="en-US" sz="2400" dirty="0" smtClean="0"/>
          </a:p>
          <a:p>
            <a:r>
              <a:rPr lang="en-US" sz="2400" dirty="0" smtClean="0"/>
              <a:t>the illumination at the center (just above the HDR display) was set to 100 </a:t>
            </a:r>
            <a:r>
              <a:rPr lang="en-US" sz="2400" dirty="0" err="1" smtClean="0"/>
              <a:t>cd</a:t>
            </a:r>
            <a:r>
              <a:rPr lang="en-US" sz="2400" dirty="0" smtClean="0"/>
              <a:t>/m² </a:t>
            </a:r>
          </a:p>
          <a:p>
            <a:endParaRPr lang="en-US" sz="2400" dirty="0" smtClean="0"/>
          </a:p>
          <a:p>
            <a:r>
              <a:rPr lang="en-US" sz="2400" dirty="0" smtClean="0"/>
              <a:t>diffused light (about 50 </a:t>
            </a:r>
            <a:r>
              <a:rPr lang="en-US" sz="2400" dirty="0" err="1" smtClean="0"/>
              <a:t>cd</a:t>
            </a:r>
            <a:r>
              <a:rPr lang="en-US" sz="2400" dirty="0" smtClean="0"/>
              <a:t>/m²) made up the illumination for each LDR display</a:t>
            </a:r>
          </a:p>
          <a:p>
            <a:endParaRPr lang="en-US" sz="2400" dirty="0" smtClean="0"/>
          </a:p>
          <a:p>
            <a:r>
              <a:rPr lang="en-US" sz="2400" dirty="0" smtClean="0"/>
              <a:t>Observers were comfortable while viewing both HDR and LDR stimuli simultaneously</a:t>
            </a:r>
          </a:p>
          <a:p>
            <a:endParaRPr lang="en-US" sz="2800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Study on HDR Visualization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400" dirty="0" smtClean="0"/>
              <a:t>PC data transformed using Bradley Terry (BT)model </a:t>
            </a:r>
          </a:p>
          <a:p>
            <a:r>
              <a:rPr lang="en-US" sz="2400" dirty="0" smtClean="0"/>
              <a:t>Results: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400" u="sng" dirty="0" smtClean="0"/>
              <a:t>No TMO </a:t>
            </a:r>
            <a:r>
              <a:rPr lang="en-US" sz="2400" dirty="0" smtClean="0"/>
              <a:t>was overall statistically superior to others</a:t>
            </a:r>
          </a:p>
          <a:p>
            <a:r>
              <a:rPr lang="en-US" sz="2400" dirty="0" smtClean="0"/>
              <a:t>Even </a:t>
            </a:r>
            <a:r>
              <a:rPr lang="en-US" sz="2400" u="sng" dirty="0" smtClean="0"/>
              <a:t>single exposure </a:t>
            </a:r>
            <a:r>
              <a:rPr lang="en-US" sz="2400" dirty="0" smtClean="0"/>
              <a:t>content was statistically </a:t>
            </a:r>
            <a:r>
              <a:rPr lang="en-US" sz="2400" u="sng" dirty="0" smtClean="0"/>
              <a:t>at par with tone mapped</a:t>
            </a:r>
            <a:r>
              <a:rPr lang="en-US" sz="2400" dirty="0" smtClean="0"/>
              <a:t>!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Study on HDR Visualization</a:t>
            </a:r>
          </a:p>
        </p:txBody>
      </p:sp>
      <p:pic>
        <p:nvPicPr>
          <p:cNvPr id="2051" name="Picture 3" descr="Glob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16832"/>
            <a:ext cx="393038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03848" y="4581128"/>
            <a:ext cx="4437063" cy="3600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sz="1200" dirty="0" smtClean="0"/>
              <a:t>             Single       </a:t>
            </a:r>
            <a:r>
              <a:rPr lang="en-US" sz="1200" dirty="0" err="1" smtClean="0"/>
              <a:t>Reinhard</a:t>
            </a:r>
            <a:r>
              <a:rPr lang="en-US" sz="1200" dirty="0" smtClean="0"/>
              <a:t>      Linear       Icam06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Color/luminance appeared the dominant factor in user preference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Study on HDR Visualization</a:t>
            </a:r>
          </a:p>
        </p:txBody>
      </p:sp>
      <p:pic>
        <p:nvPicPr>
          <p:cNvPr id="4098" name="Picture 2" descr="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124744"/>
            <a:ext cx="3926836" cy="269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702</Words>
  <Application>Microsoft Office PowerPoint</Application>
  <PresentationFormat>On-screen Show (4:3)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Motiv sady Office</vt:lpstr>
      <vt:lpstr>Equation</vt:lpstr>
      <vt:lpstr>Slide 1</vt:lpstr>
      <vt:lpstr>Our recent activities on HDR</vt:lpstr>
      <vt:lpstr>Recent results on HDR</vt:lpstr>
      <vt:lpstr>Study on HDR Visualization</vt:lpstr>
      <vt:lpstr>Study on HDR Visualization</vt:lpstr>
      <vt:lpstr>Study on HDR Visualization</vt:lpstr>
      <vt:lpstr>Study on HDR Visualization</vt:lpstr>
      <vt:lpstr>Study on HDR Visualization</vt:lpstr>
      <vt:lpstr>Study on HDR Visualization</vt:lpstr>
      <vt:lpstr>Recent results on HDR</vt:lpstr>
      <vt:lpstr>Content selection</vt:lpstr>
      <vt:lpstr>Content selection</vt:lpstr>
      <vt:lpstr>Content selection</vt:lpstr>
      <vt:lpstr>Content selection</vt:lpstr>
      <vt:lpstr>References</vt:lpstr>
      <vt:lpstr>Datasets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Lukes</dc:creator>
  <cp:lastModifiedBy>plecalle</cp:lastModifiedBy>
  <cp:revision>121</cp:revision>
  <dcterms:created xsi:type="dcterms:W3CDTF">2014-01-15T09:37:55Z</dcterms:created>
  <dcterms:modified xsi:type="dcterms:W3CDTF">2014-07-11T09:16:52Z</dcterms:modified>
</cp:coreProperties>
</file>