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36DC7-989C-43B3-A3CD-2088B787DCE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5D3C0-E86A-47C2-9C83-533B85F8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2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8C54B-CCE3-4195-AB12-B99C1CAFC93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B0AE5-AFEB-418A-B8C0-1076C35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1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FF48-961A-4D77-968C-22DCA147387C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31E4-776F-48F5-8506-7B90975DD3A7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680F-4142-4FE5-84EF-D061387AED04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D485-52E2-44E8-A7B1-B1F8E67C6FD6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9211-4E20-4DAA-A395-03A5E5E82194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F30-4181-4C88-9C78-DD644B5203EA}" type="datetime3">
              <a:rPr lang="en-US" smtClean="0"/>
              <a:t>8 July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60BF-C79A-452E-96D4-F0E34568A650}" type="datetime3">
              <a:rPr lang="en-US" smtClean="0"/>
              <a:t>8 July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2581-73EA-452B-A019-179C38431996}" type="datetime3">
              <a:rPr lang="en-US" smtClean="0"/>
              <a:t>8 July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CEA-8310-4004-8CC0-481CBD94480B}" type="datetime3">
              <a:rPr lang="en-US" smtClean="0"/>
              <a:t>8 July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EBA6-7B52-40EF-A6CE-AF2091565041}" type="datetime3">
              <a:rPr lang="en-US" smtClean="0"/>
              <a:t>8 July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8B3D-C4AC-47E0-BE29-4A4E63166C68}" type="datetime3">
              <a:rPr lang="en-US" smtClean="0"/>
              <a:t>8 July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5B1629-D032-4902-8CF5-C9382B06DC5B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B314EE7-BAD1-4F76-BD82-9AF21CF31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8534400" cy="1927225"/>
          </a:xfrm>
        </p:spPr>
        <p:txBody>
          <a:bodyPr>
            <a:noAutofit/>
          </a:bodyPr>
          <a:lstStyle/>
          <a:p>
            <a:r>
              <a:rPr lang="en-US" sz="3900" b="1" dirty="0" smtClean="0">
                <a:solidFill>
                  <a:schemeClr val="accent1"/>
                </a:solidFill>
                <a:latin typeface="Neo Sans Intel" panose="020B0504020202020204" pitchFamily="34" charset="0"/>
              </a:rPr>
              <a:t>No-Reference Consumer- Oriented Image/Video Quality Assessment: </a:t>
            </a:r>
            <a:br>
              <a:rPr lang="en-US" sz="3900" b="1" dirty="0" smtClean="0">
                <a:solidFill>
                  <a:schemeClr val="accent1"/>
                </a:solidFill>
                <a:latin typeface="Neo Sans Intel" panose="020B0504020202020204" pitchFamily="34" charset="0"/>
              </a:rPr>
            </a:br>
            <a:r>
              <a:rPr lang="en-US" sz="3900" b="1" dirty="0" smtClean="0">
                <a:solidFill>
                  <a:schemeClr val="accent1"/>
                </a:solidFill>
                <a:latin typeface="Neo Sans Intel" panose="020B0504020202020204" pitchFamily="34" charset="0"/>
              </a:rPr>
              <a:t>From Theory to a Standard</a:t>
            </a:r>
            <a:endParaRPr lang="en-US" sz="3900" b="1" dirty="0">
              <a:solidFill>
                <a:schemeClr val="accent1"/>
              </a:solidFill>
              <a:latin typeface="Neo Sans Intel" panose="020B05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Neo Sans Intel" panose="020B0504020202020204" pitchFamily="34" charset="0"/>
              </a:rPr>
              <a:t>Michele Saad and Philip Corriveau</a:t>
            </a:r>
          </a:p>
          <a:p>
            <a:r>
              <a:rPr lang="en-US" sz="2500" dirty="0" smtClean="0">
                <a:latin typeface="Neo Sans Intel" panose="020B0504020202020204" pitchFamily="34" charset="0"/>
              </a:rPr>
              <a:t>Intel Corporation</a:t>
            </a:r>
            <a:endParaRPr lang="en-US" sz="2500" dirty="0">
              <a:latin typeface="Neo Sans Intel" panose="020B05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ED28-CD22-4596-B535-B5077738978C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835" y="5638800"/>
            <a:ext cx="1245837" cy="115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5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eo Sans Intel" panose="020B0504020202020204" pitchFamily="34" charset="0"/>
              </a:rPr>
              <a:t>Problem motivation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Blind IQA problem not solved for current consumer-type images and videos </a:t>
            </a:r>
          </a:p>
          <a:p>
            <a:pPr lvl="2"/>
            <a:r>
              <a:rPr lang="en-US" dirty="0" smtClean="0">
                <a:latin typeface="Neo Sans Intel" panose="020B0504020202020204" pitchFamily="34" charset="0"/>
              </a:rPr>
              <a:t>No standardized solution yet</a:t>
            </a:r>
          </a:p>
          <a:p>
            <a:pPr lvl="2"/>
            <a:r>
              <a:rPr lang="en-US" dirty="0" smtClean="0">
                <a:latin typeface="Neo Sans Intel" panose="020B0504020202020204" pitchFamily="34" charset="0"/>
              </a:rPr>
              <a:t>Solutions on available databases of specific distortions (mostly single distortions – lower resolutions than consumer device offerings)</a:t>
            </a:r>
          </a:p>
          <a:p>
            <a:pPr lvl="2"/>
            <a:r>
              <a:rPr lang="en-US" dirty="0" smtClean="0">
                <a:latin typeface="Neo Sans Intel" panose="020B0504020202020204" pitchFamily="34" charset="0"/>
              </a:rPr>
              <a:t>Specific aspects of quality assessment still need to be addressed</a:t>
            </a:r>
          </a:p>
          <a:p>
            <a:r>
              <a:rPr lang="en-US" dirty="0" smtClean="0">
                <a:latin typeface="Neo Sans Intel" panose="020B0504020202020204" pitchFamily="34" charset="0"/>
              </a:rPr>
              <a:t>Goal: to arrive at a </a:t>
            </a:r>
            <a:r>
              <a:rPr lang="en-US" dirty="0" err="1" smtClean="0">
                <a:latin typeface="Neo Sans Intel" panose="020B0504020202020204" pitchFamily="34" charset="0"/>
              </a:rPr>
              <a:t>standardizable</a:t>
            </a:r>
            <a:r>
              <a:rPr lang="en-US" dirty="0" smtClean="0">
                <a:latin typeface="Neo Sans Intel" panose="020B0504020202020204" pitchFamily="34" charset="0"/>
              </a:rPr>
              <a:t> solution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Consumer oriented quality assessment for device comparison and to influence purchasing decisions</a:t>
            </a:r>
          </a:p>
          <a:p>
            <a:r>
              <a:rPr lang="en-US" dirty="0" smtClean="0">
                <a:latin typeface="Neo Sans Intel" panose="020B0504020202020204" pitchFamily="34" charset="0"/>
              </a:rPr>
              <a:t>Effort: open source the problem via VQEG</a:t>
            </a:r>
          </a:p>
          <a:p>
            <a:pPr marL="0" indent="0">
              <a:buNone/>
            </a:pPr>
            <a:endParaRPr lang="en-US" dirty="0">
              <a:latin typeface="Neo Sans Intel" panose="020B05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F844-F4E1-420D-8919-A90FF54A39D2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1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Neo Sans Intel" panose="020B0504020202020204" pitchFamily="34" charset="0"/>
              </a:rPr>
              <a:t>From Theory to Standard</a:t>
            </a:r>
            <a:endParaRPr lang="en-US" b="1" dirty="0">
              <a:solidFill>
                <a:schemeClr val="accent1"/>
              </a:solidFill>
              <a:latin typeface="Neo Sans Intel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eo Sans Intel" panose="020B0504020202020204" pitchFamily="34" charset="0"/>
              </a:rPr>
              <a:t>Can we answer CPIQ-like questions in the no-reference domain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CPIQ procedures involve laboratory setups and charts for </a:t>
            </a:r>
            <a:r>
              <a:rPr lang="en-US" dirty="0" smtClean="0">
                <a:latin typeface="Neo Sans Intel" panose="020B0504020202020204" pitchFamily="34" charset="0"/>
              </a:rPr>
              <a:t>reference</a:t>
            </a:r>
          </a:p>
          <a:p>
            <a:endParaRPr lang="en-US" dirty="0">
              <a:latin typeface="Neo Sans Intel" panose="020B0504020202020204" pitchFamily="34" charset="0"/>
            </a:endParaRPr>
          </a:p>
          <a:p>
            <a:r>
              <a:rPr lang="en-US" dirty="0" smtClean="0">
                <a:latin typeface="Neo Sans Intel" panose="020B0504020202020204" pitchFamily="34" charset="0"/>
              </a:rPr>
              <a:t>Can we do away with the laboratory set ups (expensive, time consuming, and require experts) and provide a statistical assessment targeted at consumers instead?</a:t>
            </a:r>
            <a:endParaRPr lang="en-US" dirty="0">
              <a:latin typeface="Neo Sans Intel" panose="020B0504020202020204" pitchFamily="34" charset="0"/>
            </a:endParaRPr>
          </a:p>
          <a:p>
            <a:pPr lvl="1"/>
            <a:endParaRPr lang="en-US" dirty="0" smtClean="0">
              <a:latin typeface="Neo Sans Intel" panose="020B0504020202020204" pitchFamily="34" charset="0"/>
            </a:endParaRPr>
          </a:p>
          <a:p>
            <a:r>
              <a:rPr lang="en-US" dirty="0" smtClean="0">
                <a:latin typeface="Neo Sans Intel" panose="020B0504020202020204" pitchFamily="34" charset="0"/>
              </a:rPr>
              <a:t>Pose specific questions in an open source forum and merge efforts at solving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EE3F-2641-4CA7-B979-417428F82538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726668"/>
            <a:ext cx="5784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*CPIQ: Camera Phone Image Quality, IEEE standards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development working group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4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Neo Sans Intel" panose="020B0504020202020204" pitchFamily="34" charset="0"/>
              </a:rPr>
              <a:t>Target-Specific Quality Assessment</a:t>
            </a:r>
            <a:endParaRPr lang="en-US" b="1" dirty="0">
              <a:solidFill>
                <a:schemeClr val="accent1"/>
              </a:solidFill>
              <a:latin typeface="Neo Sans Intel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Neo Sans Intel" panose="020B0504020202020204" pitchFamily="34" charset="0"/>
              </a:rPr>
              <a:t>Type of content to assess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Effect of content on quality perception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Effect of resolution on quality perception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Color naturalness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Night photo quality assessment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Holistic quality assessment versus identification of quantities that matter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A fusion of </a:t>
            </a:r>
            <a:r>
              <a:rPr lang="en-US" dirty="0" smtClean="0">
                <a:latin typeface="Neo Sans Intel" panose="020B0504020202020204" pitchFamily="34" charset="0"/>
              </a:rPr>
              <a:t>solutions/approaches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An accurate quality comparison in the higher end range of the quality spectrum</a:t>
            </a:r>
            <a:endParaRPr lang="en-US" dirty="0" smtClean="0">
              <a:latin typeface="Neo Sans Intel" panose="020B05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Neo Sans Intel" panose="020B0504020202020204" pitchFamily="34" charset="0"/>
              </a:rPr>
              <a:t>Perceptual quality assessment of future device capabilities</a:t>
            </a:r>
          </a:p>
          <a:p>
            <a:pPr marL="457200" lvl="1" indent="0">
              <a:buNone/>
            </a:pPr>
            <a:endParaRPr lang="en-US" dirty="0">
              <a:latin typeface="Neo Sans Intel" panose="020B05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8E40-3264-42C6-9E4B-BFDA5FB848DB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Neo Sans Intel" panose="020B0504020202020204" pitchFamily="34" charset="0"/>
              </a:rPr>
              <a:t>Contributions</a:t>
            </a:r>
            <a:endParaRPr lang="en-US" b="1" dirty="0">
              <a:solidFill>
                <a:schemeClr val="accent1"/>
              </a:solidFill>
              <a:latin typeface="Neo Sans Intel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Neo Sans Intel" panose="020B0504020202020204" pitchFamily="34" charset="0"/>
              </a:rPr>
              <a:t>A</a:t>
            </a:r>
            <a:r>
              <a:rPr lang="en-US" dirty="0" smtClean="0">
                <a:latin typeface="Neo Sans Intel" panose="020B0504020202020204" pitchFamily="34" charset="0"/>
              </a:rPr>
              <a:t>ctive contribution to the forum</a:t>
            </a:r>
          </a:p>
          <a:p>
            <a:r>
              <a:rPr lang="en-US" dirty="0" smtClean="0">
                <a:latin typeface="Neo Sans Intel" panose="020B0504020202020204" pitchFamily="34" charset="0"/>
              </a:rPr>
              <a:t>Contribution in the form of: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Algorithmic solutions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Subjective studies and their findings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Database of photos/videos</a:t>
            </a:r>
          </a:p>
          <a:p>
            <a:pPr lvl="1"/>
            <a:r>
              <a:rPr lang="en-US" dirty="0" smtClean="0">
                <a:latin typeface="Neo Sans Intel" panose="020B0504020202020204" pitchFamily="34" charset="0"/>
              </a:rPr>
              <a:t>Software solutions (downloadable tools, apps. For researches and consumers)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F17A-57EE-42A7-A393-6065916015AC}" type="datetime3">
              <a:rPr lang="en-US" smtClean="0"/>
              <a:t>8 July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Corp., VQEG 2014, Stockholm, Sweden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EE7-BAD1-4F76-BD82-9AF21CF31E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8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14935</TotalTime>
  <Words>316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No-Reference Consumer- Oriented Image/Video Quality Assessment:  From Theory to a Standard</vt:lpstr>
      <vt:lpstr>Overview</vt:lpstr>
      <vt:lpstr>From Theory to Standard</vt:lpstr>
      <vt:lpstr>Target-Specific Quality Assessment</vt:lpstr>
      <vt:lpstr>Contributions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VQEG Meeting Preso</dc:title>
  <dc:creator>Saad, Michele</dc:creator>
  <cp:lastModifiedBy>Saad, Michele</cp:lastModifiedBy>
  <cp:revision>22</cp:revision>
  <cp:lastPrinted>2014-07-06T03:21:44Z</cp:lastPrinted>
  <dcterms:created xsi:type="dcterms:W3CDTF">2014-06-26T17:25:38Z</dcterms:created>
  <dcterms:modified xsi:type="dcterms:W3CDTF">2014-07-08T06:47:22Z</dcterms:modified>
</cp:coreProperties>
</file>