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2" r:id="rId2"/>
    <p:sldId id="273" r:id="rId3"/>
    <p:sldId id="274" r:id="rId4"/>
    <p:sldId id="275" r:id="rId5"/>
    <p:sldId id="276" r:id="rId6"/>
    <p:sldId id="279" r:id="rId7"/>
    <p:sldId id="278" r:id="rId8"/>
    <p:sldId id="282" r:id="rId9"/>
    <p:sldId id="277" r:id="rId10"/>
    <p:sldId id="280" r:id="rId11"/>
    <p:sldId id="28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444" autoAdjust="0"/>
  </p:normalViewPr>
  <p:slideViewPr>
    <p:cSldViewPr showGuides="1">
      <p:cViewPr>
        <p:scale>
          <a:sx n="100" d="100"/>
          <a:sy n="100" d="100"/>
        </p:scale>
        <p:origin x="-1998" y="-306"/>
      </p:cViewPr>
      <p:guideLst>
        <p:guide orient="horz" pos="2160"/>
        <p:guide orient="horz" pos="799"/>
        <p:guide pos="2880"/>
        <p:guide pos="5556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22/01/2014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22/01/2014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5177" y="4306677"/>
            <a:ext cx="6247644" cy="4444159"/>
          </a:xfrm>
        </p:spPr>
        <p:txBody>
          <a:bodyPr>
            <a:normAutofit/>
          </a:bodyPr>
          <a:lstStyle/>
          <a:p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0975" indent="-180975">
              <a:buFontTx/>
              <a:buChar char="•"/>
            </a:pPr>
            <a:endParaRPr lang="en-AU" sz="105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4</a:t>
            </a:fld>
            <a:endParaRPr lang="en-AU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5177" y="6897169"/>
          <a:ext cx="6247644" cy="21924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1911"/>
                <a:gridCol w="1561911"/>
                <a:gridCol w="1561911"/>
                <a:gridCol w="1561911"/>
              </a:tblGrid>
              <a:tr h="198992">
                <a:tc>
                  <a:txBody>
                    <a:bodyPr/>
                    <a:lstStyle/>
                    <a:p>
                      <a:r>
                        <a:rPr lang="en-AU" sz="700" dirty="0" smtClean="0"/>
                        <a:t>Flagships</a:t>
                      </a:r>
                      <a:endParaRPr lang="en-AU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46126" marR="46126" marT="42115" marB="42115"/>
                </a:tc>
                <a:tc>
                  <a:txBody>
                    <a:bodyPr/>
                    <a:lstStyle/>
                    <a:p>
                      <a:r>
                        <a:rPr lang="en-AU" sz="700" dirty="0" smtClean="0"/>
                        <a:t>Divisions</a:t>
                      </a:r>
                      <a:endParaRPr lang="en-AU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46126" marR="46126" marT="42115" marB="42115"/>
                </a:tc>
                <a:tc>
                  <a:txBody>
                    <a:bodyPr/>
                    <a:lstStyle/>
                    <a:p>
                      <a:r>
                        <a:rPr lang="en-AU" sz="700" dirty="0" smtClean="0"/>
                        <a:t>TCPs</a:t>
                      </a:r>
                      <a:endParaRPr lang="en-AU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46126" marR="46126" marT="42115" marB="42115"/>
                </a:tc>
                <a:tc>
                  <a:txBody>
                    <a:bodyPr/>
                    <a:lstStyle/>
                    <a:p>
                      <a:r>
                        <a:rPr lang="en-AU" sz="700" dirty="0" smtClean="0"/>
                        <a:t>Facilities/Collections Eg:</a:t>
                      </a:r>
                      <a:endParaRPr lang="en-AU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46126" marR="46126" marT="42115" marB="42115"/>
                </a:tc>
              </a:tr>
              <a:tr h="1993459">
                <a:tc>
                  <a:txBody>
                    <a:bodyPr/>
                    <a:lstStyle/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dirty="0" smtClean="0"/>
                        <a:t>Biosecurity (new June 2012)</a:t>
                      </a:r>
                    </a:p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dirty="0" smtClean="0"/>
                        <a:t>Climate Adaptation</a:t>
                      </a:r>
                    </a:p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dirty="0" smtClean="0"/>
                        <a:t>Digital Productivity and</a:t>
                      </a:r>
                      <a:r>
                        <a:rPr lang="en-AU" sz="700" baseline="0" dirty="0" smtClean="0"/>
                        <a:t> Services</a:t>
                      </a:r>
                      <a:r>
                        <a:rPr lang="en-AU" sz="700" dirty="0" smtClean="0"/>
                        <a:t> (new June 2012)</a:t>
                      </a:r>
                    </a:p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dirty="0" smtClean="0"/>
                        <a:t>Energy Transformed</a:t>
                      </a:r>
                    </a:p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dirty="0" smtClean="0"/>
                        <a:t>Food Futures</a:t>
                      </a:r>
                    </a:p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dirty="0" smtClean="0"/>
                        <a:t>Future Manufacturing</a:t>
                      </a:r>
                    </a:p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dirty="0" smtClean="0"/>
                        <a:t>Minerals</a:t>
                      </a:r>
                      <a:r>
                        <a:rPr lang="en-AU" sz="700" baseline="0" dirty="0" smtClean="0"/>
                        <a:t> Down Under</a:t>
                      </a:r>
                    </a:p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baseline="0" dirty="0" smtClean="0"/>
                        <a:t>Preventative Health</a:t>
                      </a:r>
                    </a:p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baseline="0" dirty="0" smtClean="0"/>
                        <a:t>Sustainable Agriculture</a:t>
                      </a:r>
                    </a:p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baseline="0" dirty="0" smtClean="0"/>
                        <a:t>Water for a Healthy Country</a:t>
                      </a:r>
                    </a:p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baseline="0" dirty="0" smtClean="0"/>
                        <a:t>Wealth from Oceans</a:t>
                      </a:r>
                    </a:p>
                  </a:txBody>
                  <a:tcPr marL="46126" marR="46126" marT="42115" marB="42115"/>
                </a:tc>
                <a:tc>
                  <a:txBody>
                    <a:bodyPr/>
                    <a:lstStyle/>
                    <a:p>
                      <a:pPr marL="93663" indent="-93663">
                        <a:buFont typeface="Arial" pitchFamily="34" charset="0"/>
                        <a:buChar char="•"/>
                      </a:pPr>
                      <a:endParaRPr lang="en-AU" sz="700" dirty="0" smtClean="0"/>
                    </a:p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dirty="0" smtClean="0"/>
                        <a:t>Animal, Food and Health Sciences</a:t>
                      </a:r>
                    </a:p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dirty="0" smtClean="0"/>
                        <a:t>Astronomy and Space Science</a:t>
                      </a:r>
                    </a:p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dirty="0" smtClean="0"/>
                        <a:t>Earth Science and Resource Engineering</a:t>
                      </a:r>
                    </a:p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dirty="0" smtClean="0"/>
                        <a:t>Ecosystem Sciences</a:t>
                      </a:r>
                    </a:p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dirty="0" smtClean="0"/>
                        <a:t>Energy Technology</a:t>
                      </a:r>
                    </a:p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dirty="0" smtClean="0"/>
                        <a:t>ICT Centre</a:t>
                      </a:r>
                    </a:p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dirty="0" smtClean="0"/>
                        <a:t>Land and Water</a:t>
                      </a:r>
                    </a:p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dirty="0" smtClean="0"/>
                        <a:t>Marine and Atmospheric Research</a:t>
                      </a:r>
                    </a:p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dirty="0" smtClean="0"/>
                        <a:t>Materials Science &amp; Engineering</a:t>
                      </a:r>
                    </a:p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dirty="0" smtClean="0"/>
                        <a:t>Mathematics, Informatics and Statistics</a:t>
                      </a:r>
                    </a:p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dirty="0" smtClean="0"/>
                        <a:t>Plant Industry</a:t>
                      </a:r>
                    </a:p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dirty="0" smtClean="0"/>
                        <a:t>Process Science and Engineering</a:t>
                      </a:r>
                      <a:endParaRPr lang="en-AU" sz="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6126" marR="46126" marT="42115" marB="42115"/>
                </a:tc>
                <a:tc>
                  <a:txBody>
                    <a:bodyPr/>
                    <a:lstStyle/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dirty="0" smtClean="0"/>
                        <a:t>Advanced Materials</a:t>
                      </a:r>
                    </a:p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dirty="0" smtClean="0"/>
                        <a:t>Sensor and Sensor Networks</a:t>
                      </a:r>
                    </a:p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dirty="0" smtClean="0"/>
                        <a:t>Computational and Simulation Sciences</a:t>
                      </a:r>
                    </a:p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dirty="0" smtClean="0"/>
                        <a:t>Transformational Biology</a:t>
                      </a:r>
                      <a:endParaRPr lang="en-AU" sz="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6126" marR="46126" marT="42115" marB="42115"/>
                </a:tc>
                <a:tc>
                  <a:txBody>
                    <a:bodyPr/>
                    <a:lstStyle/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dirty="0" smtClean="0"/>
                        <a:t>Australian</a:t>
                      </a:r>
                      <a:r>
                        <a:rPr lang="en-AU" sz="700" baseline="0" dirty="0" smtClean="0"/>
                        <a:t> Animal Health Laboratory</a:t>
                      </a:r>
                    </a:p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baseline="0" dirty="0" smtClean="0"/>
                        <a:t>Marine National Facility</a:t>
                      </a:r>
                    </a:p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baseline="0" dirty="0" smtClean="0"/>
                        <a:t>Australia Telescope National Facility</a:t>
                      </a:r>
                    </a:p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baseline="0" dirty="0" smtClean="0"/>
                        <a:t>National Insect Collection</a:t>
                      </a:r>
                    </a:p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baseline="0" dirty="0" smtClean="0"/>
                        <a:t>National Wildlife Collection</a:t>
                      </a:r>
                    </a:p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baseline="0" dirty="0" smtClean="0"/>
                        <a:t>National Fish Collection</a:t>
                      </a:r>
                    </a:p>
                    <a:p>
                      <a:pPr marL="93663" indent="-93663">
                        <a:buFont typeface="Arial" pitchFamily="34" charset="0"/>
                        <a:buChar char="•"/>
                      </a:pPr>
                      <a:r>
                        <a:rPr lang="en-AU" sz="700" baseline="0" dirty="0" smtClean="0"/>
                        <a:t>National Herbarium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AU" sz="700" dirty="0">
                        <a:solidFill>
                          <a:schemeClr val="tx1"/>
                        </a:solidFill>
                      </a:endParaRPr>
                    </a:p>
                  </a:txBody>
                  <a:tcPr marL="46126" marR="46126" marT="42115" marB="42115"/>
                </a:tc>
              </a:tr>
            </a:tbl>
          </a:graphicData>
        </a:graphic>
      </p:graphicFrame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77800" indent="-177800" eaLnBrk="1" hangingPunct="1">
              <a:buFont typeface="Arial" pitchFamily="34" charset="0"/>
              <a:buChar char="•"/>
            </a:pPr>
            <a:endParaRPr lang="en-AU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7800" indent="-177800">
              <a:buFont typeface="Arial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497" y="5500319"/>
            <a:ext cx="9170984" cy="1357681"/>
            <a:chOff x="1497" y="5500319"/>
            <a:chExt cx="9170984" cy="1357681"/>
          </a:xfrm>
        </p:grpSpPr>
        <p:sp>
          <p:nvSpPr>
            <p:cNvPr id="8" name="Rectangle 7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13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5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6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520713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Brief Intro  |  Ulrich Engelke</a:t>
            </a:r>
            <a:endParaRPr lang="en-A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26388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Brief Intro  |  Ulrich Engelke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69382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-7938" y="6056313"/>
            <a:ext cx="9161463" cy="801687"/>
            <a:chOff x="-7938" y="6056313"/>
            <a:chExt cx="9161463" cy="801687"/>
          </a:xfrm>
        </p:grpSpPr>
        <p:sp>
          <p:nvSpPr>
            <p:cNvPr id="32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33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35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10"/>
              <p:cNvSpPr>
                <a:spLocks/>
              </p:cNvSpPr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11"/>
              <p:cNvSpPr>
                <a:spLocks/>
              </p:cNvSpPr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3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1276350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smtClean="0"/>
              <a:t>Brief Intro  |  Ulrich Engelke</a:t>
            </a:r>
            <a:endParaRPr lang="en-AU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86412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3717032"/>
            <a:ext cx="6121438" cy="153920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58776" y="2744924"/>
            <a:ext cx="8461374" cy="852487"/>
          </a:xfrm>
        </p:spPr>
        <p:txBody>
          <a:bodyPr>
            <a:no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6302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2168860"/>
            <a:ext cx="6121438" cy="308737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6302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9469" cy="6500812"/>
            <a:chOff x="-26988" y="357188"/>
            <a:chExt cx="9199469" cy="6500812"/>
          </a:xfrm>
        </p:grpSpPr>
        <p:grpSp>
          <p:nvGrpSpPr>
            <p:cNvPr id="29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5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grpSp>
          <p:nvGrpSpPr>
            <p:cNvPr id="30" name="Group 29"/>
            <p:cNvGrpSpPr/>
            <p:nvPr userDrawn="1"/>
          </p:nvGrpSpPr>
          <p:grpSpPr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31" name="Rectangle 30"/>
              <p:cNvSpPr/>
              <p:nvPr userDrawn="1"/>
            </p:nvSpPr>
            <p:spPr>
              <a:xfrm>
                <a:off x="1497" y="5940320"/>
                <a:ext cx="9158377" cy="91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32" name="Group 31"/>
              <p:cNvGrpSpPr/>
              <p:nvPr userDrawn="1"/>
            </p:nvGrpSpPr>
            <p:grpSpPr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47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497" y="5563679"/>
                  <a:ext cx="9170984" cy="932871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8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497" y="5500319"/>
                  <a:ext cx="9170984" cy="435430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9" name="Freeform 9"/>
                <p:cNvSpPr>
                  <a:spLocks/>
                </p:cNvSpPr>
                <p:nvPr userDrawn="1"/>
              </p:nvSpPr>
              <p:spPr bwMode="auto">
                <a:xfrm>
                  <a:off x="1497" y="5563679"/>
                  <a:ext cx="7365906" cy="432734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 userDrawn="1"/>
              </p:nvSpPr>
              <p:spPr bwMode="auto">
                <a:xfrm>
                  <a:off x="7367402" y="5563679"/>
                  <a:ext cx="1805078" cy="869511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pic>
            <p:nvPicPr>
              <p:cNvPr id="33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4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35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6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7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8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9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0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1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2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3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4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5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6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37967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75978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5409" cy="6140081"/>
            <a:chOff x="-26988" y="357188"/>
            <a:chExt cx="9195409" cy="6140081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43" name="Group 22"/>
              <p:cNvGrpSpPr>
                <a:grpSpLocks/>
              </p:cNvGrpSpPr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58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7938" y="5668963"/>
                  <a:ext cx="9167813" cy="99695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9" name="Freeform 24"/>
                <p:cNvSpPr>
                  <a:spLocks/>
                </p:cNvSpPr>
                <p:nvPr userDrawn="1"/>
              </p:nvSpPr>
              <p:spPr bwMode="auto">
                <a:xfrm>
                  <a:off x="-7938" y="5732463"/>
                  <a:ext cx="7362826" cy="433387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 userDrawn="1"/>
              </p:nvSpPr>
              <p:spPr bwMode="auto">
                <a:xfrm>
                  <a:off x="7354888" y="5732463"/>
                  <a:ext cx="1804987" cy="869950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  <p:pic>
            <p:nvPicPr>
              <p:cNvPr id="44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5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46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7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8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9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0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1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2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3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4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5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6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7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  <p:grpSp>
          <p:nvGrpSpPr>
            <p:cNvPr id="30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3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647630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Brief Intro  |  Ulrich Engelke</a:t>
            </a:r>
            <a:endParaRPr lang="en-AU"/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80961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Brief Intro  |  Ulrich Engelke</a:t>
            </a:r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54646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Brief Intro  |  Ulrich Engelke</a:t>
            </a:r>
            <a:endParaRPr lang="en-A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270000"/>
            <a:ext cx="8460000" cy="853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59831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Brief Intro  |  Ulrich Engelke</a:t>
            </a:r>
            <a:endParaRPr lang="en-AU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20471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Brief Intro  |  Ulrich Engelke</a:t>
            </a:r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896000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525" y="6051550"/>
            <a:ext cx="9169400" cy="849313"/>
            <a:chOff x="-9525" y="6051550"/>
            <a:chExt cx="9169400" cy="849313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7" name="Picture 7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268413"/>
            <a:ext cx="8461375" cy="4572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991" y="6504332"/>
            <a:ext cx="6083845" cy="1242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AU" smtClean="0"/>
              <a:t>Brief Intro  |  Ulrich Engelke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6606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2701" y="3637756"/>
            <a:ext cx="9142412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843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8" y="3626643"/>
            <a:ext cx="916781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80" r:id="rId6"/>
    <p:sldLayoutId id="2147483679" r:id="rId7"/>
    <p:sldLayoutId id="2147483661" r:id="rId8"/>
    <p:sldLayoutId id="2147483663" r:id="rId9"/>
    <p:sldLayoutId id="2147483664" r:id="rId10"/>
    <p:sldLayoutId id="2147483667" r:id="rId11"/>
    <p:sldLayoutId id="2147483665" r:id="rId12"/>
    <p:sldLayoutId id="2147483682" r:id="rId13"/>
    <p:sldLayoutId id="2147483681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http://iyashisource.com/blog/wp-content/uploads/2013/08/WHEN-THE-BRAIN-STARTS-TO-FALL-APART.jpg"/>
          <p:cNvPicPr>
            <a:picLocks noChangeAspect="1" noChangeArrowheads="1"/>
          </p:cNvPicPr>
          <p:nvPr/>
        </p:nvPicPr>
        <p:blipFill>
          <a:blip r:embed="rId2" cstate="print"/>
          <a:srcRect t="16637" b="32961"/>
          <a:stretch>
            <a:fillRect/>
          </a:stretch>
        </p:blipFill>
        <p:spPr bwMode="auto">
          <a:xfrm>
            <a:off x="0" y="-5382"/>
            <a:ext cx="9144000" cy="3338824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Brief Intro to CSIRO and Myself</a:t>
            </a:r>
            <a:endParaRPr lang="en-AU" dirty="0"/>
          </a:p>
        </p:txBody>
      </p:sp>
      <p:sp>
        <p:nvSpPr>
          <p:cNvPr id="17" name="Footer Placeholder 2"/>
          <p:cNvSpPr txBox="1">
            <a:spLocks/>
          </p:cNvSpPr>
          <p:nvPr/>
        </p:nvSpPr>
        <p:spPr bwMode="auto">
          <a:xfrm>
            <a:off x="361950" y="4962901"/>
            <a:ext cx="80422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21</a:t>
            </a:r>
            <a:r>
              <a:rPr lang="en-AU" sz="1600" baseline="30000" dirty="0" smtClean="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 January 2014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Footer Placeholder 2"/>
          <p:cNvSpPr txBox="1">
            <a:spLocks/>
          </p:cNvSpPr>
          <p:nvPr/>
        </p:nvSpPr>
        <p:spPr bwMode="auto">
          <a:xfrm>
            <a:off x="360363" y="4700964"/>
            <a:ext cx="80422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b="1" dirty="0" smtClean="0">
                <a:solidFill>
                  <a:schemeClr val="bg1"/>
                </a:solidFill>
                <a:latin typeface="Calibri" pitchFamily="34" charset="0"/>
              </a:rPr>
              <a:t>Ulrich Engelke </a:t>
            </a:r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| Senior Research Scientist – Cognitive Informatics 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/>
          <a:lstStyle/>
          <a:p>
            <a:r>
              <a:rPr lang="en-AU" dirty="0" smtClean="0"/>
              <a:t>CSIRO computational informatics (CCI)</a:t>
            </a:r>
          </a:p>
        </p:txBody>
      </p:sp>
    </p:spTree>
    <p:extLst>
      <p:ext uri="{BB962C8B-B14F-4D97-AF65-F5344CB8AC3E}">
        <p14:creationId xmlns="" xmlns:p14="http://schemas.microsoft.com/office/powerpoint/2010/main" val="108372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Facilities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8775" y="1268413"/>
            <a:ext cx="8317681" cy="4572855"/>
          </a:xfrm>
        </p:spPr>
        <p:txBody>
          <a:bodyPr>
            <a:normAutofit/>
          </a:bodyPr>
          <a:lstStyle/>
          <a:p>
            <a:r>
              <a:rPr lang="en-AU" dirty="0" smtClean="0"/>
              <a:t>Equipment </a:t>
            </a:r>
          </a:p>
          <a:p>
            <a:pPr lvl="1"/>
            <a:r>
              <a:rPr lang="en-AU" dirty="0" smtClean="0"/>
              <a:t>SMI RED 500 eye tracker</a:t>
            </a:r>
          </a:p>
          <a:p>
            <a:pPr lvl="1"/>
            <a:r>
              <a:rPr lang="en-AU" dirty="0" smtClean="0"/>
              <a:t>Biosemi </a:t>
            </a:r>
            <a:r>
              <a:rPr lang="en-AU" dirty="0" err="1" smtClean="0"/>
              <a:t>ActiveTwo</a:t>
            </a:r>
            <a:r>
              <a:rPr lang="en-AU" dirty="0" smtClean="0"/>
              <a:t> psychophysiological measurement equipment</a:t>
            </a:r>
          </a:p>
          <a:p>
            <a:pPr lvl="1"/>
            <a:r>
              <a:rPr lang="en-AU" dirty="0" smtClean="0"/>
              <a:t>Other lower cost solutions</a:t>
            </a:r>
          </a:p>
          <a:p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mtClean="0"/>
              <a:t>Brief Intro  |  Ulrich Engelke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10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4098" name="Picture 2" descr="http://www.biosemi.com/pics/Praamstra_mediu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285022"/>
            <a:ext cx="2667000" cy="1771651"/>
          </a:xfrm>
          <a:prstGeom prst="rect">
            <a:avLst/>
          </a:prstGeom>
          <a:noFill/>
        </p:spPr>
      </p:pic>
      <p:pic>
        <p:nvPicPr>
          <p:cNvPr id="4100" name="Picture 4" descr="http://www.smivision.com/fileadmin/user_upload/egts/products/iview-x-red/slideshow/iViewXRED_detail1.jpg"/>
          <p:cNvPicPr>
            <a:picLocks noChangeAspect="1" noChangeArrowheads="1"/>
          </p:cNvPicPr>
          <p:nvPr/>
        </p:nvPicPr>
        <p:blipFill>
          <a:blip r:embed="rId3" cstate="print"/>
          <a:srcRect t="15240" b="9144"/>
          <a:stretch>
            <a:fillRect/>
          </a:stretch>
        </p:blipFill>
        <p:spPr bwMode="auto">
          <a:xfrm>
            <a:off x="1187624" y="3284984"/>
            <a:ext cx="2952750" cy="1786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880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Contribution to RICE and VQEG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8775" y="1268413"/>
            <a:ext cx="8317681" cy="4572855"/>
          </a:xfrm>
        </p:spPr>
        <p:txBody>
          <a:bodyPr>
            <a:normAutofit/>
          </a:bodyPr>
          <a:lstStyle/>
          <a:p>
            <a:r>
              <a:rPr lang="en-AU" dirty="0" smtClean="0"/>
              <a:t>Quantitative QoE assessment with psychophysiological measurements: eye tracking, EEG, EKG, EMG, GSR, ... </a:t>
            </a:r>
          </a:p>
          <a:p>
            <a:endParaRPr lang="en-AU" dirty="0" smtClean="0"/>
          </a:p>
          <a:p>
            <a:r>
              <a:rPr lang="en-AU" dirty="0" smtClean="0"/>
              <a:t>Correlates of psychophysiological measures and subjective scales.</a:t>
            </a:r>
          </a:p>
          <a:p>
            <a:endParaRPr lang="en-AU" dirty="0" smtClean="0"/>
          </a:p>
          <a:p>
            <a:r>
              <a:rPr lang="en-AU" dirty="0" smtClean="0"/>
              <a:t>Recommendations for concurrent use of subjective scales and </a:t>
            </a:r>
            <a:r>
              <a:rPr lang="en-AU" smtClean="0"/>
              <a:t>psychophysiology measurements </a:t>
            </a:r>
            <a:r>
              <a:rPr lang="en-AU" dirty="0" smtClean="0"/>
              <a:t>– definition of use cases.</a:t>
            </a:r>
          </a:p>
          <a:p>
            <a:endParaRPr lang="en-AU" dirty="0" smtClean="0"/>
          </a:p>
          <a:p>
            <a:r>
              <a:rPr lang="en-AU" b="1" dirty="0" smtClean="0">
                <a:solidFill>
                  <a:schemeClr val="accent5">
                    <a:lumMod val="50000"/>
                  </a:schemeClr>
                </a:solidFill>
              </a:rPr>
              <a:t>Going ahead: </a:t>
            </a:r>
          </a:p>
          <a:p>
            <a:pPr lvl="1"/>
            <a:r>
              <a:rPr lang="en-AU" dirty="0" smtClean="0">
                <a:solidFill>
                  <a:schemeClr val="accent5">
                    <a:lumMod val="50000"/>
                  </a:schemeClr>
                </a:solidFill>
              </a:rPr>
              <a:t>Laboratory is being built up at the new Sandy Bay site</a:t>
            </a:r>
          </a:p>
          <a:p>
            <a:pPr lvl="1"/>
            <a:r>
              <a:rPr lang="en-AU" dirty="0" smtClean="0">
                <a:solidFill>
                  <a:schemeClr val="accent5">
                    <a:lumMod val="50000"/>
                  </a:schemeClr>
                </a:solidFill>
              </a:rPr>
              <a:t>Get student(s) onboard to support this work</a:t>
            </a:r>
          </a:p>
          <a:p>
            <a:pPr lvl="1"/>
            <a:r>
              <a:rPr lang="en-AU" dirty="0" smtClean="0">
                <a:solidFill>
                  <a:schemeClr val="accent5">
                    <a:lumMod val="50000"/>
                  </a:schemeClr>
                </a:solidFill>
              </a:rPr>
              <a:t>Find collaborators within VQEG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mtClean="0"/>
              <a:t>Brief Intro  |  Ulrich Engelke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11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7880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0"/>
              </a:spcAft>
            </a:pPr>
            <a:r>
              <a:rPr lang="en-US" sz="1500" dirty="0" smtClean="0"/>
              <a:t>Computational Informatics</a:t>
            </a:r>
          </a:p>
          <a:p>
            <a:pPr lvl="1">
              <a:lnSpc>
                <a:spcPct val="80000"/>
              </a:lnSpc>
              <a:tabLst>
                <a:tab pos="355600" algn="l"/>
              </a:tabLst>
            </a:pPr>
            <a:r>
              <a:rPr lang="en-US" sz="1500" dirty="0" smtClean="0"/>
              <a:t>Ulrich Engelke</a:t>
            </a:r>
            <a:br>
              <a:rPr lang="en-US" sz="1500" dirty="0" smtClean="0"/>
            </a:br>
            <a:r>
              <a:rPr lang="en-US" sz="1500" dirty="0" smtClean="0"/>
              <a:t>Senior Research Scientist</a:t>
            </a:r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b="1" dirty="0" smtClean="0"/>
              <a:t>t</a:t>
            </a:r>
            <a:r>
              <a:rPr lang="en-US" sz="1500" dirty="0" smtClean="0"/>
              <a:t>	+61 3 6232 5431 </a:t>
            </a:r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b="1" dirty="0" smtClean="0"/>
              <a:t>e</a:t>
            </a:r>
            <a:r>
              <a:rPr lang="en-US" sz="1500" dirty="0" smtClean="0"/>
              <a:t>	ulrich.engelke@csiro.au</a:t>
            </a:r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b="1" dirty="0" smtClean="0"/>
              <a:t>w</a:t>
            </a:r>
            <a:r>
              <a:rPr lang="en-US" sz="1500" dirty="0" smtClean="0"/>
              <a:t>	www.csiro.au/lorem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rtl="0" eaLnBrk="1" latinLnBrk="0" hangingPunct="1"/>
            <a:r>
              <a:rPr lang="en-AU" sz="1200" b="1" kern="1200" cap="all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CSIRO Computational informatics</a:t>
            </a:r>
            <a:r>
              <a:rPr lang="en-AU" sz="1200" b="1" kern="1200" cap="all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(CCI)</a:t>
            </a:r>
            <a:endParaRPr lang="en-AU" dirty="0">
              <a:effectLst/>
            </a:endParaRPr>
          </a:p>
        </p:txBody>
      </p:sp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/>
              <a:t>Thank you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6135107"/>
            <a:ext cx="17716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>
                <a:solidFill>
                  <a:schemeClr val="accent1">
                    <a:lumMod val="50000"/>
                  </a:schemeClr>
                </a:solidFill>
              </a:rPr>
              <a:t>Title picture: iyashisource.com</a:t>
            </a:r>
            <a:endParaRPr lang="en-AU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9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About me...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8775" y="1160401"/>
            <a:ext cx="8605713" cy="4788879"/>
          </a:xfrm>
        </p:spPr>
        <p:txBody>
          <a:bodyPr>
            <a:normAutofit lnSpcReduction="10000"/>
          </a:bodyPr>
          <a:lstStyle/>
          <a:p>
            <a:r>
              <a:rPr lang="en-AU" sz="2000" dirty="0" smtClean="0"/>
              <a:t>Masters in ICT at RWTH Aachen, Germany (2004)</a:t>
            </a:r>
          </a:p>
          <a:p>
            <a:endParaRPr lang="en-AU" sz="2000" dirty="0" smtClean="0"/>
          </a:p>
          <a:p>
            <a:r>
              <a:rPr lang="en-AU" sz="2000" dirty="0" smtClean="0"/>
              <a:t>PhD in Telecommunications at BTH, Sweden (2010)</a:t>
            </a:r>
          </a:p>
          <a:p>
            <a:pPr lvl="1"/>
            <a:r>
              <a:rPr lang="en-AU" sz="1800" dirty="0" smtClean="0">
                <a:solidFill>
                  <a:schemeClr val="accent5">
                    <a:lumMod val="50000"/>
                  </a:schemeClr>
                </a:solidFill>
              </a:rPr>
              <a:t>Thesis: Modelling Perceptual Quality and Visual Saliency for </a:t>
            </a:r>
            <a:br>
              <a:rPr lang="en-AU" sz="1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AU" sz="1800" dirty="0" smtClean="0">
                <a:solidFill>
                  <a:schemeClr val="accent5">
                    <a:lumMod val="50000"/>
                  </a:schemeClr>
                </a:solidFill>
              </a:rPr>
              <a:t>Image and Video Quality Assessment</a:t>
            </a:r>
          </a:p>
          <a:p>
            <a:endParaRPr lang="en-AU" sz="2000" dirty="0" smtClean="0"/>
          </a:p>
          <a:p>
            <a:r>
              <a:rPr lang="en-AU" sz="2000" dirty="0" smtClean="0"/>
              <a:t>Post-doc at IVC group, University of Nantes, France (2011)</a:t>
            </a:r>
          </a:p>
          <a:p>
            <a:pPr marL="432000" lvl="2">
              <a:buFont typeface="Arial" pitchFamily="34" charset="0"/>
              <a:buChar char="•"/>
            </a:pPr>
            <a:r>
              <a:rPr lang="en-AU" sz="1800" dirty="0" smtClean="0">
                <a:solidFill>
                  <a:schemeClr val="accent5">
                    <a:lumMod val="50000"/>
                  </a:schemeClr>
                </a:solidFill>
              </a:rPr>
              <a:t>QoE for multimedia applications</a:t>
            </a:r>
          </a:p>
          <a:p>
            <a:endParaRPr lang="en-AU" sz="2000" dirty="0" smtClean="0"/>
          </a:p>
          <a:p>
            <a:r>
              <a:rPr lang="en-AU" sz="2000" dirty="0" smtClean="0"/>
              <a:t>Research Scientist at Philips Research, The Netherlands (2011-2013)</a:t>
            </a:r>
          </a:p>
          <a:p>
            <a:pPr lvl="1"/>
            <a:r>
              <a:rPr lang="en-AU" sz="1800" dirty="0" smtClean="0">
                <a:solidFill>
                  <a:schemeClr val="accent5">
                    <a:lumMod val="50000"/>
                  </a:schemeClr>
                </a:solidFill>
              </a:rPr>
              <a:t>QoE for lighting applications</a:t>
            </a:r>
          </a:p>
          <a:p>
            <a:endParaRPr lang="en-AU" sz="2000" dirty="0" smtClean="0"/>
          </a:p>
          <a:p>
            <a:r>
              <a:rPr lang="en-AU" sz="2000" dirty="0" smtClean="0"/>
              <a:t>Senior Research Scientist at CSIRO, Australia (2013-)</a:t>
            </a:r>
          </a:p>
          <a:p>
            <a:pPr lvl="1"/>
            <a:r>
              <a:rPr lang="en-AU" sz="1800" dirty="0" smtClean="0">
                <a:solidFill>
                  <a:schemeClr val="accent5">
                    <a:lumMod val="50000"/>
                  </a:schemeClr>
                </a:solidFill>
              </a:rPr>
              <a:t>Cognitive Informatics</a:t>
            </a:r>
          </a:p>
          <a:p>
            <a:pPr lvl="1"/>
            <a:r>
              <a:rPr lang="en-AU" sz="1800" dirty="0" smtClean="0">
                <a:solidFill>
                  <a:schemeClr val="accent5">
                    <a:lumMod val="50000"/>
                  </a:schemeClr>
                </a:solidFill>
              </a:rPr>
              <a:t>(Bioinformatics)</a:t>
            </a:r>
          </a:p>
          <a:p>
            <a:endParaRPr lang="en-AU" sz="2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mtClean="0"/>
              <a:t>Brief Intro  |  Ulrich Engelke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27650" name="Picture 2" descr="Ulrich Engel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365104"/>
            <a:ext cx="1428750" cy="1428750"/>
          </a:xfrm>
          <a:prstGeom prst="rect">
            <a:avLst/>
          </a:prstGeom>
          <a:noFill/>
        </p:spPr>
      </p:pic>
      <p:pic>
        <p:nvPicPr>
          <p:cNvPr id="15363" name="Picture 3" descr="C:\Users\ENG06B\Desktop\cologne_sm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0"/>
            <a:ext cx="2915815" cy="19361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08895" y="1863874"/>
            <a:ext cx="1724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Cologne, Germany</a:t>
            </a:r>
            <a:endParaRPr lang="en-AU" sz="1600" dirty="0"/>
          </a:p>
        </p:txBody>
      </p:sp>
    </p:spTree>
    <p:extLst>
      <p:ext uri="{BB962C8B-B14F-4D97-AF65-F5344CB8AC3E}">
        <p14:creationId xmlns="" xmlns:p14="http://schemas.microsoft.com/office/powerpoint/2010/main" val="7880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NG06B\Desktop\DSC_0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941168"/>
            <a:ext cx="3067797" cy="172819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Brief Intro  |  Ulrich Engelke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86" name="Rounded Rectangle 85"/>
          <p:cNvSpPr/>
          <p:nvPr/>
        </p:nvSpPr>
        <p:spPr>
          <a:xfrm>
            <a:off x="2987824" y="4869160"/>
            <a:ext cx="2808312" cy="1341638"/>
          </a:xfrm>
          <a:prstGeom prst="roundRect">
            <a:avLst>
              <a:gd name="adj" fmla="val 623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6000" bIns="36000" rtlCol="0" anchor="ctr">
            <a:spAutoFit/>
          </a:bodyPr>
          <a:lstStyle/>
          <a:p>
            <a:pPr>
              <a:tabLst>
                <a:tab pos="2430000" algn="r"/>
              </a:tabLst>
            </a:pPr>
            <a:r>
              <a:rPr lang="en-US" sz="2000" b="1" dirty="0" smtClean="0"/>
              <a:t>62%</a:t>
            </a:r>
            <a:r>
              <a:rPr lang="en-US" sz="1600" dirty="0" smtClean="0"/>
              <a:t> of our people hold university degrees</a:t>
            </a:r>
            <a:r>
              <a:rPr lang="en-US" sz="2000" dirty="0" smtClean="0"/>
              <a:t> </a:t>
            </a:r>
          </a:p>
          <a:p>
            <a:pPr>
              <a:tabLst>
                <a:tab pos="2430000" algn="r"/>
              </a:tabLst>
            </a:pPr>
            <a:r>
              <a:rPr lang="en-US" sz="2000" b="1" dirty="0" smtClean="0"/>
              <a:t>2000</a:t>
            </a:r>
            <a:r>
              <a:rPr lang="en-US" sz="2000" dirty="0" smtClean="0"/>
              <a:t> </a:t>
            </a:r>
            <a:r>
              <a:rPr lang="en-US" sz="1600" dirty="0" smtClean="0"/>
              <a:t>doctorates</a:t>
            </a:r>
            <a:r>
              <a:rPr lang="en-US" sz="2000" dirty="0" smtClean="0"/>
              <a:t>  </a:t>
            </a:r>
          </a:p>
          <a:p>
            <a:pPr>
              <a:tabLst>
                <a:tab pos="2430000" algn="r"/>
              </a:tabLst>
            </a:pPr>
            <a:r>
              <a:rPr lang="en-US" sz="2000" b="1" dirty="0" smtClean="0"/>
              <a:t>500</a:t>
            </a:r>
            <a:r>
              <a:rPr lang="en-US" sz="2000" dirty="0" smtClean="0"/>
              <a:t> </a:t>
            </a:r>
            <a:r>
              <a:rPr lang="en-US" sz="1600" dirty="0" smtClean="0"/>
              <a:t>masters</a:t>
            </a:r>
            <a:endParaRPr lang="en-AU" sz="1600" dirty="0"/>
          </a:p>
        </p:txBody>
      </p:sp>
      <p:sp>
        <p:nvSpPr>
          <p:cNvPr id="88" name="Rounded Rectangle 87"/>
          <p:cNvSpPr/>
          <p:nvPr/>
        </p:nvSpPr>
        <p:spPr>
          <a:xfrm>
            <a:off x="107504" y="4869161"/>
            <a:ext cx="2808311" cy="1368152"/>
          </a:xfrm>
          <a:prstGeom prst="roundRect">
            <a:avLst>
              <a:gd name="adj" fmla="val 4299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6000" bIns="36000" rtlCol="0" anchor="ctr">
            <a:noAutofit/>
          </a:bodyPr>
          <a:lstStyle/>
          <a:p>
            <a:pPr>
              <a:tabLst>
                <a:tab pos="2430000" algn="r"/>
              </a:tabLst>
            </a:pPr>
            <a:r>
              <a:rPr lang="en-US" sz="2000" b="1" dirty="0" smtClean="0"/>
              <a:t>Top 1%</a:t>
            </a:r>
            <a:r>
              <a:rPr lang="en-US" sz="1600" dirty="0" smtClean="0"/>
              <a:t> of global research institutions in 14 of 22 research fields  </a:t>
            </a:r>
            <a:endParaRPr lang="en-US" sz="2000" dirty="0" smtClean="0"/>
          </a:p>
          <a:p>
            <a:pPr>
              <a:tabLst>
                <a:tab pos="2430000" algn="r"/>
              </a:tabLst>
            </a:pPr>
            <a:r>
              <a:rPr lang="en-US" sz="2000" b="1" dirty="0" smtClean="0"/>
              <a:t>Top 0.1%</a:t>
            </a:r>
            <a:r>
              <a:rPr lang="en-US" sz="1600" b="1" dirty="0" smtClean="0"/>
              <a:t> </a:t>
            </a:r>
            <a:r>
              <a:rPr lang="en-US" sz="1600" dirty="0" smtClean="0"/>
              <a:t>in 4 research fields</a:t>
            </a:r>
            <a:r>
              <a:rPr lang="en-US" sz="2000" dirty="0" smtClean="0"/>
              <a:t> </a:t>
            </a:r>
          </a:p>
        </p:txBody>
      </p:sp>
      <p:pic>
        <p:nvPicPr>
          <p:cNvPr id="89" name="Content Placeholder 23" descr="Australia2tra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2215" y="335818"/>
            <a:ext cx="4975147" cy="4618280"/>
          </a:xfrm>
          <a:prstGeom prst="rect">
            <a:avLst/>
          </a:prstGeom>
          <a:ln>
            <a:noFill/>
          </a:ln>
        </p:spPr>
      </p:pic>
      <p:sp>
        <p:nvSpPr>
          <p:cNvPr id="90" name="Oval 89"/>
          <p:cNvSpPr/>
          <p:nvPr/>
        </p:nvSpPr>
        <p:spPr>
          <a:xfrm>
            <a:off x="3931014" y="34320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4002B">
                  <a:shade val="30000"/>
                  <a:satMod val="115000"/>
                </a:srgbClr>
              </a:gs>
              <a:gs pos="50000">
                <a:srgbClr val="E4002B">
                  <a:shade val="67500"/>
                  <a:satMod val="115000"/>
                </a:srgbClr>
              </a:gs>
              <a:gs pos="100000">
                <a:srgbClr val="E4002B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>
              <a:solidFill>
                <a:schemeClr val="bg1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3786354" y="297570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4002B">
                  <a:shade val="30000"/>
                  <a:satMod val="115000"/>
                </a:srgbClr>
              </a:gs>
              <a:gs pos="50000">
                <a:srgbClr val="E4002B">
                  <a:shade val="67500"/>
                  <a:satMod val="115000"/>
                </a:srgbClr>
              </a:gs>
              <a:gs pos="100000">
                <a:srgbClr val="E4002B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>
              <a:solidFill>
                <a:schemeClr val="bg1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5545134" y="51873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4002B">
                  <a:shade val="30000"/>
                  <a:satMod val="115000"/>
                </a:srgbClr>
              </a:gs>
              <a:gs pos="50000">
                <a:srgbClr val="E4002B">
                  <a:shade val="67500"/>
                  <a:satMod val="115000"/>
                </a:srgbClr>
              </a:gs>
              <a:gs pos="100000">
                <a:srgbClr val="E4002B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>
              <a:solidFill>
                <a:schemeClr val="bg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5794196" y="186925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4002B">
                  <a:shade val="30000"/>
                  <a:satMod val="115000"/>
                </a:srgbClr>
              </a:gs>
              <a:gs pos="50000">
                <a:srgbClr val="E4002B">
                  <a:shade val="67500"/>
                  <a:satMod val="115000"/>
                </a:srgbClr>
              </a:gs>
              <a:gs pos="100000">
                <a:srgbClr val="E4002B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>
              <a:solidFill>
                <a:schemeClr val="bg1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7485058" y="138310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4002B">
                  <a:shade val="30000"/>
                  <a:satMod val="115000"/>
                </a:srgbClr>
              </a:gs>
              <a:gs pos="50000">
                <a:srgbClr val="E4002B">
                  <a:shade val="67500"/>
                  <a:satMod val="115000"/>
                </a:srgbClr>
              </a:gs>
              <a:gs pos="100000">
                <a:srgbClr val="E4002B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>
              <a:solidFill>
                <a:schemeClr val="bg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8015135" y="203498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4002B">
                  <a:shade val="30000"/>
                  <a:satMod val="115000"/>
                </a:srgbClr>
              </a:gs>
              <a:gs pos="50000">
                <a:srgbClr val="E4002B">
                  <a:shade val="67500"/>
                  <a:satMod val="115000"/>
                </a:srgbClr>
              </a:gs>
              <a:gs pos="100000">
                <a:srgbClr val="E4002B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>
              <a:solidFill>
                <a:schemeClr val="bg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8094600" y="277308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4002B">
                  <a:shade val="30000"/>
                  <a:satMod val="115000"/>
                </a:srgbClr>
              </a:gs>
              <a:gs pos="50000">
                <a:srgbClr val="E4002B">
                  <a:shade val="67500"/>
                  <a:satMod val="115000"/>
                </a:srgbClr>
              </a:gs>
              <a:gs pos="100000">
                <a:srgbClr val="E4002B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>
              <a:solidFill>
                <a:schemeClr val="bg1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7954862" y="258945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4002B">
                  <a:shade val="30000"/>
                  <a:satMod val="115000"/>
                </a:srgbClr>
              </a:gs>
              <a:gs pos="50000">
                <a:srgbClr val="E4002B">
                  <a:shade val="67500"/>
                  <a:satMod val="115000"/>
                </a:srgbClr>
              </a:gs>
              <a:gs pos="100000">
                <a:srgbClr val="E4002B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>
              <a:solidFill>
                <a:schemeClr val="bg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6536679" y="351526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4002B">
                  <a:shade val="30000"/>
                  <a:satMod val="115000"/>
                </a:srgbClr>
              </a:gs>
              <a:gs pos="50000">
                <a:srgbClr val="E4002B">
                  <a:shade val="67500"/>
                  <a:satMod val="115000"/>
                </a:srgbClr>
              </a:gs>
              <a:gs pos="100000">
                <a:srgbClr val="E4002B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>
              <a:solidFill>
                <a:schemeClr val="bg1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7341039" y="468823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4002B">
                  <a:shade val="30000"/>
                  <a:satMod val="115000"/>
                </a:srgbClr>
              </a:gs>
              <a:gs pos="50000">
                <a:srgbClr val="E4002B">
                  <a:shade val="67500"/>
                  <a:satMod val="115000"/>
                </a:srgbClr>
              </a:gs>
              <a:gs pos="100000">
                <a:srgbClr val="E4002B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>
              <a:solidFill>
                <a:schemeClr val="bg1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7424229" y="460504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4002B">
                  <a:shade val="30000"/>
                  <a:satMod val="115000"/>
                </a:srgbClr>
              </a:gs>
              <a:gs pos="50000">
                <a:srgbClr val="E4002B">
                  <a:shade val="67500"/>
                  <a:satMod val="115000"/>
                </a:srgbClr>
              </a:gs>
              <a:gs pos="100000">
                <a:srgbClr val="E4002B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>
              <a:solidFill>
                <a:schemeClr val="bg1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7015075" y="408437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4002B">
                  <a:shade val="30000"/>
                  <a:satMod val="115000"/>
                </a:srgbClr>
              </a:gs>
              <a:gs pos="50000">
                <a:srgbClr val="E4002B">
                  <a:shade val="67500"/>
                  <a:satMod val="115000"/>
                </a:srgbClr>
              </a:gs>
              <a:gs pos="100000">
                <a:srgbClr val="E4002B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>
              <a:solidFill>
                <a:schemeClr val="bg1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6922697" y="408437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4002B">
                  <a:shade val="30000"/>
                  <a:satMod val="115000"/>
                </a:srgbClr>
              </a:gs>
              <a:gs pos="50000">
                <a:srgbClr val="E4002B">
                  <a:shade val="67500"/>
                  <a:satMod val="115000"/>
                </a:srgbClr>
              </a:gs>
              <a:gs pos="100000">
                <a:srgbClr val="E4002B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>
              <a:solidFill>
                <a:schemeClr val="bg1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7366917" y="385468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4002B">
                  <a:shade val="30000"/>
                  <a:satMod val="115000"/>
                </a:srgbClr>
              </a:gs>
              <a:gs pos="50000">
                <a:srgbClr val="E4002B">
                  <a:shade val="67500"/>
                  <a:satMod val="115000"/>
                </a:srgbClr>
              </a:gs>
              <a:gs pos="100000">
                <a:srgbClr val="E4002B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>
              <a:solidFill>
                <a:schemeClr val="bg1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7139671" y="397510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4002B">
                  <a:shade val="30000"/>
                  <a:satMod val="115000"/>
                </a:srgbClr>
              </a:gs>
              <a:gs pos="50000">
                <a:srgbClr val="E4002B">
                  <a:shade val="67500"/>
                  <a:satMod val="115000"/>
                </a:srgbClr>
              </a:gs>
              <a:gs pos="100000">
                <a:srgbClr val="E4002B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>
              <a:solidFill>
                <a:schemeClr val="bg1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7274862" y="407774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4002B">
                  <a:shade val="30000"/>
                  <a:satMod val="115000"/>
                </a:srgbClr>
              </a:gs>
              <a:gs pos="50000">
                <a:srgbClr val="E4002B">
                  <a:shade val="67500"/>
                  <a:satMod val="115000"/>
                </a:srgbClr>
              </a:gs>
              <a:gs pos="100000">
                <a:srgbClr val="E4002B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>
              <a:solidFill>
                <a:schemeClr val="bg1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8002222" y="304419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4002B">
                  <a:shade val="30000"/>
                  <a:satMod val="115000"/>
                </a:srgbClr>
              </a:gs>
              <a:gs pos="50000">
                <a:srgbClr val="E4002B">
                  <a:shade val="67500"/>
                  <a:satMod val="115000"/>
                </a:srgbClr>
              </a:gs>
              <a:gs pos="100000">
                <a:srgbClr val="E4002B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>
              <a:solidFill>
                <a:schemeClr val="bg1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7708866" y="304419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4002B">
                  <a:shade val="30000"/>
                  <a:satMod val="115000"/>
                </a:srgbClr>
              </a:gs>
              <a:gs pos="50000">
                <a:srgbClr val="E4002B">
                  <a:shade val="67500"/>
                  <a:satMod val="115000"/>
                </a:srgbClr>
              </a:gs>
              <a:gs pos="100000">
                <a:srgbClr val="E4002B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>
              <a:solidFill>
                <a:schemeClr val="bg1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7616488" y="304419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4002B">
                  <a:shade val="30000"/>
                  <a:satMod val="115000"/>
                </a:srgbClr>
              </a:gs>
              <a:gs pos="50000">
                <a:srgbClr val="E4002B">
                  <a:shade val="67500"/>
                  <a:satMod val="115000"/>
                </a:srgbClr>
              </a:gs>
              <a:gs pos="100000">
                <a:srgbClr val="E4002B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>
              <a:solidFill>
                <a:schemeClr val="bg1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7598115" y="321057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4002B">
                  <a:shade val="30000"/>
                  <a:satMod val="115000"/>
                </a:srgbClr>
              </a:gs>
              <a:gs pos="50000">
                <a:srgbClr val="E4002B">
                  <a:shade val="67500"/>
                  <a:satMod val="115000"/>
                </a:srgbClr>
              </a:gs>
              <a:gs pos="100000">
                <a:srgbClr val="E4002B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>
              <a:solidFill>
                <a:schemeClr val="bg1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7459813" y="337695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4002B">
                  <a:shade val="30000"/>
                  <a:satMod val="115000"/>
                </a:srgbClr>
              </a:gs>
              <a:gs pos="50000">
                <a:srgbClr val="E4002B">
                  <a:shade val="67500"/>
                  <a:satMod val="115000"/>
                </a:srgbClr>
              </a:gs>
              <a:gs pos="100000">
                <a:srgbClr val="E4002B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>
              <a:solidFill>
                <a:schemeClr val="bg1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6964664" y="372056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4002B">
                  <a:shade val="30000"/>
                  <a:satMod val="115000"/>
                </a:srgbClr>
              </a:gs>
              <a:gs pos="50000">
                <a:srgbClr val="E4002B">
                  <a:shade val="67500"/>
                  <a:satMod val="115000"/>
                </a:srgbClr>
              </a:gs>
              <a:gs pos="100000">
                <a:srgbClr val="E4002B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>
              <a:solidFill>
                <a:schemeClr val="bg1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7209722" y="361682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4002B">
                  <a:shade val="30000"/>
                  <a:satMod val="115000"/>
                </a:srgbClr>
              </a:gs>
              <a:gs pos="50000">
                <a:srgbClr val="E4002B">
                  <a:shade val="67500"/>
                  <a:satMod val="115000"/>
                </a:srgbClr>
              </a:gs>
              <a:gs pos="100000">
                <a:srgbClr val="E4002B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>
              <a:solidFill>
                <a:schemeClr val="bg1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7625675" y="371592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4002B">
                  <a:shade val="30000"/>
                  <a:satMod val="115000"/>
                </a:srgbClr>
              </a:gs>
              <a:gs pos="50000">
                <a:srgbClr val="E4002B">
                  <a:shade val="67500"/>
                  <a:satMod val="115000"/>
                </a:srgbClr>
              </a:gs>
              <a:gs pos="100000">
                <a:srgbClr val="E4002B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>
              <a:solidFill>
                <a:schemeClr val="bg1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7980740" y="345044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4002B">
                  <a:shade val="30000"/>
                  <a:satMod val="115000"/>
                </a:srgbClr>
              </a:gs>
              <a:gs pos="50000">
                <a:srgbClr val="E4002B">
                  <a:shade val="67500"/>
                  <a:satMod val="115000"/>
                </a:srgbClr>
              </a:gs>
              <a:gs pos="100000">
                <a:srgbClr val="E4002B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>
              <a:solidFill>
                <a:schemeClr val="bg1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7863402" y="358926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4002B">
                  <a:shade val="30000"/>
                  <a:satMod val="115000"/>
                </a:srgbClr>
              </a:gs>
              <a:gs pos="50000">
                <a:srgbClr val="E4002B">
                  <a:shade val="67500"/>
                  <a:satMod val="115000"/>
                </a:srgbClr>
              </a:gs>
              <a:gs pos="100000">
                <a:srgbClr val="E4002B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9" name="TextBox 118"/>
          <p:cNvSpPr txBox="1"/>
          <p:nvPr/>
        </p:nvSpPr>
        <p:spPr>
          <a:xfrm>
            <a:off x="5044947" y="393699"/>
            <a:ext cx="590509" cy="218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200" b="1" dirty="0" smtClean="0">
                <a:solidFill>
                  <a:schemeClr val="bg1"/>
                </a:solidFill>
                <a:latin typeface="+mn-lt"/>
              </a:rPr>
              <a:t>Darwin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579799" y="1713598"/>
            <a:ext cx="825164" cy="142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800" dirty="0" smtClean="0">
                <a:latin typeface="+mn-lt"/>
              </a:rPr>
              <a:t>Alice Springs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954207" y="2982527"/>
            <a:ext cx="825164" cy="174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800" dirty="0" smtClean="0">
                <a:latin typeface="+mn-lt"/>
              </a:rPr>
              <a:t>Geraldton </a:t>
            </a:r>
            <a:br>
              <a:rPr lang="en-AU" sz="800" dirty="0" smtClean="0">
                <a:latin typeface="+mn-lt"/>
              </a:rPr>
            </a:br>
            <a:r>
              <a:rPr lang="en-AU" sz="600" dirty="0" smtClean="0">
                <a:latin typeface="+mn-lt"/>
              </a:rPr>
              <a:t>2 sites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568191" y="1135751"/>
            <a:ext cx="825164" cy="142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AU" sz="800" dirty="0" smtClean="0">
                <a:latin typeface="+mn-lt"/>
              </a:rPr>
              <a:t>Atherton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652349" y="1399291"/>
            <a:ext cx="825164" cy="174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AU" sz="800" dirty="0" smtClean="0">
                <a:latin typeface="+mn-lt"/>
              </a:rPr>
              <a:t>Townsville</a:t>
            </a:r>
            <a:br>
              <a:rPr lang="en-AU" sz="800" dirty="0" smtClean="0">
                <a:latin typeface="+mn-lt"/>
              </a:rPr>
            </a:br>
            <a:r>
              <a:rPr lang="en-AU" sz="600" dirty="0" smtClean="0">
                <a:latin typeface="+mn-lt"/>
              </a:rPr>
              <a:t>2 sites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167669" y="2041984"/>
            <a:ext cx="82516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AU" sz="800" dirty="0" smtClean="0">
                <a:latin typeface="+mn-lt"/>
              </a:rPr>
              <a:t>Rockhampton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12751" y="2593074"/>
            <a:ext cx="825164" cy="142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AU" sz="800" dirty="0" smtClean="0">
                <a:latin typeface="+mn-lt"/>
              </a:rPr>
              <a:t>Toowoomba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7708866" y="2783744"/>
            <a:ext cx="367360" cy="142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AU" sz="800" dirty="0" smtClean="0">
                <a:latin typeface="+mn-lt"/>
              </a:rPr>
              <a:t>Gatton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500353" y="2926473"/>
            <a:ext cx="45666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800" dirty="0" smtClean="0">
                <a:latin typeface="+mn-lt"/>
              </a:rPr>
              <a:t>Myall Vale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248466" y="3052817"/>
            <a:ext cx="5004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800" dirty="0" smtClean="0">
                <a:latin typeface="+mn-lt"/>
              </a:rPr>
              <a:t>Narrabri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935621" y="3211247"/>
            <a:ext cx="64907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AU" sz="800" dirty="0" err="1" smtClean="0">
                <a:latin typeface="+mn-lt"/>
              </a:rPr>
              <a:t>Mopra</a:t>
            </a:r>
            <a:endParaRPr lang="en-AU" sz="800" dirty="0" smtClean="0">
              <a:latin typeface="+mn-lt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165695" y="3383390"/>
            <a:ext cx="365620" cy="142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800" dirty="0" smtClean="0">
                <a:latin typeface="+mn-lt"/>
              </a:rPr>
              <a:t>Parkes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341153" y="3572806"/>
            <a:ext cx="408568" cy="142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800" dirty="0" smtClean="0">
                <a:latin typeface="+mn-lt"/>
              </a:rPr>
              <a:t>Griffith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6535005" y="4125110"/>
            <a:ext cx="482065" cy="142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800" dirty="0" smtClean="0">
                <a:solidFill>
                  <a:schemeClr val="bg2"/>
                </a:solidFill>
                <a:latin typeface="+mn-lt"/>
              </a:rPr>
              <a:t>Belmont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6800452" y="4255697"/>
            <a:ext cx="482065" cy="142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800" dirty="0" smtClean="0">
                <a:solidFill>
                  <a:schemeClr val="bg2"/>
                </a:solidFill>
                <a:latin typeface="+mn-lt"/>
              </a:rPr>
              <a:t>Geelong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7599797" y="4617111"/>
            <a:ext cx="482065" cy="142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800" dirty="0" smtClean="0">
                <a:solidFill>
                  <a:schemeClr val="bg2"/>
                </a:solidFill>
                <a:latin typeface="+mn-lt"/>
              </a:rPr>
              <a:t>Hobart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543606" y="4734040"/>
            <a:ext cx="530248" cy="142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800" dirty="0" smtClean="0">
                <a:solidFill>
                  <a:schemeClr val="bg2"/>
                </a:solidFill>
                <a:latin typeface="+mn-lt"/>
              </a:rPr>
              <a:t>Sandy Bay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964478" y="3859416"/>
            <a:ext cx="537115" cy="142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800" dirty="0" smtClean="0">
                <a:latin typeface="+mn-lt"/>
              </a:rPr>
              <a:t>Wodonga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7779887" y="3325157"/>
            <a:ext cx="592678" cy="142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800" dirty="0" smtClean="0">
                <a:latin typeface="+mn-lt"/>
              </a:rPr>
              <a:t>Newcastle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7897573" y="2970824"/>
            <a:ext cx="491252" cy="199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AU" sz="800" dirty="0" smtClean="0">
                <a:latin typeface="+mn-lt"/>
              </a:rPr>
              <a:t>Armidale</a:t>
            </a:r>
            <a:br>
              <a:rPr lang="en-AU" sz="800" dirty="0" smtClean="0">
                <a:latin typeface="+mn-lt"/>
              </a:rPr>
            </a:br>
            <a:r>
              <a:rPr lang="en-AU" sz="800" dirty="0" smtClean="0">
                <a:latin typeface="+mn-lt"/>
              </a:rPr>
              <a:t> </a:t>
            </a:r>
            <a:r>
              <a:rPr lang="en-AU" sz="600" dirty="0" smtClean="0">
                <a:latin typeface="+mn-lt"/>
              </a:rPr>
              <a:t>2 sites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3484323" y="3395704"/>
            <a:ext cx="89188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200" b="1" dirty="0" smtClean="0">
                <a:solidFill>
                  <a:schemeClr val="bg1"/>
                </a:solidFill>
                <a:latin typeface="+mn-lt"/>
              </a:rPr>
              <a:t>Perth</a:t>
            </a:r>
          </a:p>
          <a:p>
            <a:r>
              <a:rPr lang="en-AU" sz="1000" dirty="0" smtClean="0">
                <a:solidFill>
                  <a:schemeClr val="bg1"/>
                </a:solidFill>
                <a:latin typeface="+mn-lt"/>
              </a:rPr>
              <a:t>3 sites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5910329" y="3468128"/>
            <a:ext cx="75689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Adelaide</a:t>
            </a:r>
          </a:p>
          <a:p>
            <a:r>
              <a:rPr lang="en-AU" sz="1000" dirty="0" smtClean="0">
                <a:solidFill>
                  <a:schemeClr val="bg1"/>
                </a:solidFill>
                <a:latin typeface="+mn-lt"/>
              </a:rPr>
              <a:t>2 sites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8051136" y="3585600"/>
            <a:ext cx="1256496" cy="2133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200" b="1" dirty="0" smtClean="0">
                <a:solidFill>
                  <a:schemeClr val="bg1"/>
                </a:solidFill>
                <a:latin typeface="+mn-lt"/>
              </a:rPr>
              <a:t>Sydney  </a:t>
            </a:r>
            <a:r>
              <a:rPr lang="en-AU" sz="1000" dirty="0" smtClean="0">
                <a:solidFill>
                  <a:schemeClr val="bg1"/>
                </a:solidFill>
                <a:latin typeface="+mn-lt"/>
              </a:rPr>
              <a:t>5 sites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7680291" y="3760985"/>
            <a:ext cx="11322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A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Canberra</a:t>
            </a:r>
            <a:r>
              <a:rPr lang="en-AU" sz="1200" b="1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AU" sz="1000" dirty="0" smtClean="0">
                <a:solidFill>
                  <a:schemeClr val="bg1"/>
                </a:solidFill>
                <a:latin typeface="+mn-lt"/>
              </a:rPr>
              <a:t>7 sites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271155" y="1041381"/>
            <a:ext cx="2587083" cy="52927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>
              <a:tabLst>
                <a:tab pos="2430000" algn="r"/>
              </a:tabLst>
            </a:pPr>
            <a:endParaRPr lang="en-AU" sz="2400" b="1" dirty="0"/>
          </a:p>
        </p:txBody>
      </p:sp>
      <p:sp>
        <p:nvSpPr>
          <p:cNvPr id="148" name="Rounded Rectangle 147"/>
          <p:cNvSpPr/>
          <p:nvPr/>
        </p:nvSpPr>
        <p:spPr>
          <a:xfrm>
            <a:off x="271155" y="1720194"/>
            <a:ext cx="2587083" cy="52927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>
              <a:tabLst>
                <a:tab pos="2430000" algn="r"/>
              </a:tabLst>
            </a:pPr>
            <a:endParaRPr lang="en-AU" sz="2400" b="1" dirty="0"/>
          </a:p>
        </p:txBody>
      </p:sp>
      <p:sp>
        <p:nvSpPr>
          <p:cNvPr id="149" name="Rounded Rectangle 148"/>
          <p:cNvSpPr/>
          <p:nvPr/>
        </p:nvSpPr>
        <p:spPr>
          <a:xfrm>
            <a:off x="271155" y="2399007"/>
            <a:ext cx="2587083" cy="52927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>
              <a:tabLst>
                <a:tab pos="2430000" algn="r"/>
              </a:tabLst>
            </a:pPr>
            <a:endParaRPr lang="en-AU" sz="2400" b="1" dirty="0"/>
          </a:p>
        </p:txBody>
      </p:sp>
      <p:sp>
        <p:nvSpPr>
          <p:cNvPr id="150" name="Rounded Rectangle 149"/>
          <p:cNvSpPr/>
          <p:nvPr/>
        </p:nvSpPr>
        <p:spPr>
          <a:xfrm>
            <a:off x="271155" y="3077820"/>
            <a:ext cx="2587083" cy="52927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>
              <a:tabLst>
                <a:tab pos="2430000" algn="r"/>
              </a:tabLst>
            </a:pPr>
            <a:endParaRPr lang="en-AU" sz="2400" b="1" dirty="0"/>
          </a:p>
        </p:txBody>
      </p:sp>
      <p:sp>
        <p:nvSpPr>
          <p:cNvPr id="151" name="Rounded Rectangle 150"/>
          <p:cNvSpPr/>
          <p:nvPr/>
        </p:nvSpPr>
        <p:spPr>
          <a:xfrm>
            <a:off x="271155" y="3756634"/>
            <a:ext cx="2587083" cy="52927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ctr">
              <a:tabLst>
                <a:tab pos="2430000" algn="r"/>
              </a:tabLst>
            </a:pPr>
            <a:endParaRPr lang="en-AU" sz="2400" b="1" dirty="0"/>
          </a:p>
        </p:txBody>
      </p:sp>
      <p:sp>
        <p:nvSpPr>
          <p:cNvPr id="153" name="Oval 152"/>
          <p:cNvSpPr/>
          <p:nvPr/>
        </p:nvSpPr>
        <p:spPr>
          <a:xfrm>
            <a:off x="3840179" y="2591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4002B">
                  <a:shade val="30000"/>
                  <a:satMod val="115000"/>
                </a:srgbClr>
              </a:gs>
              <a:gs pos="50000">
                <a:srgbClr val="E4002B">
                  <a:shade val="67500"/>
                  <a:satMod val="115000"/>
                </a:srgbClr>
              </a:gs>
              <a:gs pos="100000">
                <a:srgbClr val="E4002B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>
              <a:solidFill>
                <a:schemeClr val="bg1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4008032" y="2587512"/>
            <a:ext cx="82516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800" dirty="0" smtClean="0">
                <a:latin typeface="+mn-lt"/>
              </a:rPr>
              <a:t>Murchison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6593748" y="986718"/>
            <a:ext cx="82516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AU" sz="800" dirty="0" smtClean="0">
                <a:latin typeface="+mn-lt"/>
              </a:rPr>
              <a:t>Cairns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600837" y="3590268"/>
            <a:ext cx="489090" cy="125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AU" sz="800" dirty="0" smtClean="0">
                <a:latin typeface="+mn-lt"/>
              </a:rPr>
              <a:t>Irymple</a:t>
            </a:r>
          </a:p>
        </p:txBody>
      </p:sp>
      <p:sp>
        <p:nvSpPr>
          <p:cNvPr id="159" name="4-Point Star 158"/>
          <p:cNvSpPr/>
          <p:nvPr/>
        </p:nvSpPr>
        <p:spPr>
          <a:xfrm>
            <a:off x="3973918" y="3406292"/>
            <a:ext cx="180000" cy="180000"/>
          </a:xfrm>
          <a:prstGeom prst="star4">
            <a:avLst>
              <a:gd name="adj" fmla="val 20834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0" name="4-Point Star 159"/>
          <p:cNvSpPr/>
          <p:nvPr/>
        </p:nvSpPr>
        <p:spPr>
          <a:xfrm>
            <a:off x="7330729" y="4057898"/>
            <a:ext cx="180000" cy="180000"/>
          </a:xfrm>
          <a:prstGeom prst="star4">
            <a:avLst>
              <a:gd name="adj" fmla="val 20834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1" name="4-Point Star 160"/>
          <p:cNvSpPr/>
          <p:nvPr/>
        </p:nvSpPr>
        <p:spPr>
          <a:xfrm>
            <a:off x="7668430" y="3699560"/>
            <a:ext cx="180000" cy="180000"/>
          </a:xfrm>
          <a:prstGeom prst="star4">
            <a:avLst>
              <a:gd name="adj" fmla="val 20834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3" name="4-Point Star 162"/>
          <p:cNvSpPr/>
          <p:nvPr/>
        </p:nvSpPr>
        <p:spPr>
          <a:xfrm>
            <a:off x="7445029" y="4048373"/>
            <a:ext cx="180000" cy="180000"/>
          </a:xfrm>
          <a:prstGeom prst="star4">
            <a:avLst>
              <a:gd name="adj" fmla="val 20834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4" name="TextBox 163"/>
          <p:cNvSpPr txBox="1"/>
          <p:nvPr/>
        </p:nvSpPr>
        <p:spPr>
          <a:xfrm>
            <a:off x="6992595" y="4214200"/>
            <a:ext cx="138199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AU" sz="1200" b="1" dirty="0" smtClean="0">
                <a:solidFill>
                  <a:schemeClr val="bg1"/>
                </a:solidFill>
                <a:latin typeface="+mn-lt"/>
              </a:rPr>
              <a:t>Melbourne </a:t>
            </a:r>
            <a:r>
              <a:rPr lang="en-AU" sz="1000" dirty="0" smtClean="0">
                <a:solidFill>
                  <a:schemeClr val="bg1"/>
                </a:solidFill>
                <a:latin typeface="+mn-lt"/>
              </a:rPr>
              <a:t>5 sites </a:t>
            </a:r>
          </a:p>
        </p:txBody>
      </p:sp>
      <p:sp>
        <p:nvSpPr>
          <p:cNvPr id="165" name="Title 1"/>
          <p:cNvSpPr txBox="1">
            <a:spLocks/>
          </p:cNvSpPr>
          <p:nvPr/>
        </p:nvSpPr>
        <p:spPr>
          <a:xfrm>
            <a:off x="288677" y="195486"/>
            <a:ext cx="8459787" cy="85725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CSIRO</a:t>
            </a:r>
          </a:p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Commonwealth Scientific and Industrial Research Organisation</a:t>
            </a:r>
            <a:endParaRPr kumimoji="0" lang="en-AU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264919" y="3980306"/>
            <a:ext cx="75882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800" dirty="0" smtClean="0">
                <a:latin typeface="+mn-lt"/>
              </a:rPr>
              <a:t>Werribee </a:t>
            </a:r>
            <a:r>
              <a:rPr lang="en-AU" sz="600" dirty="0" smtClean="0">
                <a:latin typeface="+mn-lt"/>
              </a:rPr>
              <a:t>2 sites</a:t>
            </a:r>
          </a:p>
        </p:txBody>
      </p:sp>
      <p:sp>
        <p:nvSpPr>
          <p:cNvPr id="166" name="Oval 165"/>
          <p:cNvSpPr/>
          <p:nvPr/>
        </p:nvSpPr>
        <p:spPr>
          <a:xfrm>
            <a:off x="8311777" y="255627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4002B">
                  <a:shade val="30000"/>
                  <a:satMod val="115000"/>
                </a:srgbClr>
              </a:gs>
              <a:gs pos="50000">
                <a:srgbClr val="E4002B">
                  <a:shade val="67500"/>
                  <a:satMod val="115000"/>
                </a:srgbClr>
              </a:gs>
              <a:gs pos="100000">
                <a:srgbClr val="E4002B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>
              <a:solidFill>
                <a:schemeClr val="bg1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8268932" y="263697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4002B">
                  <a:shade val="30000"/>
                  <a:satMod val="115000"/>
                </a:srgbClr>
              </a:gs>
              <a:gs pos="50000">
                <a:srgbClr val="E4002B">
                  <a:shade val="67500"/>
                  <a:satMod val="115000"/>
                </a:srgbClr>
              </a:gs>
              <a:gs pos="100000">
                <a:srgbClr val="E4002B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>
              <a:solidFill>
                <a:schemeClr val="bg1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8484744" y="2607611"/>
            <a:ext cx="83978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200" b="1" dirty="0" smtClean="0">
                <a:solidFill>
                  <a:schemeClr val="bg1"/>
                </a:solidFill>
                <a:latin typeface="+mn-lt"/>
              </a:rPr>
              <a:t>Brisbane</a:t>
            </a:r>
          </a:p>
          <a:p>
            <a:r>
              <a:rPr lang="en-AU" sz="1000" dirty="0" smtClean="0">
                <a:solidFill>
                  <a:schemeClr val="bg1"/>
                </a:solidFill>
                <a:latin typeface="+mn-lt"/>
              </a:rPr>
              <a:t>6 sites </a:t>
            </a:r>
          </a:p>
        </p:txBody>
      </p:sp>
      <p:sp>
        <p:nvSpPr>
          <p:cNvPr id="162" name="4-Point Star 161"/>
          <p:cNvSpPr/>
          <p:nvPr/>
        </p:nvSpPr>
        <p:spPr>
          <a:xfrm>
            <a:off x="8317875" y="2620623"/>
            <a:ext cx="180000" cy="180000"/>
          </a:xfrm>
          <a:prstGeom prst="star4">
            <a:avLst>
              <a:gd name="adj" fmla="val 20834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7" name="TextBox 166"/>
          <p:cNvSpPr txBox="1"/>
          <p:nvPr/>
        </p:nvSpPr>
        <p:spPr>
          <a:xfrm>
            <a:off x="8095753" y="2400636"/>
            <a:ext cx="360040" cy="199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800" dirty="0" smtClean="0">
                <a:latin typeface="+mn-lt"/>
              </a:rPr>
              <a:t>Bribie </a:t>
            </a:r>
            <a:br>
              <a:rPr lang="en-AU" sz="800" dirty="0" smtClean="0">
                <a:latin typeface="+mn-lt"/>
              </a:rPr>
            </a:br>
            <a:r>
              <a:rPr lang="en-AU" sz="800" dirty="0" smtClean="0">
                <a:latin typeface="+mn-lt"/>
              </a:rPr>
              <a:t>Island</a:t>
            </a:r>
          </a:p>
        </p:txBody>
      </p:sp>
      <p:sp>
        <p:nvSpPr>
          <p:cNvPr id="168" name="Oval 167"/>
          <p:cNvSpPr/>
          <p:nvPr/>
        </p:nvSpPr>
        <p:spPr>
          <a:xfrm>
            <a:off x="7464933" y="103248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4002B">
                  <a:shade val="30000"/>
                  <a:satMod val="115000"/>
                </a:srgbClr>
              </a:gs>
              <a:gs pos="50000">
                <a:srgbClr val="E4002B">
                  <a:shade val="67500"/>
                  <a:satMod val="115000"/>
                </a:srgbClr>
              </a:gs>
              <a:gs pos="100000">
                <a:srgbClr val="E4002B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>
              <a:solidFill>
                <a:schemeClr val="bg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7410607" y="112912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4002B">
                  <a:shade val="30000"/>
                  <a:satMod val="115000"/>
                </a:srgbClr>
              </a:gs>
              <a:gs pos="50000">
                <a:srgbClr val="E4002B">
                  <a:shade val="67500"/>
                  <a:satMod val="115000"/>
                </a:srgbClr>
              </a:gs>
              <a:gs pos="100000">
                <a:srgbClr val="E4002B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>
              <a:solidFill>
                <a:schemeClr val="bg1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71155" y="1039016"/>
            <a:ext cx="1584176" cy="5292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>
              <a:tabLst>
                <a:tab pos="2430000" algn="r"/>
              </a:tabLst>
            </a:pPr>
            <a:r>
              <a:rPr lang="en-US" sz="2400" b="1" dirty="0" smtClean="0"/>
              <a:t>People</a:t>
            </a:r>
            <a:endParaRPr lang="en-AU" sz="2400" b="1" dirty="0"/>
          </a:p>
        </p:txBody>
      </p:sp>
      <p:sp>
        <p:nvSpPr>
          <p:cNvPr id="82" name="Rounded Rectangle 81"/>
          <p:cNvSpPr/>
          <p:nvPr/>
        </p:nvSpPr>
        <p:spPr>
          <a:xfrm>
            <a:off x="271155" y="1717829"/>
            <a:ext cx="1584176" cy="5292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>
              <a:tabLst>
                <a:tab pos="2430000" algn="r"/>
              </a:tabLst>
            </a:pPr>
            <a:r>
              <a:rPr lang="en-US" sz="2400" b="1" dirty="0" smtClean="0"/>
              <a:t>Divisions</a:t>
            </a:r>
            <a:endParaRPr lang="en-AU" sz="2400" b="1" dirty="0"/>
          </a:p>
        </p:txBody>
      </p:sp>
      <p:sp>
        <p:nvSpPr>
          <p:cNvPr id="83" name="Rounded Rectangle 82"/>
          <p:cNvSpPr/>
          <p:nvPr/>
        </p:nvSpPr>
        <p:spPr>
          <a:xfrm>
            <a:off x="271155" y="2396642"/>
            <a:ext cx="1584176" cy="5292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>
              <a:tabLst>
                <a:tab pos="2430000" algn="r"/>
              </a:tabLst>
            </a:pPr>
            <a:r>
              <a:rPr lang="en-US" sz="2400" b="1" dirty="0" smtClean="0"/>
              <a:t>Locations</a:t>
            </a:r>
            <a:endParaRPr lang="en-AU" sz="2400" b="1" dirty="0"/>
          </a:p>
        </p:txBody>
      </p:sp>
      <p:sp>
        <p:nvSpPr>
          <p:cNvPr id="84" name="Rounded Rectangle 83"/>
          <p:cNvSpPr/>
          <p:nvPr/>
        </p:nvSpPr>
        <p:spPr>
          <a:xfrm>
            <a:off x="271155" y="3075455"/>
            <a:ext cx="1584176" cy="5292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>
              <a:tabLst>
                <a:tab pos="2430000" algn="r"/>
              </a:tabLst>
            </a:pPr>
            <a:r>
              <a:rPr lang="en-US" sz="2400" b="1" dirty="0" smtClean="0"/>
              <a:t>Flagships</a:t>
            </a:r>
            <a:endParaRPr lang="en-AU" sz="2400" b="1" dirty="0"/>
          </a:p>
        </p:txBody>
      </p:sp>
      <p:sp>
        <p:nvSpPr>
          <p:cNvPr id="101" name="Rounded Rectangle 100"/>
          <p:cNvSpPr/>
          <p:nvPr/>
        </p:nvSpPr>
        <p:spPr>
          <a:xfrm>
            <a:off x="271155" y="3754269"/>
            <a:ext cx="1584176" cy="5292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>
              <a:tabLst>
                <a:tab pos="2430000" algn="r"/>
              </a:tabLst>
            </a:pPr>
            <a:r>
              <a:rPr lang="en-US" sz="2400" b="1" dirty="0" smtClean="0"/>
              <a:t>Budget</a:t>
            </a:r>
            <a:endParaRPr lang="en-AU" sz="2400" b="1" dirty="0"/>
          </a:p>
        </p:txBody>
      </p:sp>
      <p:sp>
        <p:nvSpPr>
          <p:cNvPr id="122" name="Rounded Rectangle 121"/>
          <p:cNvSpPr/>
          <p:nvPr/>
        </p:nvSpPr>
        <p:spPr>
          <a:xfrm>
            <a:off x="1567299" y="1039016"/>
            <a:ext cx="1290939" cy="5292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r">
              <a:tabLst>
                <a:tab pos="2430000" algn="r"/>
              </a:tabLst>
            </a:pPr>
            <a:r>
              <a:rPr lang="en-US" sz="2400" b="1" dirty="0" smtClean="0"/>
              <a:t>6500</a:t>
            </a:r>
            <a:endParaRPr lang="en-AU" sz="2400" b="1" dirty="0"/>
          </a:p>
        </p:txBody>
      </p:sp>
      <p:sp>
        <p:nvSpPr>
          <p:cNvPr id="133" name="Rounded Rectangle 132"/>
          <p:cNvSpPr/>
          <p:nvPr/>
        </p:nvSpPr>
        <p:spPr>
          <a:xfrm>
            <a:off x="1567299" y="1717829"/>
            <a:ext cx="1290939" cy="5292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r">
              <a:tabLst>
                <a:tab pos="2430000" algn="r"/>
              </a:tabLst>
            </a:pPr>
            <a:r>
              <a:rPr lang="en-US" sz="2400" b="1" dirty="0" smtClean="0"/>
              <a:t>11</a:t>
            </a:r>
            <a:endParaRPr lang="en-AU" sz="2400" b="1" dirty="0"/>
          </a:p>
        </p:txBody>
      </p:sp>
      <p:sp>
        <p:nvSpPr>
          <p:cNvPr id="138" name="Rounded Rectangle 137"/>
          <p:cNvSpPr/>
          <p:nvPr/>
        </p:nvSpPr>
        <p:spPr>
          <a:xfrm>
            <a:off x="1567299" y="2396642"/>
            <a:ext cx="1290939" cy="5292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r">
              <a:tabLst>
                <a:tab pos="2430000" algn="r"/>
              </a:tabLst>
            </a:pPr>
            <a:r>
              <a:rPr lang="en-US" sz="2400" b="1" dirty="0" smtClean="0"/>
              <a:t>58</a:t>
            </a:r>
            <a:endParaRPr lang="en-AU" sz="2400" b="1" dirty="0"/>
          </a:p>
        </p:txBody>
      </p:sp>
      <p:sp>
        <p:nvSpPr>
          <p:cNvPr id="152" name="Rounded Rectangle 151"/>
          <p:cNvSpPr/>
          <p:nvPr/>
        </p:nvSpPr>
        <p:spPr>
          <a:xfrm>
            <a:off x="1567299" y="3075455"/>
            <a:ext cx="1290939" cy="5292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r">
              <a:tabLst>
                <a:tab pos="2430000" algn="r"/>
              </a:tabLst>
            </a:pPr>
            <a:r>
              <a:rPr lang="en-US" sz="2400" b="1" dirty="0" smtClean="0"/>
              <a:t>11</a:t>
            </a:r>
            <a:endParaRPr lang="en-AU" sz="2400" b="1" dirty="0"/>
          </a:p>
        </p:txBody>
      </p:sp>
      <p:sp>
        <p:nvSpPr>
          <p:cNvPr id="155" name="Rounded Rectangle 154"/>
          <p:cNvSpPr/>
          <p:nvPr/>
        </p:nvSpPr>
        <p:spPr>
          <a:xfrm>
            <a:off x="1567299" y="3754269"/>
            <a:ext cx="1290939" cy="5292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54000" bIns="54000" rtlCol="0" anchor="ctr">
            <a:spAutoFit/>
          </a:bodyPr>
          <a:lstStyle/>
          <a:p>
            <a:pPr algn="r">
              <a:tabLst>
                <a:tab pos="2430000" algn="r"/>
              </a:tabLst>
            </a:pPr>
            <a:r>
              <a:rPr lang="en-US" sz="2400" b="1" dirty="0" smtClean="0"/>
              <a:t>$1B+</a:t>
            </a:r>
            <a:endParaRPr lang="en-AU" sz="2400" b="1" dirty="0"/>
          </a:p>
        </p:txBody>
      </p:sp>
      <p:cxnSp>
        <p:nvCxnSpPr>
          <p:cNvPr id="169" name="Straight Arrow Connector 168"/>
          <p:cNvCxnSpPr/>
          <p:nvPr/>
        </p:nvCxnSpPr>
        <p:spPr>
          <a:xfrm flipV="1">
            <a:off x="6490729" y="4672186"/>
            <a:ext cx="1008112" cy="288031"/>
          </a:xfrm>
          <a:prstGeom prst="straightConnector1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0151" y="1124744"/>
            <a:ext cx="2016224" cy="193482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Our business units</a:t>
            </a:r>
            <a:endParaRPr lang="en-AU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Brief Intro  |  Ulrich Engelke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4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83" name="TextBox 82"/>
          <p:cNvSpPr txBox="1"/>
          <p:nvPr/>
        </p:nvSpPr>
        <p:spPr>
          <a:xfrm>
            <a:off x="4813010" y="4180362"/>
            <a:ext cx="835485" cy="861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sz="5000" b="1" dirty="0" smtClean="0">
                <a:ln w="6350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</a:rPr>
              <a:t>11</a:t>
            </a:r>
            <a:endParaRPr lang="en-AU" sz="5000" b="1" dirty="0">
              <a:ln w="6350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50164" y="4596736"/>
            <a:ext cx="23062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en-AU" dirty="0" smtClean="0">
                <a:latin typeface="+mn-lt"/>
              </a:rPr>
              <a:t>Research Divisions</a:t>
            </a:r>
            <a:endParaRPr lang="en-AU" dirty="0">
              <a:latin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42578" y="4177214"/>
            <a:ext cx="835485" cy="861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sz="5000" b="1" dirty="0" smtClean="0">
                <a:ln w="6350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</a:rPr>
              <a:t>11</a:t>
            </a:r>
            <a:endParaRPr lang="en-AU" sz="5000" b="1" dirty="0">
              <a:ln w="6350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187624" y="4593588"/>
            <a:ext cx="29523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en-AU" dirty="0" smtClean="0">
                <a:latin typeface="+mn-lt"/>
              </a:rPr>
              <a:t>National Research Flagships</a:t>
            </a:r>
            <a:endParaRPr lang="en-AU" dirty="0"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74124" y="4859878"/>
            <a:ext cx="503664" cy="861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sz="5000" b="1" dirty="0" smtClean="0">
                <a:ln w="6350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</a:rPr>
              <a:t>+</a:t>
            </a:r>
            <a:endParaRPr lang="en-AU" sz="5000" b="1" dirty="0">
              <a:ln w="6350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84476" y="5251200"/>
            <a:ext cx="414518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en-AU" dirty="0" smtClean="0">
                <a:latin typeface="+mn-lt"/>
              </a:rPr>
              <a:t>National </a:t>
            </a:r>
            <a:r>
              <a:rPr lang="en-AU" dirty="0" smtClean="0"/>
              <a:t>Research Facilities </a:t>
            </a:r>
            <a:br>
              <a:rPr lang="en-AU" dirty="0" smtClean="0"/>
            </a:br>
            <a:r>
              <a:rPr lang="en-AU" dirty="0" smtClean="0"/>
              <a:t>and Collections</a:t>
            </a:r>
          </a:p>
        </p:txBody>
      </p:sp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1873258" y="1124744"/>
            <a:ext cx="2016223" cy="1944216"/>
          </a:xfrm>
          <a:prstGeom prst="ellipse">
            <a:avLst/>
          </a:prstGeom>
          <a:noFill/>
          <a:ln>
            <a:noFill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67045" y="1124744"/>
            <a:ext cx="2016224" cy="196656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 cstate="screen"/>
          <a:srcRect l="23647" r="2789"/>
          <a:stretch>
            <a:fillRect/>
          </a:stretch>
        </p:blipFill>
        <p:spPr bwMode="auto">
          <a:xfrm>
            <a:off x="176364" y="1124744"/>
            <a:ext cx="2016224" cy="197472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963938" y="1124744"/>
            <a:ext cx="2016224" cy="195534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" name="AutoShape 4"/>
          <p:cNvSpPr>
            <a:spLocks noChangeArrowheads="1"/>
          </p:cNvSpPr>
          <p:nvPr/>
        </p:nvSpPr>
        <p:spPr bwMode="auto">
          <a:xfrm>
            <a:off x="361106" y="3159724"/>
            <a:ext cx="1681699" cy="997358"/>
          </a:xfrm>
          <a:prstGeom prst="roundRect">
            <a:avLst>
              <a:gd name="adj" fmla="val 16667"/>
            </a:avLst>
          </a:prstGeom>
          <a:noFill/>
          <a:ln w="12700" algn="ctr">
            <a:noFill/>
            <a:prstDash val="dash"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sz="1600" b="1" cap="all" dirty="0">
                <a:solidFill>
                  <a:schemeClr val="accent2"/>
                </a:solidFill>
                <a:latin typeface="+mn-lt"/>
                <a:cs typeface="Arial" charset="0"/>
              </a:rPr>
              <a:t>Food, Health </a:t>
            </a:r>
            <a:br>
              <a:rPr lang="en-AU" sz="1600" b="1" cap="all" dirty="0">
                <a:solidFill>
                  <a:schemeClr val="accent2"/>
                </a:solidFill>
                <a:latin typeface="+mn-lt"/>
                <a:cs typeface="Arial" charset="0"/>
              </a:rPr>
            </a:br>
            <a:r>
              <a:rPr lang="en-AU" sz="1600" b="1" cap="all" dirty="0">
                <a:solidFill>
                  <a:schemeClr val="accent2"/>
                </a:solidFill>
                <a:latin typeface="+mn-lt"/>
                <a:cs typeface="Arial" charset="0"/>
              </a:rPr>
              <a:t>&amp; Life Science </a:t>
            </a:r>
            <a:br>
              <a:rPr lang="en-AU" sz="1600" b="1" cap="all" dirty="0">
                <a:solidFill>
                  <a:schemeClr val="accent2"/>
                </a:solidFill>
                <a:latin typeface="+mn-lt"/>
                <a:cs typeface="Arial" charset="0"/>
              </a:rPr>
            </a:br>
            <a:r>
              <a:rPr lang="en-AU" sz="1600" b="1" cap="all" dirty="0">
                <a:solidFill>
                  <a:schemeClr val="accent2"/>
                </a:solidFill>
                <a:latin typeface="+mn-lt"/>
                <a:cs typeface="Arial" charset="0"/>
              </a:rPr>
              <a:t>Industries</a:t>
            </a:r>
          </a:p>
        </p:txBody>
      </p:sp>
      <p:sp>
        <p:nvSpPr>
          <p:cNvPr id="91" name="AutoShape 5"/>
          <p:cNvSpPr>
            <a:spLocks noChangeArrowheads="1"/>
          </p:cNvSpPr>
          <p:nvPr/>
        </p:nvSpPr>
        <p:spPr bwMode="auto">
          <a:xfrm>
            <a:off x="3745892" y="3159724"/>
            <a:ext cx="1683499" cy="997358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prstDash val="dash"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spcBef>
                <a:spcPct val="15000"/>
              </a:spcBef>
              <a:buFontTx/>
              <a:buNone/>
            </a:pPr>
            <a:r>
              <a:rPr lang="en-AU" sz="1600" b="1" cap="all" dirty="0">
                <a:solidFill>
                  <a:schemeClr val="accent2"/>
                </a:solidFill>
                <a:latin typeface="+mn-lt"/>
              </a:rPr>
              <a:t>Environment</a:t>
            </a: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92" name="AutoShape 6"/>
          <p:cNvSpPr>
            <a:spLocks noChangeArrowheads="1"/>
          </p:cNvSpPr>
          <p:nvPr/>
        </p:nvSpPr>
        <p:spPr bwMode="auto">
          <a:xfrm>
            <a:off x="7132477" y="3159724"/>
            <a:ext cx="1681699" cy="997358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prstDash val="dash"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spcBef>
                <a:spcPct val="15000"/>
              </a:spcBef>
              <a:buFontTx/>
              <a:buNone/>
            </a:pPr>
            <a:r>
              <a:rPr lang="en-AU" sz="1600" b="1" cap="all" dirty="0" smtClean="0">
                <a:solidFill>
                  <a:schemeClr val="accent2"/>
                </a:solidFill>
                <a:latin typeface="+mn-lt"/>
              </a:rPr>
              <a:t>Manufacturing,</a:t>
            </a:r>
            <a:br>
              <a:rPr lang="en-AU" sz="1600" b="1" cap="all" dirty="0" smtClean="0">
                <a:solidFill>
                  <a:schemeClr val="accent2"/>
                </a:solidFill>
                <a:latin typeface="+mn-lt"/>
              </a:rPr>
            </a:br>
            <a:r>
              <a:rPr lang="en-AU" sz="1600" b="1" cap="all" dirty="0" smtClean="0">
                <a:solidFill>
                  <a:schemeClr val="accent2"/>
                </a:solidFill>
                <a:latin typeface="+mn-lt"/>
              </a:rPr>
              <a:t>Materials &amp;</a:t>
            </a:r>
            <a:r>
              <a:rPr lang="en-AU" sz="1600" b="1" cap="all" dirty="0">
                <a:solidFill>
                  <a:schemeClr val="accent2"/>
                </a:solidFill>
                <a:latin typeface="+mn-lt"/>
              </a:rPr>
              <a:t/>
            </a:r>
            <a:br>
              <a:rPr lang="en-AU" sz="1600" b="1" cap="all" dirty="0">
                <a:solidFill>
                  <a:schemeClr val="accent2"/>
                </a:solidFill>
                <a:latin typeface="+mn-lt"/>
              </a:rPr>
            </a:br>
            <a:r>
              <a:rPr lang="en-AU" sz="1600" b="1" cap="all" dirty="0">
                <a:solidFill>
                  <a:schemeClr val="accent2"/>
                </a:solidFill>
                <a:latin typeface="+mn-lt"/>
              </a:rPr>
              <a:t>Minerals</a:t>
            </a: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93" name="AutoShape 7"/>
          <p:cNvSpPr>
            <a:spLocks noChangeArrowheads="1"/>
          </p:cNvSpPr>
          <p:nvPr/>
        </p:nvSpPr>
        <p:spPr bwMode="auto">
          <a:xfrm>
            <a:off x="2053499" y="3159724"/>
            <a:ext cx="1681699" cy="997358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prstDash val="dash"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spcBef>
                <a:spcPct val="15000"/>
              </a:spcBef>
              <a:buFontTx/>
              <a:buNone/>
            </a:pPr>
            <a:r>
              <a:rPr lang="en-AU" sz="1600" b="1" cap="all" dirty="0">
                <a:solidFill>
                  <a:schemeClr val="accent2"/>
                </a:solidFill>
                <a:latin typeface="+mn-lt"/>
              </a:rPr>
              <a:t>Energy</a:t>
            </a: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94" name="AutoShape 8"/>
          <p:cNvSpPr>
            <a:spLocks noChangeArrowheads="1"/>
          </p:cNvSpPr>
          <p:nvPr/>
        </p:nvSpPr>
        <p:spPr bwMode="auto">
          <a:xfrm>
            <a:off x="5440085" y="3159724"/>
            <a:ext cx="1681699" cy="997358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prstDash val="dash"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spcBef>
                <a:spcPct val="15000"/>
              </a:spcBef>
              <a:buFontTx/>
              <a:buNone/>
            </a:pPr>
            <a:r>
              <a:rPr lang="en-AU" sz="1600" b="1" cap="all" dirty="0">
                <a:solidFill>
                  <a:schemeClr val="accent2"/>
                </a:solidFill>
                <a:latin typeface="+mn-lt"/>
              </a:rPr>
              <a:t>Information &amp; </a:t>
            </a:r>
            <a:br>
              <a:rPr lang="en-AU" sz="1600" b="1" cap="all" dirty="0">
                <a:solidFill>
                  <a:schemeClr val="accent2"/>
                </a:solidFill>
                <a:latin typeface="+mn-lt"/>
              </a:rPr>
            </a:br>
            <a:r>
              <a:rPr lang="en-AU" sz="1600" b="1" cap="all" dirty="0">
                <a:solidFill>
                  <a:schemeClr val="accent2"/>
                </a:solidFill>
                <a:latin typeface="+mn-lt"/>
              </a:rPr>
              <a:t>Communications</a:t>
            </a: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15000"/>
              </a:spcBef>
              <a:buFontTx/>
              <a:buNone/>
            </a:pPr>
            <a:endParaRPr lang="en-AU" sz="1600" b="1" cap="all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2042342" y="2924944"/>
            <a:ext cx="0" cy="1080120"/>
          </a:xfrm>
          <a:prstGeom prst="line">
            <a:avLst/>
          </a:prstGeom>
          <a:ln w="31750" cap="rnd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411044" y="2924944"/>
            <a:ext cx="0" cy="1080120"/>
          </a:xfrm>
          <a:prstGeom prst="line">
            <a:avLst/>
          </a:prstGeom>
          <a:ln w="31750" cap="rnd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7126710" y="2924944"/>
            <a:ext cx="0" cy="1080120"/>
          </a:xfrm>
          <a:prstGeom prst="line">
            <a:avLst/>
          </a:prstGeom>
          <a:ln w="31750" cap="rnd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732956" y="2924944"/>
            <a:ext cx="0" cy="1080120"/>
          </a:xfrm>
          <a:prstGeom prst="line">
            <a:avLst/>
          </a:prstGeom>
          <a:ln w="31750" cap="rnd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144916" y="4862864"/>
            <a:ext cx="503664" cy="861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sz="5000" b="1" dirty="0" smtClean="0">
                <a:ln w="6350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</a:rPr>
              <a:t>+</a:t>
            </a:r>
            <a:endParaRPr lang="en-AU" sz="5000" b="1" dirty="0">
              <a:ln w="6350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655268" y="5254186"/>
            <a:ext cx="414518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en-AU" dirty="0" smtClean="0">
                <a:latin typeface="+mn-lt"/>
              </a:rPr>
              <a:t>Transformational </a:t>
            </a:r>
            <a:br>
              <a:rPr lang="en-AU" dirty="0" smtClean="0">
                <a:latin typeface="+mn-lt"/>
              </a:rPr>
            </a:br>
            <a:r>
              <a:rPr lang="en-AU" dirty="0" smtClean="0">
                <a:latin typeface="+mn-lt"/>
              </a:rPr>
              <a:t>Capability Platforms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754922" y="2375175"/>
            <a:ext cx="18720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2">
              <a:lnSpc>
                <a:spcPct val="90000"/>
              </a:lnSpc>
            </a:pPr>
            <a:r>
              <a:rPr lang="en-AU" sz="1400" cap="all" dirty="0" smtClean="0"/>
              <a:t>Digital productivity and SERVICES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25684" y="2375175"/>
            <a:ext cx="1872000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2">
              <a:lnSpc>
                <a:spcPct val="90000"/>
              </a:lnSpc>
            </a:pPr>
            <a:r>
              <a:rPr lang="en-AU" sz="1400" cap="all" dirty="0" smtClean="0"/>
              <a:t>Energy transformed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754922" y="1155860"/>
            <a:ext cx="1872208" cy="1164485"/>
          </a:xfrm>
          <a:prstGeom prst="roundRect">
            <a:avLst>
              <a:gd name="adj" fmla="val 11361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/>
          <p:cNvSpPr/>
          <p:nvPr/>
        </p:nvSpPr>
        <p:spPr>
          <a:xfrm>
            <a:off x="362434" y="2375175"/>
            <a:ext cx="1872000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AU" sz="1400" cap="all" dirty="0" smtClean="0"/>
              <a:t>biosecurity</a:t>
            </a:r>
            <a:endParaRPr lang="en-AU" sz="1400" cap="all" dirty="0"/>
          </a:p>
        </p:txBody>
      </p:sp>
      <p:sp>
        <p:nvSpPr>
          <p:cNvPr id="30" name="Rounded Rectangle 29"/>
          <p:cNvSpPr/>
          <p:nvPr/>
        </p:nvSpPr>
        <p:spPr>
          <a:xfrm>
            <a:off x="362434" y="1155860"/>
            <a:ext cx="1872208" cy="1164485"/>
          </a:xfrm>
          <a:prstGeom prst="roundRect">
            <a:avLst>
              <a:gd name="adj" fmla="val 10300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ounded Rectangle 35"/>
          <p:cNvSpPr/>
          <p:nvPr/>
        </p:nvSpPr>
        <p:spPr>
          <a:xfrm>
            <a:off x="2540837" y="4461826"/>
            <a:ext cx="1872208" cy="1164485"/>
          </a:xfrm>
          <a:prstGeom prst="roundRect">
            <a:avLst>
              <a:gd name="adj" fmla="val 10300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Rounded Rectangle 36"/>
          <p:cNvSpPr/>
          <p:nvPr/>
        </p:nvSpPr>
        <p:spPr>
          <a:xfrm>
            <a:off x="4754922" y="4461826"/>
            <a:ext cx="1872208" cy="1164485"/>
          </a:xfrm>
          <a:prstGeom prst="roundRect">
            <a:avLst>
              <a:gd name="adj" fmla="val 11361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Rounded Rectangle 37"/>
          <p:cNvSpPr/>
          <p:nvPr/>
        </p:nvSpPr>
        <p:spPr>
          <a:xfrm>
            <a:off x="2540837" y="1155860"/>
            <a:ext cx="1872208" cy="1164485"/>
          </a:xfrm>
          <a:prstGeom prst="roundRect">
            <a:avLst>
              <a:gd name="adj" fmla="val 11361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Rounded Rectangle 38"/>
          <p:cNvSpPr/>
          <p:nvPr/>
        </p:nvSpPr>
        <p:spPr>
          <a:xfrm>
            <a:off x="6925684" y="1155860"/>
            <a:ext cx="1872208" cy="1164485"/>
          </a:xfrm>
          <a:prstGeom prst="roundRect">
            <a:avLst>
              <a:gd name="adj" fmla="val 11361"/>
            </a:avLst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Rounded Rectangle 39"/>
          <p:cNvSpPr/>
          <p:nvPr/>
        </p:nvSpPr>
        <p:spPr>
          <a:xfrm>
            <a:off x="362434" y="2807776"/>
            <a:ext cx="1872208" cy="1164485"/>
          </a:xfrm>
          <a:prstGeom prst="roundRect">
            <a:avLst>
              <a:gd name="adj" fmla="val 9239"/>
            </a:avLst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Rounded Rectangle 40"/>
          <p:cNvSpPr/>
          <p:nvPr/>
        </p:nvSpPr>
        <p:spPr>
          <a:xfrm>
            <a:off x="2540837" y="2807776"/>
            <a:ext cx="1872208" cy="1164485"/>
          </a:xfrm>
          <a:prstGeom prst="roundRect">
            <a:avLst>
              <a:gd name="adj" fmla="val 10300"/>
            </a:avLst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Rounded Rectangle 41"/>
          <p:cNvSpPr/>
          <p:nvPr/>
        </p:nvSpPr>
        <p:spPr>
          <a:xfrm>
            <a:off x="4754922" y="2807776"/>
            <a:ext cx="1872208" cy="1164485"/>
          </a:xfrm>
          <a:prstGeom prst="roundRect">
            <a:avLst>
              <a:gd name="adj" fmla="val 10300"/>
            </a:avLst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Rounded Rectangle 42"/>
          <p:cNvSpPr/>
          <p:nvPr/>
        </p:nvSpPr>
        <p:spPr>
          <a:xfrm>
            <a:off x="6925684" y="2807776"/>
            <a:ext cx="1872208" cy="1164485"/>
          </a:xfrm>
          <a:prstGeom prst="roundRect">
            <a:avLst>
              <a:gd name="adj" fmla="val 10300"/>
            </a:avLst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ounded Rectangle 43"/>
          <p:cNvSpPr/>
          <p:nvPr/>
        </p:nvSpPr>
        <p:spPr>
          <a:xfrm>
            <a:off x="362434" y="4461826"/>
            <a:ext cx="1872208" cy="1164485"/>
          </a:xfrm>
          <a:prstGeom prst="roundRect">
            <a:avLst>
              <a:gd name="adj" fmla="val 9239"/>
            </a:avLst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National Research Flagships</a:t>
            </a:r>
            <a:endParaRPr lang="en-AU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Brief Intro  |  Ulrich Engelke</a:t>
            </a:r>
            <a:endParaRPr lang="en-A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5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2540837" y="2375175"/>
            <a:ext cx="187220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2">
              <a:lnSpc>
                <a:spcPct val="90000"/>
              </a:lnSpc>
            </a:pPr>
            <a:r>
              <a:rPr lang="en-AU" sz="1400" cap="all" dirty="0" smtClean="0"/>
              <a:t>Climate adaptation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54922" y="5654898"/>
            <a:ext cx="1872000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2">
              <a:lnSpc>
                <a:spcPct val="90000"/>
              </a:lnSpc>
            </a:pPr>
            <a:r>
              <a:rPr lang="en-AU" sz="1400" cap="all" dirty="0" smtClean="0"/>
              <a:t>Wealth from oceans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2434" y="3994736"/>
            <a:ext cx="1872000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2">
              <a:lnSpc>
                <a:spcPct val="90000"/>
              </a:lnSpc>
            </a:pPr>
            <a:r>
              <a:rPr lang="en-AU" sz="1400" cap="all" dirty="0" smtClean="0"/>
              <a:t>Food futures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2434" y="5654898"/>
            <a:ext cx="18720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AU" sz="1400" cap="all" dirty="0" smtClean="0"/>
              <a:t>Sustainable agriculture</a:t>
            </a:r>
            <a:endParaRPr lang="en-AU" sz="1400" cap="all" dirty="0"/>
          </a:p>
        </p:txBody>
      </p:sp>
      <p:sp>
        <p:nvSpPr>
          <p:cNvPr id="19" name="Rectangle 18"/>
          <p:cNvSpPr/>
          <p:nvPr/>
        </p:nvSpPr>
        <p:spPr>
          <a:xfrm>
            <a:off x="4754922" y="3994736"/>
            <a:ext cx="1872000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2">
              <a:lnSpc>
                <a:spcPct val="90000"/>
              </a:lnSpc>
            </a:pPr>
            <a:r>
              <a:rPr lang="en-AU" sz="1400" cap="all" dirty="0" smtClean="0"/>
              <a:t>Minerals down under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40837" y="3994736"/>
            <a:ext cx="18720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2">
              <a:lnSpc>
                <a:spcPct val="90000"/>
              </a:lnSpc>
            </a:pPr>
            <a:r>
              <a:rPr lang="en-AU" sz="1400" cap="all" dirty="0" smtClean="0"/>
              <a:t>Future manufacturing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25684" y="3994736"/>
            <a:ext cx="1872000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2">
              <a:lnSpc>
                <a:spcPct val="90000"/>
              </a:lnSpc>
            </a:pPr>
            <a:r>
              <a:rPr lang="en-AU" sz="1400" cap="all" dirty="0" smtClean="0"/>
              <a:t>Preventative health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40837" y="5654898"/>
            <a:ext cx="18720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2">
              <a:lnSpc>
                <a:spcPct val="90000"/>
              </a:lnSpc>
            </a:pPr>
            <a:r>
              <a:rPr lang="en-AU" sz="1400" cap="all" dirty="0" smtClean="0"/>
              <a:t>Water for a </a:t>
            </a:r>
            <a:br>
              <a:rPr lang="en-AU" sz="1400" cap="all" dirty="0" smtClean="0"/>
            </a:br>
            <a:r>
              <a:rPr lang="en-AU" sz="1400" cap="all" dirty="0" smtClean="0"/>
              <a:t>healthy country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Research Divisions</a:t>
            </a:r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mtClean="0"/>
              <a:t>Brief Intro  |  Ulrich Engelke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6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65748" t="30796" r="11713" b="8749"/>
          <a:stretch>
            <a:fillRect/>
          </a:stretch>
        </p:blipFill>
        <p:spPr bwMode="auto">
          <a:xfrm>
            <a:off x="1331640" y="843146"/>
            <a:ext cx="6768752" cy="510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5652120" y="1916832"/>
            <a:ext cx="2520280" cy="15121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7880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Our track record: </a:t>
            </a:r>
            <a:r>
              <a:rPr lang="en-AU" b="0" dirty="0" smtClean="0"/>
              <a:t>top inventions</a:t>
            </a:r>
            <a:endParaRPr lang="en-AU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Brief Intro  |  Ulrich Engelke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7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308" name="Rounded Rectangle 307"/>
          <p:cNvSpPr/>
          <p:nvPr/>
        </p:nvSpPr>
        <p:spPr>
          <a:xfrm>
            <a:off x="359999" y="1010654"/>
            <a:ext cx="8460363" cy="4699552"/>
          </a:xfrm>
          <a:prstGeom prst="roundRect">
            <a:avLst>
              <a:gd name="adj" fmla="val 2774"/>
            </a:avLst>
          </a:prstGeom>
          <a:solidFill>
            <a:srgbClr val="008DA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0000" rIns="0" bIns="54000" rtlCol="0" anchor="t" anchorCtr="0">
            <a:noAutofit/>
          </a:bodyPr>
          <a:lstStyle/>
          <a:p>
            <a:pPr algn="ctr">
              <a:tabLst>
                <a:tab pos="2430000" algn="r"/>
              </a:tabLst>
            </a:pP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309" name="TextBox 308"/>
          <p:cNvSpPr txBox="1"/>
          <p:nvPr/>
        </p:nvSpPr>
        <p:spPr>
          <a:xfrm>
            <a:off x="6843210" y="1898229"/>
            <a:ext cx="245899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000" b="1" dirty="0" smtClean="0">
                <a:solidFill>
                  <a:schemeClr val="accent2"/>
                </a:solidFill>
                <a:latin typeface="+mn-lt"/>
              </a:rPr>
              <a:t>4. EXTENDED </a:t>
            </a:r>
            <a:br>
              <a:rPr lang="en-AU" sz="2000" b="1" dirty="0" smtClean="0">
                <a:solidFill>
                  <a:schemeClr val="accent2"/>
                </a:solidFill>
                <a:latin typeface="+mn-lt"/>
              </a:rPr>
            </a:br>
            <a:r>
              <a:rPr lang="en-AU" sz="2000" b="1" dirty="0" smtClean="0">
                <a:solidFill>
                  <a:schemeClr val="accent2"/>
                </a:solidFill>
                <a:latin typeface="+mn-lt"/>
              </a:rPr>
              <a:t>WEAR CONTACTS</a:t>
            </a:r>
          </a:p>
        </p:txBody>
      </p:sp>
      <p:sp>
        <p:nvSpPr>
          <p:cNvPr id="310" name="TextBox 309"/>
          <p:cNvSpPr txBox="1"/>
          <p:nvPr/>
        </p:nvSpPr>
        <p:spPr>
          <a:xfrm>
            <a:off x="2592099" y="1896934"/>
            <a:ext cx="245899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000" b="1" dirty="0" smtClean="0">
                <a:solidFill>
                  <a:schemeClr val="accent2"/>
                </a:solidFill>
                <a:latin typeface="+mn-lt"/>
              </a:rPr>
              <a:t>2. POLYMER BANKNOTES</a:t>
            </a:r>
          </a:p>
        </p:txBody>
      </p:sp>
      <p:sp>
        <p:nvSpPr>
          <p:cNvPr id="311" name="TextBox 310"/>
          <p:cNvSpPr txBox="1"/>
          <p:nvPr/>
        </p:nvSpPr>
        <p:spPr>
          <a:xfrm>
            <a:off x="4733941" y="1897199"/>
            <a:ext cx="245899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000" b="1" dirty="0" smtClean="0">
                <a:solidFill>
                  <a:schemeClr val="accent2"/>
                </a:solidFill>
                <a:latin typeface="+mn-lt"/>
              </a:rPr>
              <a:t>3. RELENZA </a:t>
            </a:r>
            <a:br>
              <a:rPr lang="en-AU" sz="2000" b="1" dirty="0" smtClean="0">
                <a:solidFill>
                  <a:schemeClr val="accent2"/>
                </a:solidFill>
                <a:latin typeface="+mn-lt"/>
              </a:rPr>
            </a:br>
            <a:r>
              <a:rPr lang="en-AU" sz="2000" b="1" dirty="0" smtClean="0">
                <a:solidFill>
                  <a:schemeClr val="accent2"/>
                </a:solidFill>
                <a:latin typeface="+mn-lt"/>
              </a:rPr>
              <a:t>FLU TREATMENT</a:t>
            </a:r>
          </a:p>
        </p:txBody>
      </p:sp>
      <p:sp>
        <p:nvSpPr>
          <p:cNvPr id="312" name="TextBox 311"/>
          <p:cNvSpPr txBox="1"/>
          <p:nvPr/>
        </p:nvSpPr>
        <p:spPr>
          <a:xfrm>
            <a:off x="482452" y="3298452"/>
            <a:ext cx="2001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chemeClr val="accent2"/>
                </a:solidFill>
                <a:latin typeface="+mn-lt"/>
              </a:rPr>
              <a:t>1. FAST WLAN</a:t>
            </a:r>
            <a:br>
              <a:rPr lang="en-AU" sz="2400" b="1" dirty="0" smtClean="0">
                <a:solidFill>
                  <a:schemeClr val="accent2"/>
                </a:solidFill>
                <a:latin typeface="+mn-lt"/>
              </a:rPr>
            </a:br>
            <a:r>
              <a:rPr lang="en-AU" sz="2000" dirty="0" smtClean="0">
                <a:solidFill>
                  <a:schemeClr val="accent2"/>
                </a:solidFill>
                <a:latin typeface="+mn-lt"/>
              </a:rPr>
              <a:t>Wireless Local Area Network</a:t>
            </a:r>
          </a:p>
        </p:txBody>
      </p:sp>
      <p:sp>
        <p:nvSpPr>
          <p:cNvPr id="313" name="TextBox 312"/>
          <p:cNvSpPr txBox="1"/>
          <p:nvPr/>
        </p:nvSpPr>
        <p:spPr>
          <a:xfrm>
            <a:off x="2579742" y="3540934"/>
            <a:ext cx="245899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000" b="1" dirty="0" smtClean="0">
                <a:solidFill>
                  <a:schemeClr val="accent2"/>
                </a:solidFill>
                <a:latin typeface="+mn-lt"/>
              </a:rPr>
              <a:t>5. AEROGARD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4733941" y="3540934"/>
            <a:ext cx="245899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000" b="1" dirty="0" smtClean="0">
                <a:solidFill>
                  <a:schemeClr val="accent2"/>
                </a:solidFill>
                <a:latin typeface="+mn-lt"/>
              </a:rPr>
              <a:t>6. TOTAL </a:t>
            </a:r>
            <a:br>
              <a:rPr lang="en-AU" sz="2000" b="1" dirty="0" smtClean="0">
                <a:solidFill>
                  <a:schemeClr val="accent2"/>
                </a:solidFill>
                <a:latin typeface="+mn-lt"/>
              </a:rPr>
            </a:br>
            <a:r>
              <a:rPr lang="en-AU" sz="2000" b="1" dirty="0" smtClean="0">
                <a:solidFill>
                  <a:schemeClr val="accent2"/>
                </a:solidFill>
                <a:latin typeface="+mn-lt"/>
              </a:rPr>
              <a:t>WELLBEING DIET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6843210" y="3531758"/>
            <a:ext cx="245899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000" b="1" dirty="0" smtClean="0">
                <a:solidFill>
                  <a:schemeClr val="accent2"/>
                </a:solidFill>
                <a:latin typeface="+mn-lt"/>
              </a:rPr>
              <a:t>7. RAFT POLYMERISATION</a:t>
            </a:r>
          </a:p>
        </p:txBody>
      </p:sp>
      <p:sp>
        <p:nvSpPr>
          <p:cNvPr id="316" name="TextBox 315"/>
          <p:cNvSpPr txBox="1"/>
          <p:nvPr/>
        </p:nvSpPr>
        <p:spPr>
          <a:xfrm>
            <a:off x="2640877" y="5094068"/>
            <a:ext cx="245899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000" b="1" dirty="0" smtClean="0">
                <a:solidFill>
                  <a:schemeClr val="accent2"/>
                </a:solidFill>
                <a:latin typeface="+mn-lt"/>
              </a:rPr>
              <a:t>8. BARLEYMAX</a:t>
            </a:r>
          </a:p>
        </p:txBody>
      </p:sp>
      <p:sp>
        <p:nvSpPr>
          <p:cNvPr id="317" name="TextBox 316"/>
          <p:cNvSpPr txBox="1"/>
          <p:nvPr/>
        </p:nvSpPr>
        <p:spPr>
          <a:xfrm>
            <a:off x="4733941" y="5094068"/>
            <a:ext cx="245899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000" b="1" dirty="0" smtClean="0">
                <a:solidFill>
                  <a:schemeClr val="accent2"/>
                </a:solidFill>
                <a:latin typeface="+mn-lt"/>
              </a:rPr>
              <a:t>9. SELF TWISTING YARN</a:t>
            </a:r>
          </a:p>
        </p:txBody>
      </p:sp>
      <p:sp>
        <p:nvSpPr>
          <p:cNvPr id="318" name="TextBox 317"/>
          <p:cNvSpPr txBox="1"/>
          <p:nvPr/>
        </p:nvSpPr>
        <p:spPr>
          <a:xfrm>
            <a:off x="6843210" y="5094068"/>
            <a:ext cx="245899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000" b="1" dirty="0" smtClean="0">
                <a:solidFill>
                  <a:schemeClr val="accent2"/>
                </a:solidFill>
                <a:latin typeface="+mn-lt"/>
              </a:rPr>
              <a:t>10. SOFTLY </a:t>
            </a:r>
            <a:br>
              <a:rPr lang="en-AU" sz="2000" b="1" dirty="0" smtClean="0">
                <a:solidFill>
                  <a:schemeClr val="accent2"/>
                </a:solidFill>
                <a:latin typeface="+mn-lt"/>
              </a:rPr>
            </a:br>
            <a:r>
              <a:rPr lang="en-AU" sz="2000" b="1" dirty="0" smtClean="0">
                <a:solidFill>
                  <a:schemeClr val="accent2"/>
                </a:solidFill>
                <a:latin typeface="+mn-lt"/>
              </a:rPr>
              <a:t>WASHING LIQUID</a:t>
            </a:r>
          </a:p>
        </p:txBody>
      </p:sp>
      <p:pic>
        <p:nvPicPr>
          <p:cNvPr id="319" name="Picture 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F3F4"/>
              </a:clrFrom>
              <a:clrTo>
                <a:srgbClr val="F3F3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8954" y="1163782"/>
            <a:ext cx="757181" cy="66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3F3F4"/>
              </a:clrFrom>
              <a:clrTo>
                <a:srgbClr val="F3F3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7974" y="2806251"/>
            <a:ext cx="927672" cy="6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" name="Picture 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3F4"/>
              </a:clrFrom>
              <a:clrTo>
                <a:srgbClr val="F3F3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1300" y="2869447"/>
            <a:ext cx="857469" cy="66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" name="Picture 2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F3F4"/>
              </a:clrFrom>
              <a:clrTo>
                <a:srgbClr val="F3F3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2552" y="4380393"/>
            <a:ext cx="486401" cy="6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" name="Picture 2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3F3F4"/>
              </a:clrFrom>
              <a:clrTo>
                <a:srgbClr val="F3F3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4395" y="4409776"/>
            <a:ext cx="822369" cy="67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3"/>
          <p:cNvGrpSpPr/>
          <p:nvPr/>
        </p:nvGrpSpPr>
        <p:grpSpPr>
          <a:xfrm>
            <a:off x="6826543" y="1142054"/>
            <a:ext cx="797297" cy="676950"/>
            <a:chOff x="7666764" y="1010654"/>
            <a:chExt cx="797297" cy="676950"/>
          </a:xfrm>
        </p:grpSpPr>
        <p:sp>
          <p:nvSpPr>
            <p:cNvPr id="325" name="Freeform 324"/>
            <p:cNvSpPr/>
            <p:nvPr/>
          </p:nvSpPr>
          <p:spPr>
            <a:xfrm>
              <a:off x="7724775" y="1257300"/>
              <a:ext cx="661988" cy="390525"/>
            </a:xfrm>
            <a:custGeom>
              <a:avLst/>
              <a:gdLst>
                <a:gd name="connsiteX0" fmla="*/ 0 w 661988"/>
                <a:gd name="connsiteY0" fmla="*/ 195263 h 390525"/>
                <a:gd name="connsiteX1" fmla="*/ 0 w 661988"/>
                <a:gd name="connsiteY1" fmla="*/ 195263 h 390525"/>
                <a:gd name="connsiteX2" fmla="*/ 14288 w 661988"/>
                <a:gd name="connsiteY2" fmla="*/ 211931 h 390525"/>
                <a:gd name="connsiteX3" fmla="*/ 28575 w 661988"/>
                <a:gd name="connsiteY3" fmla="*/ 233363 h 390525"/>
                <a:gd name="connsiteX4" fmla="*/ 35719 w 661988"/>
                <a:gd name="connsiteY4" fmla="*/ 238125 h 390525"/>
                <a:gd name="connsiteX5" fmla="*/ 52388 w 661988"/>
                <a:gd name="connsiteY5" fmla="*/ 254794 h 390525"/>
                <a:gd name="connsiteX6" fmla="*/ 64294 w 661988"/>
                <a:gd name="connsiteY6" fmla="*/ 266700 h 390525"/>
                <a:gd name="connsiteX7" fmla="*/ 73819 w 661988"/>
                <a:gd name="connsiteY7" fmla="*/ 278606 h 390525"/>
                <a:gd name="connsiteX8" fmla="*/ 80963 w 661988"/>
                <a:gd name="connsiteY8" fmla="*/ 292894 h 390525"/>
                <a:gd name="connsiteX9" fmla="*/ 92869 w 661988"/>
                <a:gd name="connsiteY9" fmla="*/ 304800 h 390525"/>
                <a:gd name="connsiteX10" fmla="*/ 100013 w 661988"/>
                <a:gd name="connsiteY10" fmla="*/ 319088 h 390525"/>
                <a:gd name="connsiteX11" fmla="*/ 100013 w 661988"/>
                <a:gd name="connsiteY11" fmla="*/ 321469 h 390525"/>
                <a:gd name="connsiteX12" fmla="*/ 102394 w 661988"/>
                <a:gd name="connsiteY12" fmla="*/ 321469 h 390525"/>
                <a:gd name="connsiteX13" fmla="*/ 121444 w 661988"/>
                <a:gd name="connsiteY13" fmla="*/ 328613 h 390525"/>
                <a:gd name="connsiteX14" fmla="*/ 138113 w 661988"/>
                <a:gd name="connsiteY14" fmla="*/ 335756 h 390525"/>
                <a:gd name="connsiteX15" fmla="*/ 157163 w 661988"/>
                <a:gd name="connsiteY15" fmla="*/ 340519 h 390525"/>
                <a:gd name="connsiteX16" fmla="*/ 178594 w 661988"/>
                <a:gd name="connsiteY16" fmla="*/ 345281 h 390525"/>
                <a:gd name="connsiteX17" fmla="*/ 192881 w 661988"/>
                <a:gd name="connsiteY17" fmla="*/ 350044 h 390525"/>
                <a:gd name="connsiteX18" fmla="*/ 204788 w 661988"/>
                <a:gd name="connsiteY18" fmla="*/ 352425 h 390525"/>
                <a:gd name="connsiteX19" fmla="*/ 214313 w 661988"/>
                <a:gd name="connsiteY19" fmla="*/ 354806 h 390525"/>
                <a:gd name="connsiteX20" fmla="*/ 221456 w 661988"/>
                <a:gd name="connsiteY20" fmla="*/ 357188 h 390525"/>
                <a:gd name="connsiteX21" fmla="*/ 235744 w 661988"/>
                <a:gd name="connsiteY21" fmla="*/ 359569 h 390525"/>
                <a:gd name="connsiteX22" fmla="*/ 245269 w 661988"/>
                <a:gd name="connsiteY22" fmla="*/ 361950 h 390525"/>
                <a:gd name="connsiteX23" fmla="*/ 266700 w 661988"/>
                <a:gd name="connsiteY23" fmla="*/ 371475 h 390525"/>
                <a:gd name="connsiteX24" fmla="*/ 273844 w 661988"/>
                <a:gd name="connsiteY24" fmla="*/ 373856 h 390525"/>
                <a:gd name="connsiteX25" fmla="*/ 288131 w 661988"/>
                <a:gd name="connsiteY25" fmla="*/ 383381 h 390525"/>
                <a:gd name="connsiteX26" fmla="*/ 295275 w 661988"/>
                <a:gd name="connsiteY26" fmla="*/ 388144 h 390525"/>
                <a:gd name="connsiteX27" fmla="*/ 302419 w 661988"/>
                <a:gd name="connsiteY27" fmla="*/ 390525 h 390525"/>
                <a:gd name="connsiteX28" fmla="*/ 304800 w 661988"/>
                <a:gd name="connsiteY28" fmla="*/ 390525 h 390525"/>
                <a:gd name="connsiteX29" fmla="*/ 400050 w 661988"/>
                <a:gd name="connsiteY29" fmla="*/ 388144 h 390525"/>
                <a:gd name="connsiteX30" fmla="*/ 421481 w 661988"/>
                <a:gd name="connsiteY30" fmla="*/ 378619 h 390525"/>
                <a:gd name="connsiteX31" fmla="*/ 428625 w 661988"/>
                <a:gd name="connsiteY31" fmla="*/ 376238 h 390525"/>
                <a:gd name="connsiteX32" fmla="*/ 445294 w 661988"/>
                <a:gd name="connsiteY32" fmla="*/ 366713 h 390525"/>
                <a:gd name="connsiteX33" fmla="*/ 459581 w 661988"/>
                <a:gd name="connsiteY33" fmla="*/ 361950 h 390525"/>
                <a:gd name="connsiteX34" fmla="*/ 469106 w 661988"/>
                <a:gd name="connsiteY34" fmla="*/ 361950 h 390525"/>
                <a:gd name="connsiteX35" fmla="*/ 597694 w 661988"/>
                <a:gd name="connsiteY35" fmla="*/ 285750 h 390525"/>
                <a:gd name="connsiteX36" fmla="*/ 661988 w 661988"/>
                <a:gd name="connsiteY36" fmla="*/ 197644 h 390525"/>
                <a:gd name="connsiteX37" fmla="*/ 597694 w 661988"/>
                <a:gd name="connsiteY37" fmla="*/ 121444 h 390525"/>
                <a:gd name="connsiteX38" fmla="*/ 507206 w 661988"/>
                <a:gd name="connsiteY38" fmla="*/ 54769 h 390525"/>
                <a:gd name="connsiteX39" fmla="*/ 421481 w 661988"/>
                <a:gd name="connsiteY39" fmla="*/ 16669 h 390525"/>
                <a:gd name="connsiteX40" fmla="*/ 328613 w 661988"/>
                <a:gd name="connsiteY40" fmla="*/ 0 h 390525"/>
                <a:gd name="connsiteX41" fmla="*/ 235744 w 661988"/>
                <a:gd name="connsiteY41" fmla="*/ 16669 h 390525"/>
                <a:gd name="connsiteX42" fmla="*/ 128588 w 661988"/>
                <a:gd name="connsiteY42" fmla="*/ 64294 h 390525"/>
                <a:gd name="connsiteX43" fmla="*/ 0 w 661988"/>
                <a:gd name="connsiteY43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61988" h="390525">
                  <a:moveTo>
                    <a:pt x="0" y="195263"/>
                  </a:moveTo>
                  <a:lnTo>
                    <a:pt x="0" y="195263"/>
                  </a:lnTo>
                  <a:cubicBezTo>
                    <a:pt x="4763" y="200819"/>
                    <a:pt x="9826" y="206131"/>
                    <a:pt x="14288" y="211931"/>
                  </a:cubicBezTo>
                  <a:cubicBezTo>
                    <a:pt x="14297" y="211942"/>
                    <a:pt x="26190" y="229785"/>
                    <a:pt x="28575" y="233363"/>
                  </a:cubicBezTo>
                  <a:cubicBezTo>
                    <a:pt x="30162" y="235744"/>
                    <a:pt x="33592" y="236211"/>
                    <a:pt x="35719" y="238125"/>
                  </a:cubicBezTo>
                  <a:cubicBezTo>
                    <a:pt x="41560" y="243382"/>
                    <a:pt x="46832" y="249238"/>
                    <a:pt x="52388" y="254794"/>
                  </a:cubicBezTo>
                  <a:cubicBezTo>
                    <a:pt x="68263" y="270669"/>
                    <a:pt x="45243" y="254001"/>
                    <a:pt x="64294" y="266700"/>
                  </a:cubicBezTo>
                  <a:cubicBezTo>
                    <a:pt x="68930" y="280609"/>
                    <a:pt x="63047" y="267834"/>
                    <a:pt x="73819" y="278606"/>
                  </a:cubicBezTo>
                  <a:cubicBezTo>
                    <a:pt x="80639" y="285426"/>
                    <a:pt x="77091" y="285151"/>
                    <a:pt x="80963" y="292894"/>
                  </a:cubicBezTo>
                  <a:cubicBezTo>
                    <a:pt x="84932" y="300833"/>
                    <a:pt x="85724" y="300037"/>
                    <a:pt x="92869" y="304800"/>
                  </a:cubicBezTo>
                  <a:cubicBezTo>
                    <a:pt x="97524" y="311783"/>
                    <a:pt x="98041" y="311202"/>
                    <a:pt x="100013" y="319088"/>
                  </a:cubicBezTo>
                  <a:cubicBezTo>
                    <a:pt x="100206" y="319858"/>
                    <a:pt x="100013" y="320675"/>
                    <a:pt x="100013" y="321469"/>
                  </a:cubicBezTo>
                  <a:lnTo>
                    <a:pt x="102394" y="321469"/>
                  </a:lnTo>
                  <a:cubicBezTo>
                    <a:pt x="108744" y="323850"/>
                    <a:pt x="115184" y="326005"/>
                    <a:pt x="121444" y="328613"/>
                  </a:cubicBezTo>
                  <a:cubicBezTo>
                    <a:pt x="133772" y="333749"/>
                    <a:pt x="127207" y="332782"/>
                    <a:pt x="138113" y="335756"/>
                  </a:cubicBezTo>
                  <a:cubicBezTo>
                    <a:pt x="144428" y="337478"/>
                    <a:pt x="150813" y="338931"/>
                    <a:pt x="157163" y="340519"/>
                  </a:cubicBezTo>
                  <a:cubicBezTo>
                    <a:pt x="170757" y="343918"/>
                    <a:pt x="166373" y="341614"/>
                    <a:pt x="178594" y="345281"/>
                  </a:cubicBezTo>
                  <a:cubicBezTo>
                    <a:pt x="183402" y="346724"/>
                    <a:pt x="188119" y="348456"/>
                    <a:pt x="192881" y="350044"/>
                  </a:cubicBezTo>
                  <a:cubicBezTo>
                    <a:pt x="196721" y="351324"/>
                    <a:pt x="200837" y="351547"/>
                    <a:pt x="204788" y="352425"/>
                  </a:cubicBezTo>
                  <a:cubicBezTo>
                    <a:pt x="207983" y="353135"/>
                    <a:pt x="211166" y="353907"/>
                    <a:pt x="214313" y="354806"/>
                  </a:cubicBezTo>
                  <a:cubicBezTo>
                    <a:pt x="216726" y="355496"/>
                    <a:pt x="219006" y="356643"/>
                    <a:pt x="221456" y="357188"/>
                  </a:cubicBezTo>
                  <a:cubicBezTo>
                    <a:pt x="226169" y="358236"/>
                    <a:pt x="231009" y="358622"/>
                    <a:pt x="235744" y="359569"/>
                  </a:cubicBezTo>
                  <a:cubicBezTo>
                    <a:pt x="238953" y="360211"/>
                    <a:pt x="242094" y="361156"/>
                    <a:pt x="245269" y="361950"/>
                  </a:cubicBezTo>
                  <a:cubicBezTo>
                    <a:pt x="256589" y="369498"/>
                    <a:pt x="249698" y="365808"/>
                    <a:pt x="266700" y="371475"/>
                  </a:cubicBezTo>
                  <a:lnTo>
                    <a:pt x="273844" y="373856"/>
                  </a:lnTo>
                  <a:lnTo>
                    <a:pt x="288131" y="383381"/>
                  </a:lnTo>
                  <a:cubicBezTo>
                    <a:pt x="290512" y="384969"/>
                    <a:pt x="292560" y="387239"/>
                    <a:pt x="295275" y="388144"/>
                  </a:cubicBezTo>
                  <a:lnTo>
                    <a:pt x="302419" y="390525"/>
                  </a:lnTo>
                  <a:lnTo>
                    <a:pt x="304800" y="390525"/>
                  </a:lnTo>
                  <a:cubicBezTo>
                    <a:pt x="336550" y="389731"/>
                    <a:pt x="368357" y="390211"/>
                    <a:pt x="400050" y="388144"/>
                  </a:cubicBezTo>
                  <a:cubicBezTo>
                    <a:pt x="414181" y="387222"/>
                    <a:pt x="411798" y="383460"/>
                    <a:pt x="421481" y="378619"/>
                  </a:cubicBezTo>
                  <a:cubicBezTo>
                    <a:pt x="423726" y="377497"/>
                    <a:pt x="426244" y="377032"/>
                    <a:pt x="428625" y="376238"/>
                  </a:cubicBezTo>
                  <a:cubicBezTo>
                    <a:pt x="435071" y="371940"/>
                    <a:pt x="437737" y="369736"/>
                    <a:pt x="445294" y="366713"/>
                  </a:cubicBezTo>
                  <a:cubicBezTo>
                    <a:pt x="449955" y="364849"/>
                    <a:pt x="454561" y="361950"/>
                    <a:pt x="459581" y="361950"/>
                  </a:cubicBezTo>
                  <a:lnTo>
                    <a:pt x="469106" y="361950"/>
                  </a:lnTo>
                  <a:lnTo>
                    <a:pt x="597694" y="285750"/>
                  </a:lnTo>
                  <a:lnTo>
                    <a:pt x="661988" y="197644"/>
                  </a:lnTo>
                  <a:lnTo>
                    <a:pt x="597694" y="121444"/>
                  </a:lnTo>
                  <a:lnTo>
                    <a:pt x="507206" y="54769"/>
                  </a:lnTo>
                  <a:lnTo>
                    <a:pt x="421481" y="16669"/>
                  </a:lnTo>
                  <a:lnTo>
                    <a:pt x="328613" y="0"/>
                  </a:lnTo>
                  <a:lnTo>
                    <a:pt x="235744" y="16669"/>
                  </a:lnTo>
                  <a:lnTo>
                    <a:pt x="128588" y="64294"/>
                  </a:lnTo>
                  <a:lnTo>
                    <a:pt x="0" y="1952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26" name="Picture 20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3F3F4"/>
                </a:clrFrom>
                <a:clrTo>
                  <a:srgbClr val="F3F3F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66764" y="1010654"/>
              <a:ext cx="797297" cy="67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65"/>
          <p:cNvGrpSpPr/>
          <p:nvPr/>
        </p:nvGrpSpPr>
        <p:grpSpPr>
          <a:xfrm>
            <a:off x="2535074" y="1330883"/>
            <a:ext cx="827383" cy="516487"/>
            <a:chOff x="1794628" y="927248"/>
            <a:chExt cx="827383" cy="516487"/>
          </a:xfrm>
        </p:grpSpPr>
        <p:sp>
          <p:nvSpPr>
            <p:cNvPr id="328" name="Rectangle 327"/>
            <p:cNvSpPr/>
            <p:nvPr/>
          </p:nvSpPr>
          <p:spPr>
            <a:xfrm>
              <a:off x="1874044" y="998749"/>
              <a:ext cx="676127" cy="3780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29" name="Picture 18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3F3F4"/>
                </a:clrFrom>
                <a:clrTo>
                  <a:srgbClr val="F3F3F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4628" y="927248"/>
              <a:ext cx="827383" cy="516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0" name="Oval 329"/>
          <p:cNvSpPr/>
          <p:nvPr/>
        </p:nvSpPr>
        <p:spPr>
          <a:xfrm>
            <a:off x="602772" y="1411775"/>
            <a:ext cx="1476000" cy="147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31" name="Picture 1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3F3F4"/>
              </a:clrFrom>
              <a:clrTo>
                <a:srgbClr val="F3F3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452" y="1294243"/>
            <a:ext cx="1713511" cy="169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8"/>
          <p:cNvGrpSpPr/>
          <p:nvPr/>
        </p:nvGrpSpPr>
        <p:grpSpPr>
          <a:xfrm>
            <a:off x="6828924" y="2935371"/>
            <a:ext cx="727259" cy="584011"/>
            <a:chOff x="6828924" y="2935371"/>
            <a:chExt cx="727259" cy="584011"/>
          </a:xfrm>
        </p:grpSpPr>
        <p:pic>
          <p:nvPicPr>
            <p:cNvPr id="333" name="Picture 23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3F3F4"/>
                </a:clrFrom>
                <a:clrTo>
                  <a:srgbClr val="F3F3F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28924" y="2935371"/>
              <a:ext cx="727259" cy="584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4" name="Oval 333"/>
            <p:cNvSpPr/>
            <p:nvPr/>
          </p:nvSpPr>
          <p:spPr>
            <a:xfrm>
              <a:off x="7003604" y="2962755"/>
              <a:ext cx="126000" cy="12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8" name="Group 71"/>
          <p:cNvGrpSpPr/>
          <p:nvPr/>
        </p:nvGrpSpPr>
        <p:grpSpPr>
          <a:xfrm>
            <a:off x="4669165" y="4329492"/>
            <a:ext cx="777238" cy="762195"/>
            <a:chOff x="4669165" y="4329492"/>
            <a:chExt cx="777238" cy="762195"/>
          </a:xfrm>
        </p:grpSpPr>
        <p:pic>
          <p:nvPicPr>
            <p:cNvPr id="336" name="Picture 25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3F3F4"/>
                </a:clrFrom>
                <a:clrTo>
                  <a:srgbClr val="F3F3F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69165" y="4329492"/>
              <a:ext cx="777238" cy="762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" name="Arc 336"/>
            <p:cNvSpPr/>
            <p:nvPr/>
          </p:nvSpPr>
          <p:spPr>
            <a:xfrm rot="21333552">
              <a:off x="4845353" y="4608669"/>
              <a:ext cx="386765" cy="312643"/>
            </a:xfrm>
            <a:prstGeom prst="arc">
              <a:avLst>
                <a:gd name="adj1" fmla="val 16200000"/>
                <a:gd name="adj2" fmla="val 18919680"/>
              </a:avLst>
            </a:prstGeom>
            <a:ln w="19050">
              <a:solidFill>
                <a:schemeClr val="bg2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8" name="Arc 337"/>
            <p:cNvSpPr/>
            <p:nvPr/>
          </p:nvSpPr>
          <p:spPr>
            <a:xfrm rot="21333552" flipH="1" flipV="1">
              <a:off x="4973156" y="4455696"/>
              <a:ext cx="386765" cy="312643"/>
            </a:xfrm>
            <a:prstGeom prst="arc">
              <a:avLst>
                <a:gd name="adj1" fmla="val 16200000"/>
                <a:gd name="adj2" fmla="val 18919680"/>
              </a:avLst>
            </a:prstGeom>
            <a:ln w="19050">
              <a:solidFill>
                <a:schemeClr val="bg2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CSIRO Projects</a:t>
            </a:r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mtClean="0"/>
              <a:t>Brief Intro  |  Ulrich Engelke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8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34818" name="Picture 2" descr="Two men looking at a mobile device in front of a burnt out property, with the text Bushfire apps overla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212976"/>
            <a:ext cx="3923928" cy="2649276"/>
          </a:xfrm>
          <a:prstGeom prst="rect">
            <a:avLst/>
          </a:prstGeom>
          <a:noFill/>
        </p:spPr>
      </p:pic>
      <p:pic>
        <p:nvPicPr>
          <p:cNvPr id="34822" name="Picture 6" descr="Front half of the RV Investigator ship sitting in the water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3923928" cy="2649276"/>
          </a:xfrm>
          <a:prstGeom prst="rect">
            <a:avLst/>
          </a:prstGeom>
          <a:noFill/>
        </p:spPr>
      </p:pic>
      <p:pic>
        <p:nvPicPr>
          <p:cNvPr id="34824" name="Picture 8" descr="https://www.skatelescope.org/wp-content/uploads/2013/12/SKAall_night1.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5" y="471488"/>
            <a:ext cx="5076056" cy="2282056"/>
          </a:xfrm>
          <a:prstGeom prst="rect">
            <a:avLst/>
          </a:prstGeom>
          <a:noFill/>
        </p:spPr>
      </p:pic>
      <p:pic>
        <p:nvPicPr>
          <p:cNvPr id="34820" name="Picture 4" descr="A bee fitted with a sensor sitting on a white flower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645024"/>
            <a:ext cx="3923928" cy="26492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067944" y="404664"/>
            <a:ext cx="90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>
                <a:solidFill>
                  <a:schemeClr val="bg1">
                    <a:lumMod val="65000"/>
                  </a:schemeClr>
                </a:solidFill>
              </a:rPr>
              <a:t>SKA</a:t>
            </a:r>
            <a:endParaRPr lang="en-AU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8879" y="2708920"/>
            <a:ext cx="198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https://www.skatelescope.org/</a:t>
            </a:r>
            <a:endParaRPr lang="en-AU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80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_engelke\conferences\131120-22_cci_conference\poster\graphix\cognitive_framework_v02.png"/>
          <p:cNvPicPr>
            <a:picLocks noChangeAspect="1" noChangeArrowheads="1"/>
          </p:cNvPicPr>
          <p:nvPr/>
        </p:nvPicPr>
        <p:blipFill>
          <a:blip r:embed="rId2" cstate="print"/>
          <a:srcRect r="6300"/>
          <a:stretch>
            <a:fillRect/>
          </a:stretch>
        </p:blipFill>
        <p:spPr bwMode="auto">
          <a:xfrm>
            <a:off x="3157209" y="1162050"/>
            <a:ext cx="5981135" cy="478723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Cognitive Informatics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8775" y="1268413"/>
            <a:ext cx="3421137" cy="4572855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New capability within CSIRO</a:t>
            </a:r>
          </a:p>
          <a:p>
            <a:endParaRPr lang="en-AU" dirty="0" smtClean="0"/>
          </a:p>
          <a:p>
            <a:r>
              <a:rPr lang="en-AU" dirty="0" smtClean="0"/>
              <a:t>The team</a:t>
            </a:r>
          </a:p>
          <a:p>
            <a:pPr lvl="1"/>
            <a:r>
              <a:rPr lang="en-AU" dirty="0" smtClean="0"/>
              <a:t>Several research scientists, post-docs, and SW engineer</a:t>
            </a:r>
          </a:p>
          <a:p>
            <a:pPr lvl="1"/>
            <a:r>
              <a:rPr lang="en-AU" dirty="0" smtClean="0"/>
              <a:t>Couple of students</a:t>
            </a:r>
          </a:p>
          <a:p>
            <a:endParaRPr lang="en-AU" dirty="0" smtClean="0"/>
          </a:p>
          <a:p>
            <a:r>
              <a:rPr lang="en-AU" dirty="0" smtClean="0"/>
              <a:t>Quantitative and reproducible research in Cognitive Informatics</a:t>
            </a:r>
          </a:p>
          <a:p>
            <a:endParaRPr lang="en-AU" dirty="0" smtClean="0"/>
          </a:p>
          <a:p>
            <a:r>
              <a:rPr lang="en-AU" dirty="0" smtClean="0"/>
              <a:t>Applications</a:t>
            </a:r>
          </a:p>
          <a:p>
            <a:pPr lvl="1"/>
            <a:r>
              <a:rPr lang="en-AU" dirty="0" smtClean="0"/>
              <a:t>Human Robot Interaction</a:t>
            </a:r>
          </a:p>
          <a:p>
            <a:pPr lvl="1"/>
            <a:r>
              <a:rPr lang="en-AU" dirty="0" smtClean="0"/>
              <a:t>Preventative Health</a:t>
            </a:r>
          </a:p>
          <a:p>
            <a:pPr lvl="1"/>
            <a:r>
              <a:rPr lang="en-AU" dirty="0" smtClean="0"/>
              <a:t>Simulation </a:t>
            </a:r>
          </a:p>
          <a:p>
            <a:pPr lvl="1"/>
            <a:r>
              <a:rPr lang="en-AU" smtClean="0"/>
              <a:t>... </a:t>
            </a:r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mtClean="0"/>
              <a:t>Brief Intro  |  Ulrich Engelke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9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7880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IRO_PowerPoint_120322_edt">
  <a:themeElements>
    <a:clrScheme name="CSIRO Midday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313C"/>
      </a:accent2>
      <a:accent3>
        <a:srgbClr val="78BE20"/>
      </a:accent3>
      <a:accent4>
        <a:srgbClr val="4A7729"/>
      </a:accent4>
      <a:accent5>
        <a:srgbClr val="9FAEE5"/>
      </a:accent5>
      <a:accent6>
        <a:srgbClr val="1E22AA"/>
      </a:accent6>
      <a:hlink>
        <a:srgbClr val="41B6E6"/>
      </a:hlink>
      <a:folHlink>
        <a:srgbClr val="004B87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1672</TotalTime>
  <Words>600</Words>
  <Application>Microsoft Office PowerPoint</Application>
  <PresentationFormat>On-screen Show (4:3)</PresentationFormat>
  <Paragraphs>248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CSIRO_PowerPoint_120322_edt</vt:lpstr>
      <vt:lpstr>Brief Intro to CSIRO and Myself</vt:lpstr>
      <vt:lpstr>About me...</vt:lpstr>
      <vt:lpstr>Slide 3</vt:lpstr>
      <vt:lpstr>Our business units</vt:lpstr>
      <vt:lpstr>National Research Flagships</vt:lpstr>
      <vt:lpstr>Research Divisions</vt:lpstr>
      <vt:lpstr>Our track record: top inventions</vt:lpstr>
      <vt:lpstr>CSIRO Projects</vt:lpstr>
      <vt:lpstr>Cognitive Informatics</vt:lpstr>
      <vt:lpstr>Facilities</vt:lpstr>
      <vt:lpstr>Contribution to RICE and VQEG</vt:lpstr>
      <vt:lpstr>Thank you</vt:lpstr>
    </vt:vector>
  </TitlesOfParts>
  <Company>CSIRO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Engelke, Ulrich (CCI, Hobart)</dc:creator>
  <cp:lastModifiedBy>Engelke, Ulrich (CCI, Hobart)</cp:lastModifiedBy>
  <cp:revision>120</cp:revision>
  <dcterms:created xsi:type="dcterms:W3CDTF">2014-01-13T00:39:36Z</dcterms:created>
  <dcterms:modified xsi:type="dcterms:W3CDTF">2014-01-22T01:56:48Z</dcterms:modified>
</cp:coreProperties>
</file>