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avi" ContentType="video/x-msvideo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62" r:id="rId3"/>
    <p:sldId id="263" r:id="rId4"/>
    <p:sldId id="258" r:id="rId5"/>
    <p:sldId id="264" r:id="rId6"/>
    <p:sldId id="257" r:id="rId7"/>
    <p:sldId id="267" r:id="rId8"/>
    <p:sldId id="268" r:id="rId9"/>
    <p:sldId id="269" r:id="rId10"/>
    <p:sldId id="270" r:id="rId11"/>
    <p:sldId id="271" r:id="rId12"/>
    <p:sldId id="272" r:id="rId13"/>
    <p:sldId id="265" r:id="rId14"/>
    <p:sldId id="266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C707AC-F624-4858-B3E3-117C40997359}" type="doc">
      <dgm:prSet loTypeId="urn:microsoft.com/office/officeart/2005/8/layout/hProcess9" loCatId="process" qsTypeId="urn:microsoft.com/office/officeart/2005/8/quickstyle/3d6" qsCatId="3D" csTypeId="urn:microsoft.com/office/officeart/2005/8/colors/accent6_2" csCatId="accent6" phldr="1"/>
      <dgm:spPr/>
    </dgm:pt>
    <dgm:pt modelId="{8E154D85-1777-4DEF-864F-EDE5DDAA55C8}">
      <dgm:prSet phldrT="[Texto]"/>
      <dgm:spPr/>
      <dgm:t>
        <a:bodyPr/>
        <a:lstStyle/>
        <a:p>
          <a:r>
            <a:rPr lang="es-ES" dirty="0" smtClean="0">
              <a:latin typeface="Myriad Web Pro" panose="020B0503030403020204" pitchFamily="34" charset="-18"/>
            </a:rPr>
            <a:t>Data </a:t>
          </a:r>
          <a:r>
            <a:rPr lang="en-US" noProof="0" dirty="0" smtClean="0">
              <a:latin typeface="Myriad Web Pro" panose="020B0503030403020204" pitchFamily="34" charset="-18"/>
            </a:rPr>
            <a:t>acquisition</a:t>
          </a:r>
          <a:endParaRPr lang="en-US" noProof="0" dirty="0">
            <a:latin typeface="Myriad Web Pro" panose="020B0503030403020204" pitchFamily="34" charset="-18"/>
          </a:endParaRPr>
        </a:p>
      </dgm:t>
    </dgm:pt>
    <dgm:pt modelId="{23BF089F-46FF-4223-A93A-0062FA66515F}" type="parTrans" cxnId="{4062F9BC-C8D7-4F68-8EC9-F2E8B0995A07}">
      <dgm:prSet/>
      <dgm:spPr/>
      <dgm:t>
        <a:bodyPr/>
        <a:lstStyle/>
        <a:p>
          <a:endParaRPr lang="es-ES">
            <a:latin typeface="Myriad Web Pro" panose="020B0503030403020204" pitchFamily="34" charset="-18"/>
          </a:endParaRPr>
        </a:p>
      </dgm:t>
    </dgm:pt>
    <dgm:pt modelId="{98772584-086A-4492-9A23-EE47D49C1CCC}" type="sibTrans" cxnId="{4062F9BC-C8D7-4F68-8EC9-F2E8B0995A07}">
      <dgm:prSet/>
      <dgm:spPr/>
      <dgm:t>
        <a:bodyPr/>
        <a:lstStyle/>
        <a:p>
          <a:endParaRPr lang="es-ES">
            <a:latin typeface="Myriad Web Pro" panose="020B0503030403020204" pitchFamily="34" charset="-18"/>
          </a:endParaRPr>
        </a:p>
      </dgm:t>
    </dgm:pt>
    <dgm:pt modelId="{99AB76C3-CA31-4FB6-AE46-2D19F7EB19B1}">
      <dgm:prSet phldrT="[Texto]"/>
      <dgm:spPr/>
      <dgm:t>
        <a:bodyPr/>
        <a:lstStyle/>
        <a:p>
          <a:r>
            <a:rPr lang="es-ES" dirty="0" smtClean="0">
              <a:latin typeface="Myriad Web Pro" panose="020B0503030403020204" pitchFamily="34" charset="-18"/>
            </a:rPr>
            <a:t>Data </a:t>
          </a:r>
          <a:r>
            <a:rPr lang="en-US" noProof="0" dirty="0" smtClean="0">
              <a:latin typeface="Myriad Web Pro" panose="020B0503030403020204" pitchFamily="34" charset="-18"/>
            </a:rPr>
            <a:t>processing</a:t>
          </a:r>
          <a:endParaRPr lang="en-US" noProof="0" dirty="0">
            <a:latin typeface="Myriad Web Pro" panose="020B0503030403020204" pitchFamily="34" charset="-18"/>
          </a:endParaRPr>
        </a:p>
      </dgm:t>
    </dgm:pt>
    <dgm:pt modelId="{55E2A002-72DC-4771-8D0A-BD85CD58F588}" type="parTrans" cxnId="{80F4BD23-FC99-4A6C-B79A-364A93C51E17}">
      <dgm:prSet/>
      <dgm:spPr/>
      <dgm:t>
        <a:bodyPr/>
        <a:lstStyle/>
        <a:p>
          <a:endParaRPr lang="es-ES">
            <a:latin typeface="Myriad Web Pro" panose="020B0503030403020204" pitchFamily="34" charset="-18"/>
          </a:endParaRPr>
        </a:p>
      </dgm:t>
    </dgm:pt>
    <dgm:pt modelId="{337BA8BE-372C-446D-90AE-A7C578EAD83E}" type="sibTrans" cxnId="{80F4BD23-FC99-4A6C-B79A-364A93C51E17}">
      <dgm:prSet/>
      <dgm:spPr/>
      <dgm:t>
        <a:bodyPr/>
        <a:lstStyle/>
        <a:p>
          <a:endParaRPr lang="es-ES">
            <a:latin typeface="Myriad Web Pro" panose="020B0503030403020204" pitchFamily="34" charset="-18"/>
          </a:endParaRPr>
        </a:p>
      </dgm:t>
    </dgm:pt>
    <dgm:pt modelId="{36FF56D1-33B3-43BA-B14D-F8C0FC1F38D2}">
      <dgm:prSet phldrT="[Texto]"/>
      <dgm:spPr/>
      <dgm:t>
        <a:bodyPr/>
        <a:lstStyle/>
        <a:p>
          <a:r>
            <a:rPr lang="en-US" noProof="0" dirty="0" smtClean="0">
              <a:latin typeface="Myriad Web Pro" panose="020B0503030403020204" pitchFamily="34" charset="-18"/>
            </a:rPr>
            <a:t>Modeling</a:t>
          </a:r>
          <a:endParaRPr lang="en-US" noProof="0" dirty="0">
            <a:latin typeface="Myriad Web Pro" panose="020B0503030403020204" pitchFamily="34" charset="-18"/>
          </a:endParaRPr>
        </a:p>
      </dgm:t>
    </dgm:pt>
    <dgm:pt modelId="{938F2552-65AD-48D9-9524-33A359CD3056}" type="parTrans" cxnId="{EBFF5770-D220-4E33-83A9-7C85FC162AC1}">
      <dgm:prSet/>
      <dgm:spPr/>
      <dgm:t>
        <a:bodyPr/>
        <a:lstStyle/>
        <a:p>
          <a:endParaRPr lang="es-ES">
            <a:latin typeface="Myriad Web Pro" panose="020B0503030403020204" pitchFamily="34" charset="-18"/>
          </a:endParaRPr>
        </a:p>
      </dgm:t>
    </dgm:pt>
    <dgm:pt modelId="{7F71A0D2-495B-4554-B1A7-B99A0DABFACB}" type="sibTrans" cxnId="{EBFF5770-D220-4E33-83A9-7C85FC162AC1}">
      <dgm:prSet/>
      <dgm:spPr/>
      <dgm:t>
        <a:bodyPr/>
        <a:lstStyle/>
        <a:p>
          <a:endParaRPr lang="es-ES">
            <a:latin typeface="Myriad Web Pro" panose="020B0503030403020204" pitchFamily="34" charset="-18"/>
          </a:endParaRPr>
        </a:p>
      </dgm:t>
    </dgm:pt>
    <dgm:pt modelId="{A7E6C6E7-7A19-4DE3-9BBD-F7FDCAE53401}" type="pres">
      <dgm:prSet presAssocID="{C8C707AC-F624-4858-B3E3-117C40997359}" presName="CompostProcess" presStyleCnt="0">
        <dgm:presLayoutVars>
          <dgm:dir/>
          <dgm:resizeHandles val="exact"/>
        </dgm:presLayoutVars>
      </dgm:prSet>
      <dgm:spPr/>
    </dgm:pt>
    <dgm:pt modelId="{E4D45CF2-281C-4545-B949-FB4B8700AB90}" type="pres">
      <dgm:prSet presAssocID="{C8C707AC-F624-4858-B3E3-117C40997359}" presName="arrow" presStyleLbl="bgShp" presStyleIdx="0" presStyleCnt="1"/>
      <dgm:spPr/>
    </dgm:pt>
    <dgm:pt modelId="{E00F59E2-A9E5-49BA-B273-249CA0F446D4}" type="pres">
      <dgm:prSet presAssocID="{C8C707AC-F624-4858-B3E3-117C40997359}" presName="linearProcess" presStyleCnt="0"/>
      <dgm:spPr/>
    </dgm:pt>
    <dgm:pt modelId="{8E711DED-7330-48D1-8A61-17021D55632F}" type="pres">
      <dgm:prSet presAssocID="{8E154D85-1777-4DEF-864F-EDE5DDAA55C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AD79ECE-BD79-424A-ADA5-9D9156E55EDA}" type="pres">
      <dgm:prSet presAssocID="{98772584-086A-4492-9A23-EE47D49C1CCC}" presName="sibTrans" presStyleCnt="0"/>
      <dgm:spPr/>
    </dgm:pt>
    <dgm:pt modelId="{A199EBD9-A50D-47B4-9B38-E82A9673C9E5}" type="pres">
      <dgm:prSet presAssocID="{99AB76C3-CA31-4FB6-AE46-2D19F7EB19B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36C782E-6B25-4733-9422-BA18410D0768}" type="pres">
      <dgm:prSet presAssocID="{337BA8BE-372C-446D-90AE-A7C578EAD83E}" presName="sibTrans" presStyleCnt="0"/>
      <dgm:spPr/>
    </dgm:pt>
    <dgm:pt modelId="{91D99E53-7AA1-43FA-BC34-1ED79AC6162E}" type="pres">
      <dgm:prSet presAssocID="{36FF56D1-33B3-43BA-B14D-F8C0FC1F38D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0517B1D-F7BC-467E-9543-51BC54192597}" type="presOf" srcId="{99AB76C3-CA31-4FB6-AE46-2D19F7EB19B1}" destId="{A199EBD9-A50D-47B4-9B38-E82A9673C9E5}" srcOrd="0" destOrd="0" presId="urn:microsoft.com/office/officeart/2005/8/layout/hProcess9"/>
    <dgm:cxn modelId="{4062F9BC-C8D7-4F68-8EC9-F2E8B0995A07}" srcId="{C8C707AC-F624-4858-B3E3-117C40997359}" destId="{8E154D85-1777-4DEF-864F-EDE5DDAA55C8}" srcOrd="0" destOrd="0" parTransId="{23BF089F-46FF-4223-A93A-0062FA66515F}" sibTransId="{98772584-086A-4492-9A23-EE47D49C1CCC}"/>
    <dgm:cxn modelId="{50D50FE6-8A73-4EAF-949F-141A20431544}" type="presOf" srcId="{36FF56D1-33B3-43BA-B14D-F8C0FC1F38D2}" destId="{91D99E53-7AA1-43FA-BC34-1ED79AC6162E}" srcOrd="0" destOrd="0" presId="urn:microsoft.com/office/officeart/2005/8/layout/hProcess9"/>
    <dgm:cxn modelId="{D80D26CA-E3A6-45E3-965A-CC057D40AC16}" type="presOf" srcId="{C8C707AC-F624-4858-B3E3-117C40997359}" destId="{A7E6C6E7-7A19-4DE3-9BBD-F7FDCAE53401}" srcOrd="0" destOrd="0" presId="urn:microsoft.com/office/officeart/2005/8/layout/hProcess9"/>
    <dgm:cxn modelId="{5892FFFE-EBB3-4128-A974-0F2AE42B533B}" type="presOf" srcId="{8E154D85-1777-4DEF-864F-EDE5DDAA55C8}" destId="{8E711DED-7330-48D1-8A61-17021D55632F}" srcOrd="0" destOrd="0" presId="urn:microsoft.com/office/officeart/2005/8/layout/hProcess9"/>
    <dgm:cxn modelId="{EBFF5770-D220-4E33-83A9-7C85FC162AC1}" srcId="{C8C707AC-F624-4858-B3E3-117C40997359}" destId="{36FF56D1-33B3-43BA-B14D-F8C0FC1F38D2}" srcOrd="2" destOrd="0" parTransId="{938F2552-65AD-48D9-9524-33A359CD3056}" sibTransId="{7F71A0D2-495B-4554-B1A7-B99A0DABFACB}"/>
    <dgm:cxn modelId="{80F4BD23-FC99-4A6C-B79A-364A93C51E17}" srcId="{C8C707AC-F624-4858-B3E3-117C40997359}" destId="{99AB76C3-CA31-4FB6-AE46-2D19F7EB19B1}" srcOrd="1" destOrd="0" parTransId="{55E2A002-72DC-4771-8D0A-BD85CD58F588}" sibTransId="{337BA8BE-372C-446D-90AE-A7C578EAD83E}"/>
    <dgm:cxn modelId="{41FE0A09-8C48-4649-8A98-3B3D4F8AB8BE}" type="presParOf" srcId="{A7E6C6E7-7A19-4DE3-9BBD-F7FDCAE53401}" destId="{E4D45CF2-281C-4545-B949-FB4B8700AB90}" srcOrd="0" destOrd="0" presId="urn:microsoft.com/office/officeart/2005/8/layout/hProcess9"/>
    <dgm:cxn modelId="{D26FFD16-90E6-4595-B6A3-DC1ECCA92FCA}" type="presParOf" srcId="{A7E6C6E7-7A19-4DE3-9BBD-F7FDCAE53401}" destId="{E00F59E2-A9E5-49BA-B273-249CA0F446D4}" srcOrd="1" destOrd="0" presId="urn:microsoft.com/office/officeart/2005/8/layout/hProcess9"/>
    <dgm:cxn modelId="{2060F826-92BE-4BA4-AEA1-E2AAADF87B4F}" type="presParOf" srcId="{E00F59E2-A9E5-49BA-B273-249CA0F446D4}" destId="{8E711DED-7330-48D1-8A61-17021D55632F}" srcOrd="0" destOrd="0" presId="urn:microsoft.com/office/officeart/2005/8/layout/hProcess9"/>
    <dgm:cxn modelId="{23B6E58B-7988-4BAA-8064-01A7AD637743}" type="presParOf" srcId="{E00F59E2-A9E5-49BA-B273-249CA0F446D4}" destId="{BAD79ECE-BD79-424A-ADA5-9D9156E55EDA}" srcOrd="1" destOrd="0" presId="urn:microsoft.com/office/officeart/2005/8/layout/hProcess9"/>
    <dgm:cxn modelId="{66E34B07-04EF-4EE8-9755-048FBA652B36}" type="presParOf" srcId="{E00F59E2-A9E5-49BA-B273-249CA0F446D4}" destId="{A199EBD9-A50D-47B4-9B38-E82A9673C9E5}" srcOrd="2" destOrd="0" presId="urn:microsoft.com/office/officeart/2005/8/layout/hProcess9"/>
    <dgm:cxn modelId="{C71FEB4D-10C9-484A-8A78-1A9C7092E275}" type="presParOf" srcId="{E00F59E2-A9E5-49BA-B273-249CA0F446D4}" destId="{036C782E-6B25-4733-9422-BA18410D0768}" srcOrd="3" destOrd="0" presId="urn:microsoft.com/office/officeart/2005/8/layout/hProcess9"/>
    <dgm:cxn modelId="{7F08172A-C3DB-4F29-87CA-D1D9B8E25B1E}" type="presParOf" srcId="{E00F59E2-A9E5-49BA-B273-249CA0F446D4}" destId="{91D99E53-7AA1-43FA-BC34-1ED79AC6162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D45CF2-281C-4545-B949-FB4B8700AB90}">
      <dsp:nvSpPr>
        <dsp:cNvPr id="0" name=""/>
        <dsp:cNvSpPr/>
      </dsp:nvSpPr>
      <dsp:spPr>
        <a:xfrm>
          <a:off x="535424" y="0"/>
          <a:ext cx="6068138" cy="4497388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711DED-7330-48D1-8A61-17021D55632F}">
      <dsp:nvSpPr>
        <dsp:cNvPr id="0" name=""/>
        <dsp:cNvSpPr/>
      </dsp:nvSpPr>
      <dsp:spPr>
        <a:xfrm>
          <a:off x="2260" y="1349216"/>
          <a:ext cx="2296238" cy="179895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>
              <a:latin typeface="Myriad Web Pro" panose="020B0503030403020204" pitchFamily="34" charset="-18"/>
            </a:rPr>
            <a:t>Data </a:t>
          </a:r>
          <a:r>
            <a:rPr lang="en-US" sz="3000" kern="1200" noProof="0" dirty="0" smtClean="0">
              <a:latin typeface="Myriad Web Pro" panose="020B0503030403020204" pitchFamily="34" charset="-18"/>
            </a:rPr>
            <a:t>acquisition</a:t>
          </a:r>
          <a:endParaRPr lang="en-US" sz="3000" kern="1200" noProof="0" dirty="0">
            <a:latin typeface="Myriad Web Pro" panose="020B0503030403020204" pitchFamily="34" charset="-18"/>
          </a:endParaRPr>
        </a:p>
      </dsp:txBody>
      <dsp:txXfrm>
        <a:off x="2260" y="1349216"/>
        <a:ext cx="2296238" cy="1798955"/>
      </dsp:txXfrm>
    </dsp:sp>
    <dsp:sp modelId="{A199EBD9-A50D-47B4-9B38-E82A9673C9E5}">
      <dsp:nvSpPr>
        <dsp:cNvPr id="0" name=""/>
        <dsp:cNvSpPr/>
      </dsp:nvSpPr>
      <dsp:spPr>
        <a:xfrm>
          <a:off x="2421374" y="1349216"/>
          <a:ext cx="2296238" cy="179895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>
              <a:latin typeface="Myriad Web Pro" panose="020B0503030403020204" pitchFamily="34" charset="-18"/>
            </a:rPr>
            <a:t>Data </a:t>
          </a:r>
          <a:r>
            <a:rPr lang="en-US" sz="3000" kern="1200" noProof="0" dirty="0" smtClean="0">
              <a:latin typeface="Myriad Web Pro" panose="020B0503030403020204" pitchFamily="34" charset="-18"/>
            </a:rPr>
            <a:t>processing</a:t>
          </a:r>
          <a:endParaRPr lang="en-US" sz="3000" kern="1200" noProof="0" dirty="0">
            <a:latin typeface="Myriad Web Pro" panose="020B0503030403020204" pitchFamily="34" charset="-18"/>
          </a:endParaRPr>
        </a:p>
      </dsp:txBody>
      <dsp:txXfrm>
        <a:off x="2421374" y="1349216"/>
        <a:ext cx="2296238" cy="1798955"/>
      </dsp:txXfrm>
    </dsp:sp>
    <dsp:sp modelId="{91D99E53-7AA1-43FA-BC34-1ED79AC6162E}">
      <dsp:nvSpPr>
        <dsp:cNvPr id="0" name=""/>
        <dsp:cNvSpPr/>
      </dsp:nvSpPr>
      <dsp:spPr>
        <a:xfrm>
          <a:off x="4840488" y="1349216"/>
          <a:ext cx="2296238" cy="179895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noProof="0" dirty="0" smtClean="0">
              <a:latin typeface="Myriad Web Pro" panose="020B0503030403020204" pitchFamily="34" charset="-18"/>
            </a:rPr>
            <a:t>Modeling</a:t>
          </a:r>
          <a:endParaRPr lang="en-US" sz="3000" kern="1200" noProof="0" dirty="0">
            <a:latin typeface="Myriad Web Pro" panose="020B0503030403020204" pitchFamily="34" charset="-18"/>
          </a:endParaRPr>
        </a:p>
      </dsp:txBody>
      <dsp:txXfrm>
        <a:off x="4840488" y="1349216"/>
        <a:ext cx="2296238" cy="1798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E09BC-B5BF-41CB-B744-610BB53ABFDC}" type="datetimeFigureOut">
              <a:rPr lang="pl-PL" smtClean="0"/>
              <a:pPr/>
              <a:t>2013-07-09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9EF0F-A4AC-48CA-B7A2-EAC21740A45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181456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7D5AAA-D5F2-46ED-9315-11D6A81D901D}" type="slidenum">
              <a:rPr lang="en-GB">
                <a:solidFill>
                  <a:srgbClr val="000000"/>
                </a:solidFill>
              </a:rPr>
              <a:pPr/>
              <a:t>1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07537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7D28B9-CEDE-450D-BD60-D9F48576AB4A}" type="datetime1">
              <a:rPr lang="en-US" smtClean="0"/>
              <a:pPr/>
              <a:t>7/9/2013</a:t>
            </a:fld>
            <a:endParaRPr lang="es-E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BB2F0-5B46-422B-AA88-D21DAC2B9A8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865082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629A4E-49FB-423D-A8CF-E9B2F0EFA13A}" type="datetime1">
              <a:rPr lang="en-US" smtClean="0"/>
              <a:pPr/>
              <a:t>7/9/2013</a:t>
            </a:fld>
            <a:endParaRPr lang="es-E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BB2F0-5B46-422B-AA88-D21DAC2B9A8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138205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902450" y="476250"/>
            <a:ext cx="1784350" cy="564991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547813" y="476250"/>
            <a:ext cx="5202237" cy="564991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B4F534-D041-473B-B4D4-057FAD942280}" type="datetime1">
              <a:rPr lang="en-US" smtClean="0"/>
              <a:pPr/>
              <a:t>7/9/2013</a:t>
            </a:fld>
            <a:endParaRPr lang="es-E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BB2F0-5B46-422B-AA88-D21DAC2B9A8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31318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4759F8-F27E-451A-8631-2157016AED1F}" type="datetime1">
              <a:rPr lang="en-US" smtClean="0">
                <a:solidFill>
                  <a:srgbClr val="000000"/>
                </a:solidFill>
              </a:rPr>
              <a:pPr/>
              <a:t>7/9/2013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92C4B-5A9D-45B2-810C-724F04EC8505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8808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Web Pro" panose="020B0503030403020204" pitchFamily="34" charset="-18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yriad Web Pro" panose="020B0503030403020204" pitchFamily="34" charset="-18"/>
              </a:defRPr>
            </a:lvl1pPr>
            <a:lvl2pPr>
              <a:defRPr>
                <a:latin typeface="Myriad Web Pro" panose="020B0503030403020204" pitchFamily="34" charset="-18"/>
              </a:defRPr>
            </a:lvl2pPr>
            <a:lvl3pPr>
              <a:defRPr>
                <a:latin typeface="Myriad Web Pro" panose="020B0503030403020204" pitchFamily="34" charset="-18"/>
              </a:defRPr>
            </a:lvl3pPr>
            <a:lvl4pPr>
              <a:defRPr>
                <a:latin typeface="Myriad Web Pro" panose="020B0503030403020204" pitchFamily="34" charset="-18"/>
              </a:defRPr>
            </a:lvl4pPr>
            <a:lvl5pPr>
              <a:defRPr>
                <a:latin typeface="Myriad Web Pro" panose="020B0503030403020204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Web Pro" panose="020B0503030403020204" pitchFamily="34" charset="-18"/>
              </a:defRPr>
            </a:lvl1pPr>
          </a:lstStyle>
          <a:p>
            <a:fld id="{C629F7BE-E5D5-4B34-8C06-CD704E07FF47}" type="datetime1">
              <a:rPr lang="en-US" smtClean="0">
                <a:solidFill>
                  <a:srgbClr val="000000"/>
                </a:solidFill>
              </a:rPr>
              <a:pPr/>
              <a:t>7/9/2013</a:t>
            </a:fld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Web Pro" panose="020B0503030403020204" pitchFamily="34" charset="-18"/>
              </a:defRPr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Web Pro" panose="020B0503030403020204" pitchFamily="34" charset="-18"/>
              </a:defRPr>
            </a:lvl1pPr>
          </a:lstStyle>
          <a:p>
            <a:fld id="{0CFC7885-4FE7-4640-9677-95CB92ACD640}" type="slidenum">
              <a:rPr lang="pl-PL" smtClean="0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691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ED7CA1-CD81-412B-8F9C-420099E2ABCE}" type="datetime1">
              <a:rPr lang="en-US" smtClean="0">
                <a:solidFill>
                  <a:srgbClr val="000000"/>
                </a:solidFill>
              </a:rPr>
              <a:pPr/>
              <a:t>7/9/2013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728B4-E6FD-4963-BDC9-1765DD08EB10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2701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547813" y="1628775"/>
            <a:ext cx="3492500" cy="44973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92713" y="1628775"/>
            <a:ext cx="3494087" cy="44973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063106-B057-434C-8C2D-C0391C7ECD7D}" type="datetime1">
              <a:rPr lang="en-US" smtClean="0">
                <a:solidFill>
                  <a:srgbClr val="000000"/>
                </a:solidFill>
              </a:rPr>
              <a:pPr/>
              <a:t>7/9/2013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DEF1C-2112-4436-AAB4-F77028002200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9299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0185EA-4207-48E3-AC35-702A6492822B}" type="datetime1">
              <a:rPr lang="en-US" smtClean="0">
                <a:solidFill>
                  <a:srgbClr val="000000"/>
                </a:solidFill>
              </a:rPr>
              <a:pPr/>
              <a:t>7/9/2013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C4870-B634-41F5-A78D-2EB87E114D2E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023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671650-D1C8-4834-ABE0-568AEB80D24C}" type="datetime1">
              <a:rPr lang="en-US" smtClean="0">
                <a:solidFill>
                  <a:srgbClr val="000000"/>
                </a:solidFill>
              </a:rPr>
              <a:pPr/>
              <a:t>7/9/2013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069BC-0F33-4995-908E-800EE3B71ECB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2605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BF264F-B4AE-4BD2-B0A1-49AAEDBDABC7}" type="datetime1">
              <a:rPr lang="en-US" smtClean="0">
                <a:solidFill>
                  <a:srgbClr val="000000"/>
                </a:solidFill>
              </a:rPr>
              <a:pPr/>
              <a:t>7/9/2013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885A1-E39C-48F8-90FB-19EE4BC6A1F6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2479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25C9FE-D55E-4778-89BC-132DBAF1A153}" type="datetime1">
              <a:rPr lang="en-US" smtClean="0">
                <a:solidFill>
                  <a:srgbClr val="000000"/>
                </a:solidFill>
              </a:rPr>
              <a:pPr/>
              <a:t>7/9/2013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E1159-EABA-41A2-9839-76D71C633E63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374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9FA5A2-5866-4B7E-A8E0-AF527CCAF441}" type="datetime1">
              <a:rPr lang="en-US" smtClean="0"/>
              <a:pPr/>
              <a:t>7/9/2013</a:t>
            </a:fld>
            <a:endParaRPr lang="es-E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BB2F0-5B46-422B-AA88-D21DAC2B9A8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00239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B0FE8B-4AF1-4C11-AD82-041F1945BD16}" type="datetime1">
              <a:rPr lang="en-US" smtClean="0">
                <a:solidFill>
                  <a:srgbClr val="000000"/>
                </a:solidFill>
              </a:rPr>
              <a:pPr/>
              <a:t>7/9/2013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7104B-21E5-4CDA-A98B-EDE5EE230667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84382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A3C71B-A509-4F99-8491-4FC90283B84C}" type="datetime1">
              <a:rPr lang="en-US" smtClean="0">
                <a:solidFill>
                  <a:srgbClr val="000000"/>
                </a:solidFill>
              </a:rPr>
              <a:pPr/>
              <a:t>7/9/2013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8DDA1-3526-4FF4-B1C3-B25F8A70AAA0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7261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902450" y="476250"/>
            <a:ext cx="1784350" cy="564991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547813" y="476250"/>
            <a:ext cx="5202237" cy="564991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CBDA05-3CB2-4363-9290-2749EF908300}" type="datetime1">
              <a:rPr lang="en-US" smtClean="0">
                <a:solidFill>
                  <a:srgbClr val="000000"/>
                </a:solidFill>
              </a:rPr>
              <a:pPr/>
              <a:t>7/9/2013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A44DF-8E42-4220-AD88-2F22B0CCC5FD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4555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FFCB53-8713-492F-9E81-E4BD11B58E83}" type="datetime1">
              <a:rPr lang="en-US" smtClean="0"/>
              <a:pPr/>
              <a:t>7/9/2013</a:t>
            </a:fld>
            <a:endParaRPr lang="es-E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BB2F0-5B46-422B-AA88-D21DAC2B9A8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911461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547813" y="1628775"/>
            <a:ext cx="3492500" cy="44973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92713" y="1628775"/>
            <a:ext cx="3494087" cy="44973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A7CCC6-4A78-4080-B49D-B4C262D2FAC8}" type="datetime1">
              <a:rPr lang="en-US" smtClean="0"/>
              <a:pPr/>
              <a:t>7/9/2013</a:t>
            </a:fld>
            <a:endParaRPr lang="es-E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BB2F0-5B46-422B-AA88-D21DAC2B9A8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613301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8EB31F-5011-4B74-B64E-9C4B905E07BF}" type="datetime1">
              <a:rPr lang="en-US" smtClean="0"/>
              <a:pPr/>
              <a:t>7/9/2013</a:t>
            </a:fld>
            <a:endParaRPr lang="es-E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BB2F0-5B46-422B-AA88-D21DAC2B9A8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516380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9641F6-8EDC-45F7-8658-D88846CC7F87}" type="datetime1">
              <a:rPr lang="en-US" smtClean="0"/>
              <a:pPr/>
              <a:t>7/9/2013</a:t>
            </a:fld>
            <a:endParaRPr lang="es-E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BB2F0-5B46-422B-AA88-D21DAC2B9A8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75336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A7A777-FF5B-45D3-B05A-CEEB846CB17C}" type="datetime1">
              <a:rPr lang="en-US" smtClean="0"/>
              <a:pPr/>
              <a:t>7/9/2013</a:t>
            </a:fld>
            <a:endParaRPr lang="es-E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BB2F0-5B46-422B-AA88-D21DAC2B9A8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72102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7AA3C8-79D7-47FA-9365-A2A777CD7889}" type="datetime1">
              <a:rPr lang="en-US" smtClean="0"/>
              <a:pPr/>
              <a:t>7/9/2013</a:t>
            </a:fld>
            <a:endParaRPr lang="es-E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BB2F0-5B46-422B-AA88-D21DAC2B9A8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006563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D167D5-77BF-49BC-B88A-08B3F5336088}" type="datetime1">
              <a:rPr lang="en-US" smtClean="0"/>
              <a:pPr/>
              <a:t>7/9/2013</a:t>
            </a:fld>
            <a:endParaRPr lang="es-E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BB2F0-5B46-422B-AA88-D21DAC2B9A8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280437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476250"/>
            <a:ext cx="7138987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47813" y="1628775"/>
            <a:ext cx="7138987" cy="449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Myriad Web Pro" panose="020B0503030403020204" pitchFamily="34" charset="-18"/>
              </a:defRPr>
            </a:lvl1pPr>
          </a:lstStyle>
          <a:p>
            <a:fld id="{45879C6F-F05E-413A-9D8F-63F5DDE6D8B0}" type="datetime1">
              <a:rPr lang="en-US" smtClean="0"/>
              <a:pPr/>
              <a:t>7/9/2013</a:t>
            </a:fld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Myriad Web Pro" panose="020B0503030403020204" pitchFamily="34" charset="-18"/>
              </a:defRPr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Myriad Web Pro" panose="020B0503030403020204" pitchFamily="34" charset="-18"/>
              </a:defRPr>
            </a:lvl1pPr>
          </a:lstStyle>
          <a:p>
            <a:fld id="{1E4BB2F0-5B46-422B-AA88-D21DAC2B9A8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49963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 kern="1200">
          <a:solidFill>
            <a:schemeClr val="tx2"/>
          </a:solidFill>
          <a:latin typeface="Myriad Web Pro" panose="020B0503030403020204" pitchFamily="34" charset="-18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Myriad Web Pro" panose="020B0503030403020204" pitchFamily="34" charset="-18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 kern="1200">
          <a:solidFill>
            <a:schemeClr val="tx1"/>
          </a:solidFill>
          <a:latin typeface="Myriad Web Pro" panose="020B0503030403020204" pitchFamily="34" charset="-18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Myriad Web Pro" panose="020B0503030403020204" pitchFamily="34" charset="-18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Myriad Web Pro" panose="020B0503030403020204" pitchFamily="34" charset="-18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Myriad Web Pro" panose="020B0503030403020204" pitchFamily="34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476250"/>
            <a:ext cx="7138987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47813" y="1628775"/>
            <a:ext cx="7138987" cy="449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Myriad Web Pro" panose="020B0503030403020204" pitchFamily="34" charset="-1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092850-8123-46B9-9432-7E2845494B74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7/9/2013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Myriad Web Pro" panose="020B0503030403020204" pitchFamily="34" charset="-1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Myriad Web Pro" panose="020B0503030403020204" pitchFamily="34" charset="-1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FDA149-1E73-44AD-B3D6-0D237F936C31}" type="slidenum">
              <a:rPr lang="pl-P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936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2200" b="1" kern="1200">
          <a:solidFill>
            <a:schemeClr val="tx2"/>
          </a:solidFill>
          <a:latin typeface="Myriad Web Pro" panose="020B0503030403020204" pitchFamily="34" charset="-18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Myriad Web Pro" panose="020B0503030403020204" pitchFamily="34" charset="-18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200" kern="1200">
          <a:solidFill>
            <a:schemeClr val="tx1"/>
          </a:solidFill>
          <a:latin typeface="Myriad Web Pro" panose="020B0503030403020204" pitchFamily="34" charset="-18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Myriad Web Pro" panose="020B0503030403020204" pitchFamily="34" charset="-18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Myriad Web Pro" panose="020B0503030403020204" pitchFamily="34" charset="-18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Myriad Web Pro" panose="020B0503030403020204" pitchFamily="34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0.png"/><Relationship Id="rId2" Type="http://schemas.openxmlformats.org/officeDocument/2006/relationships/video" Target="../media/media2.avi"/><Relationship Id="rId1" Type="http://schemas.openxmlformats.org/officeDocument/2006/relationships/video" Target="../media/media1.avi"/><Relationship Id="rId6" Type="http://schemas.microsoft.com/office/2007/relationships/media" Target="../media/media2.avi"/><Relationship Id="rId5" Type="http://schemas.openxmlformats.org/officeDocument/2006/relationships/image" Target="../media/image9.png"/><Relationship Id="rId4" Type="http://schemas.microsoft.com/office/2007/relationships/media" Target="../media/media1.avi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30438" y="2716213"/>
            <a:ext cx="6157912" cy="1504950"/>
          </a:xfrm>
          <a:noFill/>
          <a:ln/>
        </p:spPr>
        <p:txBody>
          <a:bodyPr lIns="0" tIns="0" rIns="0" bIns="0" anchor="t"/>
          <a:lstStyle/>
          <a:p>
            <a:pPr algn="l">
              <a:lnSpc>
                <a:spcPts val="3800"/>
              </a:lnSpc>
            </a:pPr>
            <a:r>
              <a:rPr lang="en-US" sz="3000" dirty="0">
                <a:solidFill>
                  <a:schemeClr val="tx1"/>
                </a:solidFill>
                <a:latin typeface="Myriad Web Pro" panose="020B0503030403020204" pitchFamily="34" charset="-18"/>
              </a:rPr>
              <a:t>Quality Assessment for Recognition </a:t>
            </a:r>
            <a:r>
              <a:rPr lang="en-US" sz="3000" dirty="0" smtClean="0">
                <a:solidFill>
                  <a:schemeClr val="tx1"/>
                </a:solidFill>
                <a:latin typeface="Myriad Web Pro" panose="020B0503030403020204" pitchFamily="34" charset="-18"/>
              </a:rPr>
              <a:t>Tasks</a:t>
            </a:r>
            <a:r>
              <a:rPr lang="pl-PL" sz="3000" dirty="0" smtClean="0">
                <a:solidFill>
                  <a:schemeClr val="tx1"/>
                </a:solidFill>
                <a:latin typeface="Myriad Web Pro" panose="020B0503030403020204" pitchFamily="34" charset="-18"/>
              </a:rPr>
              <a:t> (QART)</a:t>
            </a:r>
            <a:endParaRPr lang="pl-PL" sz="3000" dirty="0">
              <a:solidFill>
                <a:schemeClr val="tx1"/>
              </a:solidFill>
              <a:latin typeface="Myriad Web Pro" panose="020B0503030403020204" pitchFamily="34" charset="-18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230438" y="4292600"/>
            <a:ext cx="61579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2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>
              <a:defRPr sz="2200" b="1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>
              <a:defRPr sz="2200" b="1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>
              <a:defRPr sz="2200" b="1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>
              <a:defRPr sz="2200" b="1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1800" u="sng" dirty="0" smtClean="0">
                <a:solidFill>
                  <a:srgbClr val="000000"/>
                </a:solidFill>
                <a:latin typeface="Myriad Web Pro" panose="020B0503030403020204" pitchFamily="34" charset="-18"/>
              </a:rPr>
              <a:t>Mikołaj Leszczuk</a:t>
            </a:r>
            <a:r>
              <a:rPr lang="pl-PL" sz="1800" dirty="0" smtClean="0">
                <a:solidFill>
                  <a:srgbClr val="000000"/>
                </a:solidFill>
                <a:latin typeface="Myriad Web Pro" panose="020B0503030403020204" pitchFamily="34" charset="-18"/>
              </a:rPr>
              <a:t>, </a:t>
            </a:r>
            <a:r>
              <a:rPr lang="pl-PL" sz="1800" u="sng" dirty="0" smtClean="0">
                <a:solidFill>
                  <a:srgbClr val="000000"/>
                </a:solidFill>
                <a:latin typeface="Myriad Web Pro" panose="020B0503030403020204" pitchFamily="34" charset="-18"/>
              </a:rPr>
              <a:t>Lucjan Janowski</a:t>
            </a:r>
            <a:r>
              <a:rPr lang="pl-PL" sz="1800" dirty="0" smtClean="0">
                <a:solidFill>
                  <a:srgbClr val="000000"/>
                </a:solidFill>
                <a:latin typeface="Myriad Web Pro" panose="020B0503030403020204" pitchFamily="34" charset="-18"/>
              </a:rPr>
              <a:t>,</a:t>
            </a:r>
            <a:br>
              <a:rPr lang="pl-PL" sz="1800" dirty="0" smtClean="0">
                <a:solidFill>
                  <a:srgbClr val="000000"/>
                </a:solidFill>
                <a:latin typeface="Myriad Web Pro" panose="020B0503030403020204" pitchFamily="34" charset="-18"/>
              </a:rPr>
            </a:br>
            <a:r>
              <a:rPr lang="pl-PL" sz="1800" dirty="0" smtClean="0">
                <a:solidFill>
                  <a:srgbClr val="000000"/>
                </a:solidFill>
                <a:latin typeface="Myriad Web Pro" panose="020B0503030403020204" pitchFamily="34" charset="-18"/>
              </a:rPr>
              <a:t>Sergio Garcia, Łukasz Dudek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230438" y="5434013"/>
            <a:ext cx="6157912" cy="83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2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>
              <a:defRPr sz="2200" b="1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>
              <a:defRPr sz="2200" b="1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>
              <a:defRPr sz="2200" b="1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>
              <a:defRPr sz="2200" b="1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  <a:latin typeface="Myriad Web Pro" panose="020B0503030403020204" pitchFamily="34" charset="-18"/>
              </a:rPr>
              <a:t>Faculty of Computer Science, Electronics and Telecommunications</a:t>
            </a:r>
            <a:r>
              <a:rPr lang="pl-PL" sz="1100" dirty="0">
                <a:solidFill>
                  <a:srgbClr val="000000"/>
                </a:solidFill>
                <a:latin typeface="Myriad Web Pro" panose="020B0503030403020204" pitchFamily="34" charset="-18"/>
              </a:rPr>
              <a:t/>
            </a:r>
            <a:br>
              <a:rPr lang="pl-PL" sz="1100" dirty="0">
                <a:solidFill>
                  <a:srgbClr val="000000"/>
                </a:solidFill>
                <a:latin typeface="Myriad Web Pro" panose="020B0503030403020204" pitchFamily="34" charset="-18"/>
              </a:rPr>
            </a:br>
            <a:r>
              <a:rPr lang="en-US" sz="1100" dirty="0">
                <a:solidFill>
                  <a:srgbClr val="000000"/>
                </a:solidFill>
                <a:latin typeface="Myriad Web Pro" panose="020B0503030403020204" pitchFamily="34" charset="-18"/>
              </a:rPr>
              <a:t>Department of Telecommunications</a:t>
            </a:r>
            <a:r>
              <a:rPr lang="pl-PL" sz="1100" dirty="0">
                <a:solidFill>
                  <a:srgbClr val="000000"/>
                </a:solidFill>
                <a:latin typeface="Myriad Web Pro" panose="020B0503030403020204" pitchFamily="34" charset="-18"/>
              </a:rPr>
              <a:t/>
            </a:r>
            <a:br>
              <a:rPr lang="pl-PL" sz="1100" dirty="0">
                <a:solidFill>
                  <a:srgbClr val="000000"/>
                </a:solidFill>
                <a:latin typeface="Myriad Web Pro" panose="020B0503030403020204" pitchFamily="34" charset="-18"/>
              </a:rPr>
            </a:br>
            <a:r>
              <a:rPr lang="pl-PL" sz="1100" dirty="0">
                <a:solidFill>
                  <a:srgbClr val="000000"/>
                </a:solidFill>
                <a:latin typeface="Myriad Web Pro" panose="020B0503030403020204" pitchFamily="34" charset="-18"/>
              </a:rPr>
              <a:t/>
            </a:r>
            <a:br>
              <a:rPr lang="pl-PL" sz="1100" dirty="0">
                <a:solidFill>
                  <a:srgbClr val="000000"/>
                </a:solidFill>
                <a:latin typeface="Myriad Web Pro" panose="020B0503030403020204" pitchFamily="34" charset="-18"/>
              </a:rPr>
            </a:br>
            <a:r>
              <a:rPr lang="en-US" sz="1100" dirty="0" smtClean="0">
                <a:solidFill>
                  <a:srgbClr val="000000"/>
                </a:solidFill>
                <a:latin typeface="Myriad Web Pro" panose="020B0503030403020204" pitchFamily="34" charset="-18"/>
              </a:rPr>
              <a:t>Ghent</a:t>
            </a:r>
            <a:r>
              <a:rPr lang="pl-PL" sz="1100" dirty="0" smtClean="0">
                <a:solidFill>
                  <a:srgbClr val="000000"/>
                </a:solidFill>
                <a:latin typeface="Myriad Web Pro" panose="020B0503030403020204" pitchFamily="34" charset="-18"/>
              </a:rPr>
              <a:t>, </a:t>
            </a:r>
            <a:fld id="{939176AA-1140-4936-97A9-D25545839B3D}" type="datetime1">
              <a:rPr lang="en-US" sz="1100" smtClean="0">
                <a:solidFill>
                  <a:srgbClr val="000000"/>
                </a:solidFill>
                <a:latin typeface="Myriad Web Pro" panose="020B0503030403020204" pitchFamily="34" charset="-18"/>
              </a:rPr>
              <a:pPr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t>7/9/2013</a:t>
            </a:fld>
            <a:endParaRPr lang="pl-PL" sz="600" dirty="0">
              <a:solidFill>
                <a:srgbClr val="000000"/>
              </a:solidFill>
              <a:latin typeface="Myriad Web Pro" panose="020B0503030403020204" pitchFamily="34" charset="-1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51965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420888"/>
            <a:ext cx="403244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latin typeface="Myriad Web Pro" panose="020B0503030403020204" pitchFamily="34" charset="-18"/>
              </a:rPr>
              <a:t>Modeling (</a:t>
            </a:r>
            <a:r>
              <a:rPr lang="en-US" sz="3000" dirty="0" smtClean="0"/>
              <a:t>V</a:t>
            </a:r>
            <a:r>
              <a:rPr lang="en-US" sz="3000" dirty="0" smtClean="0">
                <a:latin typeface="Myriad Web Pro" panose="020B0503030403020204" pitchFamily="34" charset="-18"/>
              </a:rPr>
              <a:t>)</a:t>
            </a:r>
            <a:endParaRPr lang="en-US" sz="3000" dirty="0">
              <a:latin typeface="Myriad Web Pro" panose="020B0503030403020204" pitchFamily="34" charset="-18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Myriad Web Pro" panose="020B0503030403020204" pitchFamily="34" charset="-18"/>
              </a:rPr>
              <a:t>Accuracy obtained: R</a:t>
            </a:r>
            <a:r>
              <a:rPr lang="en-US" baseline="30000" dirty="0" smtClean="0">
                <a:latin typeface="Myriad Web Pro" panose="020B0503030403020204" pitchFamily="34" charset="-18"/>
              </a:rPr>
              <a:t>2 </a:t>
            </a:r>
            <a:r>
              <a:rPr lang="en-US" dirty="0" smtClean="0">
                <a:latin typeface="Myriad Web Pro" panose="020B0503030403020204" pitchFamily="34" charset="-18"/>
              </a:rPr>
              <a:t>= 78.7%</a:t>
            </a:r>
            <a:endParaRPr lang="en-US" dirty="0">
              <a:latin typeface="Myriad Web Pro" panose="020B0503030403020204" pitchFamily="34" charset="-18"/>
            </a:endParaRP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25C3-BE4D-42EE-B621-EC7B976A9EB9}" type="datetime1">
              <a:rPr lang="en-US" smtClean="0"/>
              <a:pPr/>
              <a:t>7/9/2013</a:t>
            </a:fld>
            <a:endParaRPr lang="es-E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B2F0-5B46-422B-AA88-D21DAC2B9A86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5735919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latin typeface="Myriad Web Pro" panose="020B0503030403020204" pitchFamily="34" charset="-18"/>
              </a:rPr>
              <a:t>Modeling (</a:t>
            </a:r>
            <a:r>
              <a:rPr lang="en-US" sz="3000" dirty="0" smtClean="0"/>
              <a:t>VI</a:t>
            </a:r>
            <a:r>
              <a:rPr lang="en-US" sz="3000" dirty="0" smtClean="0">
                <a:latin typeface="Myriad Web Pro" panose="020B0503030403020204" pitchFamily="34" charset="-18"/>
              </a:rPr>
              <a:t>)</a:t>
            </a:r>
            <a:endParaRPr lang="en-US" sz="3000" dirty="0">
              <a:latin typeface="Myriad Web Pro" panose="020B0503030403020204" pitchFamily="34" charset="-18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Myriad Web Pro" panose="020B0503030403020204" pitchFamily="34" charset="-18"/>
              </a:rPr>
              <a:t>Accuracy obtained: R</a:t>
            </a:r>
            <a:r>
              <a:rPr lang="en-US" baseline="30000" dirty="0" smtClean="0">
                <a:latin typeface="Myriad Web Pro" panose="020B0503030403020204" pitchFamily="34" charset="-18"/>
              </a:rPr>
              <a:t>2 </a:t>
            </a:r>
            <a:r>
              <a:rPr lang="en-US" dirty="0" smtClean="0">
                <a:latin typeface="Myriad Web Pro" panose="020B0503030403020204" pitchFamily="34" charset="-18"/>
              </a:rPr>
              <a:t>= 78.7%</a:t>
            </a:r>
            <a:endParaRPr lang="en-US" dirty="0">
              <a:latin typeface="Myriad Web Pro" panose="020B0503030403020204" pitchFamily="34" charset="-18"/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76872"/>
            <a:ext cx="619268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25C3-BE4D-42EE-B621-EC7B976A9EB9}" type="datetime1">
              <a:rPr lang="en-US" smtClean="0"/>
              <a:pPr/>
              <a:t>7/9/2013</a:t>
            </a:fld>
            <a:endParaRPr lang="es-E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B2F0-5B46-422B-AA88-D21DAC2B9A86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7500262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latin typeface="Myriad Web Pro" panose="020B0503030403020204" pitchFamily="34" charset="-18"/>
              </a:rPr>
              <a:t>Problems</a:t>
            </a:r>
            <a:r>
              <a:rPr lang="pl-PL" sz="3000" dirty="0" smtClean="0">
                <a:latin typeface="Myriad Web Pro" panose="020B0503030403020204" pitchFamily="34" charset="-18"/>
              </a:rPr>
              <a:t> and Plan (1/2)</a:t>
            </a:r>
            <a:endParaRPr lang="pl-PL" sz="3000" dirty="0">
              <a:latin typeface="Myriad Web Pro" panose="020B0503030403020204" pitchFamily="34" charset="-1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There is still </a:t>
            </a:r>
            <a:r>
              <a:rPr lang="en-US" b="1" i="1" strike="sngStrike" dirty="0" smtClean="0">
                <a:solidFill>
                  <a:schemeClr val="accent2"/>
                </a:solidFill>
              </a:rPr>
              <a:t>some</a:t>
            </a:r>
            <a:r>
              <a:rPr lang="en-US" b="1" i="1" dirty="0" smtClean="0">
                <a:solidFill>
                  <a:schemeClr val="accent2"/>
                </a:solidFill>
              </a:rPr>
              <a:t> a lot of room</a:t>
            </a:r>
            <a:r>
              <a:rPr lang="en-US" dirty="0" smtClean="0"/>
              <a:t> for improvement:</a:t>
            </a:r>
            <a:endParaRPr lang="pl-PL" dirty="0" smtClean="0">
              <a:latin typeface="Myriad Web Pro" panose="020B0503030403020204" pitchFamily="34" charset="-18"/>
            </a:endParaRPr>
          </a:p>
          <a:p>
            <a:r>
              <a:rPr lang="en-US" dirty="0" smtClean="0">
                <a:latin typeface="Myriad Web Pro" panose="020B0503030403020204" pitchFamily="34" charset="-18"/>
              </a:rPr>
              <a:t>Limited number of scenarios?</a:t>
            </a:r>
          </a:p>
          <a:p>
            <a:pPr lvl="1"/>
            <a:r>
              <a:rPr lang="en-US" dirty="0" smtClean="0">
                <a:latin typeface="Myriad Web Pro" panose="020B0503030403020204" pitchFamily="34" charset="-18"/>
              </a:rPr>
              <a:t>More contributions needed!</a:t>
            </a:r>
          </a:p>
          <a:p>
            <a:r>
              <a:rPr lang="en-US" dirty="0" smtClean="0">
                <a:latin typeface="Myriad Web Pro" panose="020B0503030403020204" pitchFamily="34" charset="-18"/>
              </a:rPr>
              <a:t>Low accuracy (78.7%)</a:t>
            </a:r>
            <a:r>
              <a:rPr lang="pl-PL" dirty="0" smtClean="0">
                <a:latin typeface="Myriad Web Pro" panose="020B0503030403020204" pitchFamily="34" charset="-18"/>
              </a:rPr>
              <a:t>?</a:t>
            </a:r>
          </a:p>
          <a:p>
            <a:pPr lvl="1"/>
            <a:r>
              <a:rPr lang="en-US" dirty="0" smtClean="0"/>
              <a:t>Crowdsourcing</a:t>
            </a:r>
            <a:r>
              <a:rPr lang="pl-PL" dirty="0" smtClean="0"/>
              <a:t>!</a:t>
            </a:r>
            <a:endParaRPr lang="en-US" dirty="0" smtClean="0">
              <a:latin typeface="Myriad Web Pro" panose="020B0503030403020204" pitchFamily="34" charset="-18"/>
            </a:endParaRPr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2DB6-E4FD-43ED-99AB-C06BCC79DB01}" type="datetime1">
              <a:rPr lang="en-US" smtClean="0"/>
              <a:pPr/>
              <a:t>7/9/2013</a:t>
            </a:fld>
            <a:endParaRPr lang="es-E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B2F0-5B46-422B-AA88-D21DAC2B9A86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411741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365125"/>
            <a:ext cx="7401322" cy="1325563"/>
          </a:xfrm>
        </p:spPr>
        <p:txBody>
          <a:bodyPr/>
          <a:lstStyle/>
          <a:p>
            <a:r>
              <a:rPr lang="en-US" sz="3000" dirty="0"/>
              <a:t>Problems</a:t>
            </a:r>
            <a:r>
              <a:rPr lang="pl-PL" sz="3000" dirty="0"/>
              <a:t> and Plan </a:t>
            </a:r>
            <a:r>
              <a:rPr lang="pl-PL" sz="3000" dirty="0" smtClean="0"/>
              <a:t>(2/2</a:t>
            </a:r>
            <a:r>
              <a:rPr lang="pl-PL" sz="3000" dirty="0"/>
              <a:t>)</a:t>
            </a:r>
            <a:endParaRPr lang="pl-PL" sz="3000" dirty="0">
              <a:latin typeface="Myriad Web Pro" panose="020B0503030403020204" pitchFamily="34" charset="-18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Low stability (Neural Networks</a:t>
            </a:r>
            <a:r>
              <a:rPr lang="en-US" dirty="0" smtClean="0"/>
              <a:t>)?</a:t>
            </a:r>
            <a:endParaRPr lang="en-US" dirty="0"/>
          </a:p>
        </p:txBody>
      </p:sp>
      <p:pic>
        <p:nvPicPr>
          <p:cNvPr id="9" name="demoLicense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30238" y="3036888"/>
            <a:ext cx="3868737" cy="2619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Symbol zastępczy tekstu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Object tracing by optical flow!</a:t>
            </a:r>
            <a:endParaRPr lang="pl-PL" dirty="0"/>
          </a:p>
        </p:txBody>
      </p:sp>
      <p:pic>
        <p:nvPicPr>
          <p:cNvPr id="5" name="demoForw">
            <a:hlinkClick r:id="" action="ppaction://media"/>
          </p:cNvPr>
          <p:cNvPicPr>
            <a:picLocks noGrp="1" noChangeAspect="1"/>
          </p:cNvPicPr>
          <p:nvPr>
            <p:ph sz="quarter" idx="4"/>
            <a:videoFile r:link="rId2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629150" y="2889250"/>
            <a:ext cx="3887788" cy="29162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2DB6-E4FD-43ED-99AB-C06BCC79DB01}" type="datetime1">
              <a:rPr lang="en-US" smtClean="0"/>
              <a:pPr/>
              <a:t>7/9/2013</a:t>
            </a:fld>
            <a:endParaRPr lang="es-E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B2F0-5B46-422B-AA88-D21DAC2B9A86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2992654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5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dirty="0" smtClean="0">
                <a:latin typeface="Myriad Web Pro" panose="020B0503030403020204" pitchFamily="34" charset="-18"/>
              </a:rPr>
              <a:t>Quality Assessment for Recognition Tasks (QART)</a:t>
            </a:r>
            <a:endParaRPr lang="pl-PL" sz="3000" dirty="0">
              <a:latin typeface="Myriad Web Pro" panose="020B0503030403020204" pitchFamily="34" charset="-1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47813" y="1628775"/>
            <a:ext cx="7138987" cy="446452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latin typeface="Myriad Web Pro" panose="020B0503030403020204" pitchFamily="34" charset="-18"/>
              </a:rPr>
              <a:t>Mission</a:t>
            </a:r>
          </a:p>
          <a:p>
            <a:pPr lvl="1"/>
            <a:r>
              <a:rPr lang="en-US" i="1" dirty="0" smtClean="0">
                <a:latin typeface="Myriad Web Pro" panose="020B0503030403020204" pitchFamily="34" charset="-18"/>
              </a:rPr>
              <a:t>“To </a:t>
            </a:r>
            <a:r>
              <a:rPr lang="en-US" i="1" dirty="0">
                <a:latin typeface="Myriad Web Pro" panose="020B0503030403020204" pitchFamily="34" charset="-18"/>
              </a:rPr>
              <a:t>study </a:t>
            </a:r>
            <a:r>
              <a:rPr lang="en-US" i="1" dirty="0" smtClean="0">
                <a:latin typeface="Myriad Web Pro" panose="020B0503030403020204" pitchFamily="34" charset="-18"/>
              </a:rPr>
              <a:t>effects </a:t>
            </a:r>
            <a:r>
              <a:rPr lang="en-US" i="1" dirty="0">
                <a:latin typeface="Myriad Web Pro" panose="020B0503030403020204" pitchFamily="34" charset="-18"/>
              </a:rPr>
              <a:t>of resolution, compression and network effects on </a:t>
            </a:r>
            <a:r>
              <a:rPr lang="en-US" i="1" dirty="0" smtClean="0">
                <a:latin typeface="Myriad Web Pro" panose="020B0503030403020204" pitchFamily="34" charset="-18"/>
              </a:rPr>
              <a:t>quality </a:t>
            </a:r>
            <a:r>
              <a:rPr lang="en-US" i="1" dirty="0">
                <a:latin typeface="Myriad Web Pro" panose="020B0503030403020204" pitchFamily="34" charset="-18"/>
              </a:rPr>
              <a:t>of video used for recognition </a:t>
            </a:r>
            <a:r>
              <a:rPr lang="en-US" i="1" dirty="0" smtClean="0">
                <a:latin typeface="Myriad Web Pro" panose="020B0503030403020204" pitchFamily="34" charset="-18"/>
              </a:rPr>
              <a:t>tasks</a:t>
            </a:r>
            <a:r>
              <a:rPr lang="en-US" i="1" dirty="0">
                <a:latin typeface="Myriad Web Pro" panose="020B0503030403020204" pitchFamily="34" charset="-18"/>
              </a:rPr>
              <a:t>”</a:t>
            </a:r>
            <a:endParaRPr lang="en-US" i="1" dirty="0" smtClean="0">
              <a:latin typeface="Myriad Web Pro" panose="020B0503030403020204" pitchFamily="34" charset="-18"/>
            </a:endParaRPr>
          </a:p>
          <a:p>
            <a:r>
              <a:rPr lang="en-US" b="1" dirty="0" smtClean="0">
                <a:latin typeface="Myriad Web Pro" panose="020B0503030403020204" pitchFamily="34" charset="-18"/>
              </a:rPr>
              <a:t>Goals</a:t>
            </a:r>
            <a:endParaRPr lang="en-US" dirty="0" smtClean="0">
              <a:latin typeface="Myriad Web Pro" panose="020B0503030403020204" pitchFamily="34" charset="-18"/>
            </a:endParaRPr>
          </a:p>
          <a:p>
            <a:pPr lvl="1"/>
            <a:r>
              <a:rPr lang="en-US" dirty="0" smtClean="0">
                <a:latin typeface="Myriad Web Pro" panose="020B0503030403020204" pitchFamily="34" charset="-18"/>
              </a:rPr>
              <a:t>To perform series </a:t>
            </a:r>
            <a:r>
              <a:rPr lang="en-US" dirty="0">
                <a:latin typeface="Myriad Web Pro" panose="020B0503030403020204" pitchFamily="34" charset="-18"/>
              </a:rPr>
              <a:t>of tests to study </a:t>
            </a:r>
            <a:r>
              <a:rPr lang="en-US" dirty="0" smtClean="0">
                <a:latin typeface="Myriad Web Pro" panose="020B0503030403020204" pitchFamily="34" charset="-18"/>
              </a:rPr>
              <a:t>effects </a:t>
            </a:r>
            <a:r>
              <a:rPr lang="en-US" dirty="0">
                <a:latin typeface="Myriad Web Pro" panose="020B0503030403020204" pitchFamily="34" charset="-18"/>
              </a:rPr>
              <a:t>and interactions </a:t>
            </a:r>
            <a:r>
              <a:rPr lang="en-US" dirty="0" smtClean="0">
                <a:latin typeface="Myriad Web Pro" panose="020B0503030403020204" pitchFamily="34" charset="-18"/>
              </a:rPr>
              <a:t>of</a:t>
            </a:r>
          </a:p>
          <a:p>
            <a:pPr lvl="2"/>
            <a:r>
              <a:rPr lang="en-US" dirty="0" smtClean="0">
                <a:latin typeface="Myriad Web Pro" panose="020B0503030403020204" pitchFamily="34" charset="-18"/>
              </a:rPr>
              <a:t>Compression</a:t>
            </a:r>
          </a:p>
          <a:p>
            <a:pPr lvl="2"/>
            <a:r>
              <a:rPr lang="en-US" dirty="0" smtClean="0">
                <a:latin typeface="Myriad Web Pro" panose="020B0503030403020204" pitchFamily="34" charset="-18"/>
              </a:rPr>
              <a:t>Scene characteristics </a:t>
            </a:r>
          </a:p>
          <a:p>
            <a:pPr lvl="1"/>
            <a:r>
              <a:rPr lang="en-US" dirty="0" smtClean="0">
                <a:latin typeface="Myriad Web Pro" panose="020B0503030403020204" pitchFamily="34" charset="-18"/>
              </a:rPr>
              <a:t>To test </a:t>
            </a:r>
            <a:r>
              <a:rPr lang="en-US" dirty="0">
                <a:latin typeface="Myriad Web Pro" panose="020B0503030403020204" pitchFamily="34" charset="-18"/>
              </a:rPr>
              <a:t>existing or develop new objective measurements that will predict </a:t>
            </a:r>
            <a:r>
              <a:rPr lang="en-US" dirty="0" smtClean="0">
                <a:latin typeface="Myriad Web Pro" panose="020B0503030403020204" pitchFamily="34" charset="-18"/>
              </a:rPr>
              <a:t>results </a:t>
            </a:r>
            <a:r>
              <a:rPr lang="en-US" dirty="0">
                <a:latin typeface="Myriad Web Pro" panose="020B0503030403020204" pitchFamily="34" charset="-18"/>
              </a:rPr>
              <a:t>of </a:t>
            </a:r>
            <a:r>
              <a:rPr lang="en-US" dirty="0" smtClean="0">
                <a:latin typeface="Myriad Web Pro" panose="020B0503030403020204" pitchFamily="34" charset="-18"/>
              </a:rPr>
              <a:t>subjective </a:t>
            </a:r>
            <a:r>
              <a:rPr lang="en-US" dirty="0">
                <a:latin typeface="Myriad Web Pro" panose="020B0503030403020204" pitchFamily="34" charset="-18"/>
              </a:rPr>
              <a:t>tests of visual </a:t>
            </a:r>
            <a:r>
              <a:rPr lang="en-US" dirty="0" smtClean="0">
                <a:latin typeface="Myriad Web Pro" panose="020B0503030403020204" pitchFamily="34" charset="-18"/>
              </a:rPr>
              <a:t>intelligibility</a:t>
            </a:r>
          </a:p>
          <a:p>
            <a:pPr lvl="1"/>
            <a:r>
              <a:rPr lang="en-US" dirty="0" smtClean="0"/>
              <a:t>Propose </a:t>
            </a:r>
            <a:r>
              <a:rPr lang="en-US" dirty="0" smtClean="0"/>
              <a:t>subjective </a:t>
            </a:r>
            <a:r>
              <a:rPr lang="en-US" dirty="0" smtClean="0"/>
              <a:t>test methodology </a:t>
            </a:r>
            <a:r>
              <a:rPr lang="pl-PL" dirty="0" smtClean="0"/>
              <a:t>for </a:t>
            </a:r>
            <a:r>
              <a:rPr lang="pl-PL" dirty="0" err="1" smtClean="0"/>
              <a:t>recognition</a:t>
            </a:r>
            <a:r>
              <a:rPr lang="pl-PL" dirty="0" smtClean="0"/>
              <a:t> </a:t>
            </a:r>
            <a:r>
              <a:rPr lang="pl-PL" dirty="0" err="1" smtClean="0"/>
              <a:t>tasks</a:t>
            </a:r>
            <a:endParaRPr lang="en-US" dirty="0">
              <a:latin typeface="Myriad Web Pro" panose="020B0503030403020204" pitchFamily="34" charset="-18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6F3C-0865-4F56-8AF2-DE5CF6C26443}" type="slidenum">
              <a:rPr lang="pl-PL" smtClean="0">
                <a:latin typeface="Myriad Web Pro" panose="020B0503030403020204" pitchFamily="34" charset="-18"/>
              </a:rPr>
              <a:pPr/>
              <a:t>2</a:t>
            </a:fld>
            <a:endParaRPr lang="pl-PL" dirty="0">
              <a:latin typeface="Myriad Web Pro" panose="020B0503030403020204" pitchFamily="34" charset="-18"/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6912-FEC3-47FB-8126-2582A8E6F2F5}" type="datetime1">
              <a:rPr lang="en-US" smtClean="0">
                <a:solidFill>
                  <a:srgbClr val="000000"/>
                </a:solidFill>
              </a:rPr>
              <a:pPr/>
              <a:t>7/9/2013</a:t>
            </a:fld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0774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000" dirty="0" smtClean="0">
                <a:latin typeface="Myriad Web Pro" panose="020B0503030403020204" pitchFamily="34" charset="-18"/>
              </a:rPr>
              <a:t>QART</a:t>
            </a:r>
            <a:endParaRPr lang="es-ES" sz="3000" dirty="0">
              <a:latin typeface="Myriad Web Pro" panose="020B0503030403020204" pitchFamily="34" charset="-18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0362705"/>
              </p:ext>
            </p:extLst>
          </p:nvPr>
        </p:nvGraphicFramePr>
        <p:xfrm>
          <a:off x="1547813" y="1628775"/>
          <a:ext cx="7138987" cy="449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8FA97-C48E-4D69-BC54-5F8097107B48}" type="datetime1">
              <a:rPr lang="en-US" smtClean="0"/>
              <a:pPr/>
              <a:t>7/9/2013</a:t>
            </a:fld>
            <a:endParaRPr lang="es-E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B2F0-5B46-422B-AA88-D21DAC2B9A86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dirty="0" smtClean="0">
                <a:latin typeface="Myriad Web Pro" panose="020B0503030403020204" pitchFamily="34" charset="-18"/>
              </a:rPr>
              <a:t>Large-Scale Video </a:t>
            </a:r>
            <a:r>
              <a:rPr lang="en-US" sz="3000" u="sng" dirty="0" smtClean="0">
                <a:latin typeface="Myriad Web Pro" panose="020B0503030403020204" pitchFamily="34" charset="-18"/>
              </a:rPr>
              <a:t>Quality Modeling</a:t>
            </a:r>
            <a:r>
              <a:rPr lang="en-US" sz="3000" dirty="0" smtClean="0">
                <a:latin typeface="Myriad Web Pro" panose="020B0503030403020204" pitchFamily="34" charset="-18"/>
              </a:rPr>
              <a:t> (Ongoing)</a:t>
            </a:r>
            <a:endParaRPr lang="pl-PL" sz="3000" dirty="0">
              <a:latin typeface="Myriad Web Pro" panose="020B0503030403020204" pitchFamily="34" charset="-18"/>
            </a:endParaRPr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Myriad Web Pro" panose="020B0503030403020204" pitchFamily="34" charset="-18"/>
              </a:rPr>
              <a:t>Tasks in Videos</a:t>
            </a:r>
            <a:r>
              <a:rPr lang="pl-PL" b="1" dirty="0" smtClean="0">
                <a:latin typeface="Myriad Web Pro" panose="020B0503030403020204" pitchFamily="34" charset="-18"/>
              </a:rPr>
              <a:t>:</a:t>
            </a:r>
          </a:p>
          <a:p>
            <a:r>
              <a:rPr lang="en-US" dirty="0" smtClean="0">
                <a:latin typeface="Myriad Web Pro" panose="020B0503030403020204" pitchFamily="34" charset="-18"/>
              </a:rPr>
              <a:t>License plate recognition</a:t>
            </a:r>
          </a:p>
          <a:p>
            <a:r>
              <a:rPr lang="en-US" dirty="0" smtClean="0">
                <a:latin typeface="Myriad Web Pro" panose="020B0503030403020204" pitchFamily="34" charset="-18"/>
              </a:rPr>
              <a:t>Vehicle maker recognition</a:t>
            </a:r>
          </a:p>
          <a:p>
            <a:r>
              <a:rPr lang="en-US" dirty="0" smtClean="0">
                <a:latin typeface="Myriad Web Pro" panose="020B0503030403020204" pitchFamily="34" charset="-18"/>
              </a:rPr>
              <a:t>Vehicle color recognition</a:t>
            </a:r>
          </a:p>
          <a:p>
            <a:r>
              <a:rPr lang="en-US" dirty="0" smtClean="0">
                <a:latin typeface="Myriad Web Pro" panose="020B0503030403020204" pitchFamily="34" charset="-18"/>
              </a:rPr>
              <a:t>Object recognition</a:t>
            </a:r>
            <a:endParaRPr lang="pl-PL" dirty="0">
              <a:latin typeface="Myriad Web Pro" panose="020B0503030403020204" pitchFamily="34" charset="-18"/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6F3C-0865-4F56-8AF2-DE5CF6C26443}" type="slidenum">
              <a:rPr lang="pl-PL" smtClean="0"/>
              <a:pPr/>
              <a:t>4</a:t>
            </a:fld>
            <a:endParaRPr lang="pl-PL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C4ADD-1F47-4924-A4AF-7701DD37328F}" type="datetime1">
              <a:rPr lang="en-US" smtClean="0"/>
              <a:pPr/>
              <a:t>7/9/2013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1215463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latin typeface="Myriad Web Pro" panose="020B0503030403020204" pitchFamily="34" charset="-18"/>
              </a:rPr>
              <a:t>Data </a:t>
            </a:r>
            <a:r>
              <a:rPr lang="pl-PL" sz="3000" dirty="0" smtClean="0">
                <a:latin typeface="Myriad Web Pro" panose="020B0503030403020204" pitchFamily="34" charset="-18"/>
              </a:rPr>
              <a:t>Processing</a:t>
            </a:r>
            <a:endParaRPr lang="en-US" sz="3000" dirty="0">
              <a:latin typeface="Myriad Web Pro" panose="020B0503030403020204" pitchFamily="34" charset="-18"/>
            </a:endParaRPr>
          </a:p>
        </p:txBody>
      </p:sp>
      <p:sp>
        <p:nvSpPr>
          <p:cNvPr id="6" name="5 Flecha a la derecha con muesca"/>
          <p:cNvSpPr/>
          <p:nvPr/>
        </p:nvSpPr>
        <p:spPr>
          <a:xfrm>
            <a:off x="3635896" y="2564904"/>
            <a:ext cx="1440160" cy="86409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609600" y="1752601"/>
            <a:ext cx="3106688" cy="30529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Pct val="70000"/>
              <a:buFont typeface="Wingdings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Web Pro" panose="020B0503030403020204" pitchFamily="34" charset="-18"/>
              </a:rPr>
              <a:t>126 SRCs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Pct val="70000"/>
              <a:buFont typeface="Wingdings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Web Pro" panose="020B0503030403020204" pitchFamily="34" charset="-18"/>
              </a:rPr>
              <a:t>40 HRCs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Pct val="70000"/>
              <a:buFont typeface="Wingdings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Web Pro" panose="020B0503030403020204" pitchFamily="34" charset="-18"/>
              </a:rPr>
              <a:t>1860 PVS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Pct val="70000"/>
              <a:buFont typeface="Wingdings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Web Pro" panose="020B0503030403020204" pitchFamily="34" charset="-18"/>
              </a:rPr>
              <a:t>193 subjects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Pct val="70000"/>
              <a:buFont typeface="Wingdings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Web Pro" panose="020B0503030403020204" pitchFamily="34" charset="-18"/>
              </a:rPr>
              <a:t>69236 answers</a:t>
            </a: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5436096" y="1844824"/>
            <a:ext cx="3106688" cy="3052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Pct val="70000"/>
              <a:buFont typeface="Wingdings" pitchFamily="2" charset="2"/>
              <a:buChar char="ü"/>
              <a:tabLst/>
              <a:defRPr/>
            </a:pPr>
            <a:endParaRPr lang="en-US" sz="3200" dirty="0" smtClean="0">
              <a:latin typeface="Myriad Web Pro" panose="020B0503030403020204" pitchFamily="34" charset="-1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Pct val="70000"/>
              <a:buFont typeface="Wingdings" pitchFamily="2" charset="2"/>
              <a:buChar char="ü"/>
              <a:tabLst/>
              <a:defRPr/>
            </a:pPr>
            <a:r>
              <a:rPr lang="en-US" sz="3200" dirty="0" smtClean="0">
                <a:latin typeface="Myriad Web Pro" panose="020B0503030403020204" pitchFamily="34" charset="-18"/>
              </a:rPr>
              <a:t>Database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Web Pro" panose="020B0503030403020204" pitchFamily="34" charset="-1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Pct val="70000"/>
              <a:buFont typeface="Wingdings" pitchFamily="2" charset="2"/>
              <a:buChar char="ü"/>
              <a:tabLst/>
              <a:defRPr/>
            </a:pPr>
            <a:r>
              <a:rPr lang="pl-PL" sz="3200" dirty="0" smtClean="0">
                <a:latin typeface="Myriad Web Pro" panose="020B0503030403020204" pitchFamily="34" charset="-18"/>
              </a:rPr>
              <a:t>MATLAB</a:t>
            </a:r>
            <a:endParaRPr lang="en-US" sz="3200" dirty="0" smtClean="0">
              <a:latin typeface="Myriad Web Pro" panose="020B0503030403020204" pitchFamily="34" charset="-1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Pct val="70000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Web Pro" panose="020B0503030403020204" pitchFamily="34" charset="-18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Pct val="70000"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Web Pro" panose="020B0503030403020204" pitchFamily="34" charset="-18"/>
            </a:endParaRP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7AC-9FCB-4D7B-8B70-C1AE893FDD7C}" type="datetime1">
              <a:rPr lang="en-US" smtClean="0"/>
              <a:pPr/>
              <a:t>7/9/2013</a:t>
            </a:fld>
            <a:endParaRPr lang="es-E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B2F0-5B46-422B-AA88-D21DAC2B9A86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latin typeface="Myriad Web Pro" panose="020B0503030403020204" pitchFamily="34" charset="-18"/>
              </a:rPr>
              <a:t>Modeling (I)</a:t>
            </a:r>
            <a:endParaRPr lang="en-US" sz="3000" dirty="0">
              <a:latin typeface="Myriad Web Pro" panose="020B0503030403020204" pitchFamily="34" charset="-18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s-ES" dirty="0" err="1" smtClean="0"/>
              <a:t>Probability</a:t>
            </a:r>
            <a:r>
              <a:rPr lang="es-ES" dirty="0" smtClean="0"/>
              <a:t> of </a:t>
            </a:r>
            <a:r>
              <a:rPr lang="es-ES" dirty="0" err="1" smtClean="0"/>
              <a:t>correct</a:t>
            </a:r>
            <a:r>
              <a:rPr lang="es-ES" dirty="0" smtClean="0"/>
              <a:t> </a:t>
            </a:r>
            <a:r>
              <a:rPr lang="es-ES" dirty="0" err="1" smtClean="0"/>
              <a:t>recognition</a:t>
            </a:r>
            <a:endParaRPr lang="es-ES" dirty="0" smtClean="0"/>
          </a:p>
          <a:p>
            <a:pPr algn="ctr">
              <a:buNone/>
            </a:pP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/>
          </p:nvPr>
        </p:nvGraphicFramePr>
        <p:xfrm>
          <a:off x="1187624" y="1412776"/>
          <a:ext cx="6648400" cy="5033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4200"/>
                <a:gridCol w="3324200"/>
              </a:tblGrid>
              <a:tr h="638074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Myriad Web Pro" panose="020B0503030403020204" pitchFamily="34" charset="-18"/>
                        </a:rPr>
                        <a:t>EXPERIMENT</a:t>
                      </a:r>
                      <a:endParaRPr lang="en-US" noProof="0" dirty="0">
                        <a:latin typeface="Myriad Web Pro" panose="020B0503030403020204" pitchFamily="34" charset="-1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Myriad Web Pro" panose="020B0503030403020204" pitchFamily="34" charset="-18"/>
                        </a:rPr>
                        <a:t>PROBABILITY OF CORRECT</a:t>
                      </a:r>
                      <a:r>
                        <a:rPr lang="en-US" baseline="0" noProof="0" dirty="0" smtClean="0">
                          <a:latin typeface="Myriad Web Pro" panose="020B0503030403020204" pitchFamily="34" charset="-18"/>
                        </a:rPr>
                        <a:t> RECOGNITION (%)</a:t>
                      </a:r>
                      <a:endParaRPr lang="en-US" noProof="0" dirty="0">
                        <a:latin typeface="Myriad Web Pro" panose="020B0503030403020204" pitchFamily="34" charset="-18"/>
                      </a:endParaRPr>
                    </a:p>
                  </a:txBody>
                  <a:tcPr anchor="ctr"/>
                </a:tc>
              </a:tr>
              <a:tr h="369678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Myriad Web Pro" panose="020B0503030403020204" pitchFamily="34" charset="-18"/>
                        </a:rPr>
                        <a:t>License</a:t>
                      </a:r>
                      <a:r>
                        <a:rPr lang="en-US" baseline="0" noProof="0" dirty="0" smtClean="0">
                          <a:latin typeface="Myriad Web Pro" panose="020B0503030403020204" pitchFamily="34" charset="-18"/>
                        </a:rPr>
                        <a:t> plate recognition, AGH</a:t>
                      </a:r>
                      <a:endParaRPr lang="en-US" noProof="0" dirty="0">
                        <a:latin typeface="Myriad Web Pro" panose="020B0503030403020204" pitchFamily="34" charset="-1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Myriad Web Pro" panose="020B0503030403020204" pitchFamily="34" charset="-18"/>
                        </a:rPr>
                        <a:t>64.22</a:t>
                      </a:r>
                      <a:endParaRPr lang="en-US" noProof="0" dirty="0">
                        <a:latin typeface="Myriad Web Pro" panose="020B0503030403020204" pitchFamily="34" charset="-18"/>
                      </a:endParaRPr>
                    </a:p>
                  </a:txBody>
                  <a:tcPr anchor="ctr"/>
                </a:tc>
              </a:tr>
              <a:tr h="638074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Myriad Web Pro" panose="020B0503030403020204" pitchFamily="34" charset="-18"/>
                        </a:rPr>
                        <a:t>Object recognition, ITS, experts, no pause option</a:t>
                      </a:r>
                      <a:endParaRPr lang="en-US" noProof="0" dirty="0">
                        <a:latin typeface="Myriad Web Pro" panose="020B0503030403020204" pitchFamily="34" charset="-1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Myriad Web Pro" panose="020B0503030403020204" pitchFamily="34" charset="-18"/>
                        </a:rPr>
                        <a:t>79.9</a:t>
                      </a:r>
                      <a:endParaRPr lang="en-US" noProof="0" dirty="0">
                        <a:latin typeface="Myriad Web Pro" panose="020B0503030403020204" pitchFamily="34" charset="-18"/>
                      </a:endParaRPr>
                    </a:p>
                  </a:txBody>
                  <a:tcPr anchor="ctr"/>
                </a:tc>
              </a:tr>
              <a:tr h="911535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Myriad Web Pro" panose="020B0503030403020204" pitchFamily="34" charset="-18"/>
                        </a:rPr>
                        <a:t>Object recognition, ITS, non experts, not</a:t>
                      </a:r>
                      <a:r>
                        <a:rPr lang="en-US" baseline="0" noProof="0" dirty="0" smtClean="0">
                          <a:latin typeface="Myriad Web Pro" panose="020B0503030403020204" pitchFamily="34" charset="-18"/>
                        </a:rPr>
                        <a:t> laboratory, no pause option</a:t>
                      </a:r>
                      <a:endParaRPr lang="en-US" noProof="0" dirty="0">
                        <a:latin typeface="Myriad Web Pro" panose="020B0503030403020204" pitchFamily="34" charset="-1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Myriad Web Pro" panose="020B0503030403020204" pitchFamily="34" charset="-18"/>
                        </a:rPr>
                        <a:t>72.56</a:t>
                      </a:r>
                      <a:endParaRPr lang="en-US" noProof="0" dirty="0">
                        <a:latin typeface="Myriad Web Pro" panose="020B0503030403020204" pitchFamily="34" charset="-18"/>
                      </a:endParaRPr>
                    </a:p>
                  </a:txBody>
                  <a:tcPr anchor="ctr"/>
                </a:tc>
              </a:tr>
              <a:tr h="638074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Myriad Web Pro" panose="020B0503030403020204" pitchFamily="34" charset="-18"/>
                        </a:rPr>
                        <a:t>Object recognition, AGH, laboratory,</a:t>
                      </a:r>
                      <a:r>
                        <a:rPr lang="en-US" baseline="0" noProof="0" dirty="0" smtClean="0">
                          <a:latin typeface="Myriad Web Pro" panose="020B0503030403020204" pitchFamily="34" charset="-18"/>
                        </a:rPr>
                        <a:t> no pause option</a:t>
                      </a:r>
                      <a:endParaRPr lang="en-US" noProof="0" dirty="0">
                        <a:latin typeface="Myriad Web Pro" panose="020B0503030403020204" pitchFamily="34" charset="-1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Myriad Web Pro" panose="020B0503030403020204" pitchFamily="34" charset="-18"/>
                        </a:rPr>
                        <a:t>64.62</a:t>
                      </a:r>
                      <a:endParaRPr lang="en-US" noProof="0" dirty="0">
                        <a:latin typeface="Myriad Web Pro" panose="020B0503030403020204" pitchFamily="34" charset="-18"/>
                      </a:endParaRPr>
                    </a:p>
                  </a:txBody>
                  <a:tcPr anchor="ctr"/>
                </a:tc>
              </a:tr>
              <a:tr h="911535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Myriad Web Pro" panose="020B0503030403020204" pitchFamily="34" charset="-18"/>
                        </a:rPr>
                        <a:t>Object recognition, ITS, experts, laboratory, pause</a:t>
                      </a:r>
                      <a:r>
                        <a:rPr lang="en-US" baseline="0" noProof="0" dirty="0" smtClean="0">
                          <a:latin typeface="Myriad Web Pro" panose="020B0503030403020204" pitchFamily="34" charset="-18"/>
                        </a:rPr>
                        <a:t> option</a:t>
                      </a:r>
                      <a:endParaRPr lang="en-US" noProof="0" dirty="0">
                        <a:latin typeface="Myriad Web Pro" panose="020B0503030403020204" pitchFamily="34" charset="-1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Myriad Web Pro" panose="020B0503030403020204" pitchFamily="34" charset="-18"/>
                        </a:rPr>
                        <a:t>80.63</a:t>
                      </a:r>
                      <a:endParaRPr lang="en-US" noProof="0" dirty="0">
                        <a:latin typeface="Myriad Web Pro" panose="020B0503030403020204" pitchFamily="34" charset="-18"/>
                      </a:endParaRPr>
                    </a:p>
                  </a:txBody>
                  <a:tcPr anchor="ctr"/>
                </a:tc>
              </a:tr>
              <a:tr h="911535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Myriad Web Pro" panose="020B0503030403020204" pitchFamily="34" charset="-18"/>
                        </a:rPr>
                        <a:t>Object recognition, ITS,</a:t>
                      </a:r>
                      <a:r>
                        <a:rPr lang="en-US" baseline="0" noProof="0" dirty="0" smtClean="0">
                          <a:latin typeface="Myriad Web Pro" panose="020B0503030403020204" pitchFamily="34" charset="-18"/>
                        </a:rPr>
                        <a:t> non experts, laboratory, pause option</a:t>
                      </a:r>
                      <a:endParaRPr lang="en-US" noProof="0" dirty="0">
                        <a:latin typeface="Myriad Web Pro" panose="020B0503030403020204" pitchFamily="34" charset="-1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Myriad Web Pro" panose="020B0503030403020204" pitchFamily="34" charset="-18"/>
                        </a:rPr>
                        <a:t>80</a:t>
                      </a:r>
                      <a:endParaRPr lang="en-US" noProof="0" dirty="0">
                        <a:latin typeface="Myriad Web Pro" panose="020B0503030403020204" pitchFamily="34" charset="-1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4 Elipse"/>
          <p:cNvSpPr/>
          <p:nvPr/>
        </p:nvSpPr>
        <p:spPr>
          <a:xfrm>
            <a:off x="5796136" y="2564904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noFill/>
            </a:endParaRPr>
          </a:p>
        </p:txBody>
      </p:sp>
      <p:sp>
        <p:nvSpPr>
          <p:cNvPr id="6" name="5 Elipse"/>
          <p:cNvSpPr/>
          <p:nvPr/>
        </p:nvSpPr>
        <p:spPr>
          <a:xfrm>
            <a:off x="5796136" y="4869160"/>
            <a:ext cx="79208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noFill/>
            </a:endParaRPr>
          </a:p>
        </p:txBody>
      </p:sp>
      <p:sp>
        <p:nvSpPr>
          <p:cNvPr id="7" name="6 Elipse"/>
          <p:cNvSpPr/>
          <p:nvPr/>
        </p:nvSpPr>
        <p:spPr>
          <a:xfrm>
            <a:off x="5796136" y="5805264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noFill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732240" y="3717032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  <a:latin typeface="Myriad Web Pro" panose="020B0503030403020204" pitchFamily="34" charset="-18"/>
              </a:rPr>
              <a:t>MODELING</a:t>
            </a:r>
            <a:endParaRPr lang="es-ES" sz="2400" b="1" dirty="0">
              <a:solidFill>
                <a:srgbClr val="FF0000"/>
              </a:solidFill>
              <a:latin typeface="Myriad Web Pro" panose="020B0503030403020204" pitchFamily="34" charset="-18"/>
            </a:endParaRPr>
          </a:p>
        </p:txBody>
      </p:sp>
      <p:sp>
        <p:nvSpPr>
          <p:cNvPr id="9" name="Symbol zastępczy daty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C8F7-11F7-43E4-B0D4-B352032B5877}" type="datetime1">
              <a:rPr lang="en-US" smtClean="0"/>
              <a:pPr/>
              <a:t>7/9/2013</a:t>
            </a:fld>
            <a:endParaRPr lang="es-ES" dirty="0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B2F0-5B46-422B-AA88-D21DAC2B9A86}" type="slidenum">
              <a:rPr lang="es-ES" smtClean="0">
                <a:latin typeface="Myriad Web Pro" panose="020B0503030403020204" pitchFamily="34" charset="-18"/>
              </a:rPr>
              <a:pPr/>
              <a:t>6</a:t>
            </a:fld>
            <a:endParaRPr lang="es-ES" dirty="0">
              <a:latin typeface="Myriad Web Pro" panose="020B0503030403020204" pitchFamily="34" charset="-1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07064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420888"/>
            <a:ext cx="4752528" cy="2525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latin typeface="Myriad Web Pro" panose="020B0503030403020204" pitchFamily="34" charset="-18"/>
              </a:rPr>
              <a:t>Modeling (II)</a:t>
            </a:r>
            <a:endParaRPr lang="en-US" sz="3000" dirty="0">
              <a:latin typeface="Myriad Web Pro" panose="020B0503030403020204" pitchFamily="34" charset="-18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5626968" cy="1324744"/>
          </a:xfrm>
        </p:spPr>
        <p:txBody>
          <a:bodyPr/>
          <a:lstStyle/>
          <a:p>
            <a:pPr>
              <a:buClr>
                <a:srgbClr val="00B050"/>
              </a:buClr>
              <a:buSzPct val="70000"/>
              <a:buFont typeface="Wingdings" pitchFamily="2" charset="2"/>
              <a:buChar char="ü"/>
            </a:pPr>
            <a:r>
              <a:rPr lang="es-ES" dirty="0" err="1" smtClean="0">
                <a:latin typeface="Myriad Web Pro" panose="020B0503030403020204" pitchFamily="34" charset="-18"/>
              </a:rPr>
              <a:t>Correlation</a:t>
            </a:r>
            <a:r>
              <a:rPr lang="es-ES" dirty="0" smtClean="0">
                <a:latin typeface="Myriad Web Pro" panose="020B0503030403020204" pitchFamily="34" charset="-18"/>
              </a:rPr>
              <a:t>?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780928"/>
            <a:ext cx="374684" cy="1255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941168"/>
            <a:ext cx="493390" cy="29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7961-B731-412E-A502-67717364BC54}" type="datetime1">
              <a:rPr lang="en-US" smtClean="0"/>
              <a:pPr/>
              <a:t>7/9/2013</a:t>
            </a:fld>
            <a:endParaRPr lang="es-E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B2F0-5B46-422B-AA88-D21DAC2B9A86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309178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204864"/>
            <a:ext cx="46958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latin typeface="Myriad Web Pro" panose="020B0503030403020204" pitchFamily="34" charset="-18"/>
              </a:rPr>
              <a:t>Modeling (III)</a:t>
            </a:r>
            <a:endParaRPr lang="en-US" sz="3000" dirty="0">
              <a:latin typeface="Myriad Web Pro" panose="020B0503030403020204" pitchFamily="34" charset="-18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5626968" cy="1324744"/>
          </a:xfrm>
        </p:spPr>
        <p:txBody>
          <a:bodyPr/>
          <a:lstStyle/>
          <a:p>
            <a:pPr>
              <a:buClr>
                <a:srgbClr val="00B050"/>
              </a:buClr>
              <a:buSzPct val="70000"/>
              <a:buFont typeface="Wingdings" pitchFamily="2" charset="2"/>
              <a:buChar char="ü"/>
            </a:pPr>
            <a:r>
              <a:rPr lang="es-ES" dirty="0" err="1" smtClean="0">
                <a:latin typeface="Myriad Web Pro" panose="020B0503030403020204" pitchFamily="34" charset="-18"/>
              </a:rPr>
              <a:t>Correlation</a:t>
            </a:r>
            <a:r>
              <a:rPr lang="es-ES" dirty="0" smtClean="0">
                <a:latin typeface="Myriad Web Pro" panose="020B0503030403020204" pitchFamily="34" charset="-18"/>
              </a:rPr>
              <a:t>?</a:t>
            </a:r>
          </a:p>
          <a:p>
            <a:pPr>
              <a:buClr>
                <a:srgbClr val="00B050"/>
              </a:buClr>
              <a:buSzPct val="70000"/>
              <a:buFont typeface="Wingdings" pitchFamily="2" charset="2"/>
              <a:buChar char="ü"/>
            </a:pPr>
            <a:r>
              <a:rPr lang="es-ES" dirty="0" smtClean="0">
                <a:latin typeface="Myriad Web Pro" panose="020B0503030403020204" pitchFamily="34" charset="-18"/>
              </a:rPr>
              <a:t>Linear </a:t>
            </a:r>
            <a:r>
              <a:rPr lang="es-ES" dirty="0" err="1" smtClean="0">
                <a:latin typeface="Myriad Web Pro" panose="020B0503030403020204" pitchFamily="34" charset="-18"/>
              </a:rPr>
              <a:t>models</a:t>
            </a:r>
            <a:r>
              <a:rPr lang="es-ES" dirty="0" smtClean="0">
                <a:latin typeface="Myriad Web Pro" panose="020B0503030403020204" pitchFamily="34" charset="-18"/>
              </a:rPr>
              <a:t>?</a:t>
            </a:r>
            <a:endParaRPr lang="es-ES" dirty="0">
              <a:latin typeface="Myriad Web Pro" panose="020B0503030403020204" pitchFamily="34" charset="-18"/>
            </a:endParaRPr>
          </a:p>
        </p:txBody>
      </p:sp>
      <p:sp>
        <p:nvSpPr>
          <p:cNvPr id="8" name="7 Multiplicar"/>
          <p:cNvSpPr/>
          <p:nvPr/>
        </p:nvSpPr>
        <p:spPr>
          <a:xfrm>
            <a:off x="2699792" y="1556792"/>
            <a:ext cx="648072" cy="50405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7961-B731-412E-A502-67717364BC54}" type="datetime1">
              <a:rPr lang="en-US" smtClean="0"/>
              <a:pPr/>
              <a:t>7/9/2013</a:t>
            </a:fld>
            <a:endParaRPr lang="es-E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B2F0-5B46-422B-AA88-D21DAC2B9A86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9448295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latin typeface="Myriad Web Pro" panose="020B0503030403020204" pitchFamily="34" charset="-18"/>
              </a:rPr>
              <a:t>Modeling (IV)</a:t>
            </a:r>
            <a:endParaRPr lang="en-US" sz="3000" dirty="0">
              <a:latin typeface="Myriad Web Pro" panose="020B0503030403020204" pitchFamily="34" charset="-18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5626968" cy="1324744"/>
          </a:xfrm>
        </p:spPr>
        <p:txBody>
          <a:bodyPr/>
          <a:lstStyle/>
          <a:p>
            <a:pPr>
              <a:buClr>
                <a:srgbClr val="00B050"/>
              </a:buClr>
              <a:buSzPct val="70000"/>
              <a:buFont typeface="Wingdings" pitchFamily="2" charset="2"/>
              <a:buChar char="ü"/>
            </a:pPr>
            <a:r>
              <a:rPr lang="es-ES" dirty="0" err="1" smtClean="0">
                <a:latin typeface="Myriad Web Pro" panose="020B0503030403020204" pitchFamily="34" charset="-18"/>
              </a:rPr>
              <a:t>Correlation</a:t>
            </a:r>
            <a:r>
              <a:rPr lang="es-ES" dirty="0" smtClean="0">
                <a:latin typeface="Myriad Web Pro" panose="020B0503030403020204" pitchFamily="34" charset="-18"/>
              </a:rPr>
              <a:t>?</a:t>
            </a:r>
          </a:p>
          <a:p>
            <a:pPr>
              <a:buClr>
                <a:srgbClr val="00B050"/>
              </a:buClr>
              <a:buSzPct val="70000"/>
              <a:buFont typeface="Wingdings" pitchFamily="2" charset="2"/>
              <a:buChar char="ü"/>
            </a:pPr>
            <a:r>
              <a:rPr lang="es-ES" dirty="0" smtClean="0">
                <a:latin typeface="Myriad Web Pro" panose="020B0503030403020204" pitchFamily="34" charset="-18"/>
              </a:rPr>
              <a:t>Linear </a:t>
            </a:r>
            <a:r>
              <a:rPr lang="es-ES" dirty="0" err="1" smtClean="0">
                <a:latin typeface="Myriad Web Pro" panose="020B0503030403020204" pitchFamily="34" charset="-18"/>
              </a:rPr>
              <a:t>models</a:t>
            </a:r>
            <a:r>
              <a:rPr lang="es-ES" dirty="0" smtClean="0">
                <a:latin typeface="Myriad Web Pro" panose="020B0503030403020204" pitchFamily="34" charset="-18"/>
              </a:rPr>
              <a:t>?</a:t>
            </a:r>
            <a:endParaRPr lang="es-ES" dirty="0">
              <a:latin typeface="Myriad Web Pro" panose="020B0503030403020204" pitchFamily="34" charset="-18"/>
            </a:endParaRPr>
          </a:p>
        </p:txBody>
      </p:sp>
      <p:sp>
        <p:nvSpPr>
          <p:cNvPr id="8" name="7 Multiplicar"/>
          <p:cNvSpPr/>
          <p:nvPr/>
        </p:nvSpPr>
        <p:spPr>
          <a:xfrm>
            <a:off x="2699792" y="1556792"/>
            <a:ext cx="648072" cy="50405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9" name="8 Multiplicar"/>
          <p:cNvSpPr/>
          <p:nvPr/>
        </p:nvSpPr>
        <p:spPr>
          <a:xfrm>
            <a:off x="3059832" y="2060848"/>
            <a:ext cx="648072" cy="50405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Flecha a la derecha con muesca"/>
          <p:cNvSpPr/>
          <p:nvPr/>
        </p:nvSpPr>
        <p:spPr>
          <a:xfrm>
            <a:off x="1403648" y="3933056"/>
            <a:ext cx="1440160" cy="864096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3203848" y="4077072"/>
            <a:ext cx="5626968" cy="1324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Pct val="70000"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Web Pro" panose="020B0503030403020204" pitchFamily="34" charset="-18"/>
              </a:rPr>
              <a:t>NEURAL NETWORKS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7961-B731-412E-A502-67717364BC54}" type="datetime1">
              <a:rPr lang="en-US" smtClean="0"/>
              <a:pPr/>
              <a:t>7/9/2013</a:t>
            </a:fld>
            <a:endParaRPr lang="es-E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B2F0-5B46-422B-AA88-D21DAC2B9A86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2602837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gh1_prezentacja_en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agh1_prezentacja_en</Template>
  <TotalTime>153</TotalTime>
  <Words>341</Words>
  <Application>Microsoft Office PowerPoint</Application>
  <PresentationFormat>Pokaz na ekranie (4:3)</PresentationFormat>
  <Paragraphs>95</Paragraphs>
  <Slides>13</Slides>
  <Notes>1</Notes>
  <HiddenSlides>0</HiddenSlides>
  <MMClips>2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13</vt:i4>
      </vt:variant>
    </vt:vector>
  </HeadingPairs>
  <TitlesOfParts>
    <vt:vector size="15" baseType="lpstr">
      <vt:lpstr>agh1_prezentacja_en</vt:lpstr>
      <vt:lpstr>Projekt domyślny</vt:lpstr>
      <vt:lpstr>Quality Assessment for Recognition Tasks (QART)</vt:lpstr>
      <vt:lpstr>Quality Assessment for Recognition Tasks (QART)</vt:lpstr>
      <vt:lpstr>QART</vt:lpstr>
      <vt:lpstr>Large-Scale Video Quality Modeling (Ongoing)</vt:lpstr>
      <vt:lpstr>Data Processing</vt:lpstr>
      <vt:lpstr>Modeling (I)</vt:lpstr>
      <vt:lpstr>Modeling (II)</vt:lpstr>
      <vt:lpstr>Modeling (III)</vt:lpstr>
      <vt:lpstr>Modeling (IV)</vt:lpstr>
      <vt:lpstr>Modeling (V)</vt:lpstr>
      <vt:lpstr>Modeling (VI)</vt:lpstr>
      <vt:lpstr>Problems and Plan (1/2)</vt:lpstr>
      <vt:lpstr>Problems and Plan (2/2)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PROCESSING</dc:title>
  <dc:creator>ISABEL</dc:creator>
  <cp:lastModifiedBy>Lucjan</cp:lastModifiedBy>
  <cp:revision>25</cp:revision>
  <dcterms:created xsi:type="dcterms:W3CDTF">2013-07-04T12:30:37Z</dcterms:created>
  <dcterms:modified xsi:type="dcterms:W3CDTF">2013-07-09T06:56:06Z</dcterms:modified>
</cp:coreProperties>
</file>