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</p:sldMasterIdLst>
  <p:notesMasterIdLst>
    <p:notesMasterId r:id="rId15"/>
  </p:notesMasterIdLst>
  <p:sldIdLst>
    <p:sldId id="264" r:id="rId4"/>
    <p:sldId id="266" r:id="rId5"/>
    <p:sldId id="270" r:id="rId6"/>
    <p:sldId id="259" r:id="rId7"/>
    <p:sldId id="271" r:id="rId8"/>
    <p:sldId id="262" r:id="rId9"/>
    <p:sldId id="258" r:id="rId10"/>
    <p:sldId id="26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A7AA7-02D3-48EE-84D6-C352325527F0}" type="datetimeFigureOut">
              <a:rPr lang="pl-PL" smtClean="0"/>
              <a:t>2013-07-07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9A987-289B-4BBB-8D6E-7276AC4E6B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614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D5AAA-D5F2-46ED-9315-11D6A81D901D}" type="slidenum">
              <a:rPr lang="en-GB">
                <a:solidFill>
                  <a:srgbClr val="000000"/>
                </a:solidFill>
              </a:rPr>
              <a:pPr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78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08C16-428F-4AE8-AE37-B99FDBEA8BDB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3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296810-A80C-41F9-81A3-64F12DB1784F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2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D89E7-8CE6-4869-958F-FE59957FABA6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5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801A43-526E-49FD-B5EA-0294B08DCCD4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4D782-7339-42E0-85EB-9FA392256A9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48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6460FB-772D-4829-B4FE-F5DAA4837C7A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EB1F5-9732-4ED8-B822-F9A80F69910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0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36DC55-4C71-4560-B84F-3648D1929999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0E43-9121-4418-A98B-4D1FC228E1B8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16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CC380-E729-40B5-93B9-A20E436E811C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8419F-D8A2-4ECE-AB8C-F37286B82E39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00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01D6D8-7583-41C5-ACED-CC3D376D3EC1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2888-BFB6-4DC5-AE1F-2649E86ACC3D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4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6D7C92-03BE-4183-B8F5-B7A785731D9A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2ECBA-8277-4F1E-BDBF-FC5CFB520BC5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98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A94779-C8FF-4226-878F-31C0B91C3DCF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B7473-BD43-45E5-8ACA-762910A7D3B8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05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3BCABE-6009-469A-80C5-BE724AF99CCF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41D5F-D57A-418C-974A-C9B7F58B6531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18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28DFAC-3018-4FC4-805B-BE1100A3AF5A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9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73AF7A-E1B8-40BA-8B46-24633DE08AD8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6DE69-5720-4110-A91B-12E0760E032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78C165-641C-4666-B6CF-37DAE6001E93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31F7C-3C10-4F03-81C1-424F755D125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2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53D679-C670-4CBF-BD13-72611ED9B28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79A07-821C-4D1A-A085-98F31D7965F2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861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7E3F9-2189-4B1C-A7EE-E7521D4F6466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92C4B-5A9D-45B2-810C-724F04EC8505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806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  <a:lvl2pPr>
              <a:defRPr>
                <a:latin typeface="Myriad Web Pro" panose="020B0503030403020204" pitchFamily="34" charset="-18"/>
              </a:defRPr>
            </a:lvl2pPr>
            <a:lvl3pPr>
              <a:defRPr>
                <a:latin typeface="Myriad Web Pro" panose="020B0503030403020204" pitchFamily="34" charset="-18"/>
              </a:defRPr>
            </a:lvl3pPr>
            <a:lvl4pPr>
              <a:defRPr>
                <a:latin typeface="Myriad Web Pro" panose="020B0503030403020204" pitchFamily="34" charset="-18"/>
              </a:defRPr>
            </a:lvl4pPr>
            <a:lvl5pPr>
              <a:defRPr>
                <a:latin typeface="Myriad Web Pro" panose="020B0503030403020204" pitchFamily="34" charset="-18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fld id="{05430D4A-4333-4096-BFB4-9501D1B26242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Web Pro" panose="020B0503030403020204" pitchFamily="34" charset="-18"/>
              </a:defRPr>
            </a:lvl1pPr>
          </a:lstStyle>
          <a:p>
            <a:fld id="{0CFC7885-4FE7-4640-9677-95CB92ACD640}" type="slidenum">
              <a:rPr lang="pl-PL" smtClean="0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643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B61892-4C04-4CD8-94F1-792B0FA1936F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728B4-E6FD-4963-BDC9-1765DD08EB1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58B08C-8508-4ABB-A624-A6C95F93B75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EF1C-2112-4436-AAB4-F7702800220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5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CE8E6-E84A-4569-8668-D88FD801CFA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C4870-B634-41F5-A78D-2EB87E114D2E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23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E09F9D-2446-4386-BBF4-F11688D7AF3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69BC-0F33-4995-908E-800EE3B71ECB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85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8EB7B3-3009-4937-A753-0BEBEF120882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885A1-E39C-48F8-90FB-19EE4BC6A1F6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29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E5D038-B89E-47A4-AE22-7EF3A76AAE35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92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D3B49D-59AE-4BE9-AC9F-953526C05F20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DE1159-EABA-41A2-9839-76D71C633E63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9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B3EC05-4291-489A-BC7E-CBFF23DFB0B0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7104B-21E5-4CDA-A98B-EDE5EE230667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3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7E1D58-CEBC-420C-8416-86973572E33C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8DDA1-3526-4FF4-B1C3-B25F8A70AAA0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69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02450" y="476250"/>
            <a:ext cx="1784350" cy="5649913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47813" y="476250"/>
            <a:ext cx="5202237" cy="564991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2CB9D4-56D7-400D-90D7-19ECFF676DA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44DF-8E42-4220-AD88-2F22B0CCC5FD}" type="slidenum">
              <a:rPr lang="pl-PL">
                <a:solidFill>
                  <a:srgbClr val="000000"/>
                </a:solidFill>
              </a:rPr>
              <a:pPr/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45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47813" y="1628775"/>
            <a:ext cx="3492500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92713" y="1628775"/>
            <a:ext cx="3494087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576F3-6459-4782-9DCD-F2B4823DB586}" type="datetime1">
              <a:rPr lang="en-US" smtClean="0"/>
              <a:t>7/7/2013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0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80D72-9175-44B2-AA5B-31F539B59CCD}" type="datetime1">
              <a:rPr lang="en-US" smtClean="0"/>
              <a:t>7/7/2013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8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DD7CCC-08E0-4836-A6CF-09C436EDF93B}" type="datetime1">
              <a:rPr lang="en-US" smtClean="0"/>
              <a:t>7/7/2013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93C015-1BD7-4869-AFC2-49B419CD8E91}" type="datetime1">
              <a:rPr lang="en-US" smtClean="0"/>
              <a:t>7/7/2013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6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9CAEBC-86F7-4C37-9C94-75BC7A2E3D4A}" type="datetime1">
              <a:rPr lang="en-US" smtClean="0"/>
              <a:t>7/7/2013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2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778249-06E7-4972-9471-CF454FEC2379}" type="datetime1">
              <a:rPr lang="en-US" smtClean="0"/>
              <a:t>7/7/2013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AA855-35F1-4505-93A5-F4B5FD7AB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9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yriad Web Pro" panose="020B0503030403020204" pitchFamily="34" charset="-18"/>
              </a:defRPr>
            </a:lvl1pPr>
          </a:lstStyle>
          <a:p>
            <a:fld id="{6E1AEDF5-20EF-4078-AAA5-C431BD3E7C0F}" type="datetime1">
              <a:rPr lang="en-US" smtClean="0"/>
              <a:t>7/7/2013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Web Pro" panose="020B0503030403020204" pitchFamily="34" charset="-18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Web Pro" panose="020B0503030403020204" pitchFamily="34" charset="-18"/>
              </a:defRPr>
            </a:lvl1pPr>
          </a:lstStyle>
          <a:p>
            <a:fld id="{038AA855-35F1-4505-93A5-F4B5FD7AB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Myriad Web Pro" panose="020B0503030403020204" pitchFamily="34" charset="-18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EAC81-F6B6-4604-A459-C99528E471A5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55BC399-91A8-40D8-9E98-29B0EC2D9731}" type="slidenum">
              <a:rPr lang="pl-P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476250"/>
            <a:ext cx="7138987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628775"/>
            <a:ext cx="7138987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1F3DDC-682A-46B8-92F8-265CA196901D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Web Pro" panose="020B0503030403020204" pitchFamily="34" charset="-1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FDA149-1E73-44AD-B3D6-0D237F936C31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2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tx2"/>
          </a:solidFill>
          <a:latin typeface="Myriad Web Pro" panose="020B0503030403020204" pitchFamily="34" charset="-18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2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Myriad Web Pro" panose="020B0503030403020204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q.kt.agh.edu.pl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0438" y="2716213"/>
            <a:ext cx="6157912" cy="1504950"/>
          </a:xfrm>
          <a:noFill/>
          <a:ln/>
        </p:spPr>
        <p:txBody>
          <a:bodyPr lIns="0" tIns="0" rIns="0" bIns="0" anchor="t"/>
          <a:lstStyle/>
          <a:p>
            <a:pPr algn="l">
              <a:lnSpc>
                <a:spcPts val="3800"/>
              </a:lnSpc>
            </a:pPr>
            <a:r>
              <a:rPr lang="en-US" sz="3000" dirty="0" smtClean="0">
                <a:solidFill>
                  <a:schemeClr val="tx1"/>
                </a:solidFill>
              </a:rPr>
              <a:t>Monitoring </a:t>
            </a:r>
            <a:r>
              <a:rPr lang="en-US" sz="3000" dirty="0">
                <a:solidFill>
                  <a:schemeClr val="tx1"/>
                </a:solidFill>
              </a:rPr>
              <a:t>Of Audio Visual Quality From Key </a:t>
            </a:r>
            <a:r>
              <a:rPr lang="en-US" sz="3000" dirty="0" smtClean="0">
                <a:solidFill>
                  <a:schemeClr val="tx1"/>
                </a:solidFill>
              </a:rPr>
              <a:t>Indicators</a:t>
            </a:r>
            <a:r>
              <a:rPr lang="pl-PL" sz="3000" dirty="0" smtClean="0">
                <a:solidFill>
                  <a:schemeClr val="tx1"/>
                </a:solidFill>
              </a:rPr>
              <a:t> (</a:t>
            </a:r>
            <a:r>
              <a:rPr lang="en-US" sz="3000" dirty="0">
                <a:solidFill>
                  <a:schemeClr val="tx1"/>
                </a:solidFill>
              </a:rPr>
              <a:t>MOAVI</a:t>
            </a:r>
            <a:r>
              <a:rPr lang="pl-PL" sz="3000" dirty="0" smtClean="0">
                <a:solidFill>
                  <a:schemeClr val="tx1"/>
                </a:solidFill>
              </a:rPr>
              <a:t>)</a:t>
            </a:r>
            <a:endParaRPr lang="pl-PL" sz="3000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230438" y="4292600"/>
            <a:ext cx="61579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800" u="sng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Mikołaj Leszczuk</a:t>
            </a:r>
            <a: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, Lucjan Janowski,</a:t>
            </a:r>
            <a:b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pl-PL" sz="18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Ignacio Blanco, Mateusz Hanusiak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0438" y="5434013"/>
            <a:ext cx="6157912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>Faculty of Computer Science, Electronics and Telecommunications</a:t>
            </a: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en-US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>Department of Telecommunications</a:t>
            </a: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  <a:t/>
            </a:r>
            <a:br>
              <a:rPr lang="pl-PL" sz="1100" dirty="0">
                <a:solidFill>
                  <a:srgbClr val="000000"/>
                </a:solidFill>
                <a:latin typeface="Myriad Web Pro" panose="020B0503030403020204" pitchFamily="34" charset="-18"/>
              </a:rPr>
            </a:br>
            <a:r>
              <a:rPr lang="en-US" sz="11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Ghent</a:t>
            </a:r>
            <a:r>
              <a:rPr lang="pl-PL" sz="1100" dirty="0" smtClean="0">
                <a:solidFill>
                  <a:srgbClr val="000000"/>
                </a:solidFill>
                <a:latin typeface="Myriad Web Pro" panose="020B0503030403020204" pitchFamily="34" charset="-18"/>
              </a:rPr>
              <a:t>, </a:t>
            </a:r>
            <a:fld id="{939176AA-1140-4936-97A9-D25545839B3D}" type="datetime1">
              <a:rPr lang="en-US" sz="1100" smtClean="0">
                <a:solidFill>
                  <a:srgbClr val="000000"/>
                </a:solidFill>
                <a:latin typeface="Myriad Web Pro" panose="020B0503030403020204" pitchFamily="34" charset="-18"/>
              </a:rPr>
              <a:pPr fontAlgn="base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t>7/7/2013</a:t>
            </a:fld>
            <a:endParaRPr lang="pl-PL" sz="600" dirty="0">
              <a:solidFill>
                <a:srgbClr val="000000"/>
              </a:solidFill>
              <a:latin typeface="Myriad Web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622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2464197" cy="955576"/>
          </a:xfrm>
        </p:spPr>
        <p:txBody>
          <a:bodyPr/>
          <a:lstStyle/>
          <a:p>
            <a:r>
              <a:rPr lang="en-US" dirty="0" smtClean="0"/>
              <a:t>Blurriness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probability of correct classification: </a:t>
            </a:r>
            <a:r>
              <a:rPr lang="en-US" dirty="0" smtClean="0"/>
              <a:t>80.52%</a:t>
            </a:r>
            <a:endParaRPr lang="pl-PL" dirty="0"/>
          </a:p>
        </p:txBody>
      </p:sp>
      <p:pic>
        <p:nvPicPr>
          <p:cNvPr id="2050" name="Picture 2" descr="http://vq.kt.agh.edu.pl/images/blur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6" r="23286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64DB0-D110-4DCC-A48A-678B628F51A4}" type="datetime1">
              <a:rPr lang="en-US" smtClean="0"/>
              <a:t>7/7/2013</a:t>
            </a:fld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115616" y="365125"/>
            <a:ext cx="7401322" cy="1047651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Some Resources Available Online at </a:t>
            </a:r>
            <a:r>
              <a:rPr lang="en-US" sz="3000" dirty="0">
                <a:hlinkClick r:id="rId2"/>
              </a:rPr>
              <a:t>http://vq.kt.agh.edu.pl</a:t>
            </a:r>
            <a:r>
              <a:rPr lang="en-US" sz="3000" dirty="0" smtClean="0">
                <a:hlinkClick r:id="rId2"/>
              </a:rPr>
              <a:t>/</a:t>
            </a:r>
            <a:r>
              <a:rPr lang="en-US" sz="3000" dirty="0"/>
              <a:t> </a:t>
            </a:r>
            <a:r>
              <a:rPr lang="en-US" sz="3000" dirty="0" smtClean="0"/>
              <a:t>– Product Placement</a:t>
            </a:r>
            <a:endParaRPr lang="pl-PL" sz="3000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Quality Metrics</a:t>
            </a:r>
            <a:endParaRPr lang="pl-PL" dirty="0"/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238" y="3138389"/>
            <a:ext cx="3868737" cy="24179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Symbol zastępczy teks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Video Library</a:t>
            </a:r>
            <a:endParaRPr lang="pl-PL" dirty="0"/>
          </a:p>
        </p:txBody>
      </p:sp>
      <p:pic>
        <p:nvPicPr>
          <p:cNvPr id="11" name="Symbol zastępczy zawartości 10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29150" y="3132435"/>
            <a:ext cx="3887788" cy="24298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F55A-C929-4F4C-8657-6D28373648D4}" type="datetime1">
              <a:rPr lang="en-US" smtClean="0"/>
              <a:t>7/7/2013</a:t>
            </a:fld>
            <a:endParaRPr lang="en-US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Monitoring Of Audio Visual Quality From Key Indicators</a:t>
            </a:r>
            <a:r>
              <a:rPr lang="pl-PL" sz="3000" dirty="0"/>
              <a:t> (</a:t>
            </a:r>
            <a:r>
              <a:rPr lang="en-US" sz="3000" dirty="0"/>
              <a:t>MOAVI)</a:t>
            </a:r>
            <a:endParaRPr lang="pl-PL" sz="3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Myriad Web Pro" panose="020B0503030403020204" pitchFamily="34" charset="-18"/>
              </a:rPr>
              <a:t>Mission</a:t>
            </a:r>
          </a:p>
          <a:p>
            <a:pPr lvl="1"/>
            <a:r>
              <a:rPr lang="en-US" i="1" dirty="0"/>
              <a:t>“To collaboratively develop No-Reference models for monitoring audio-visual service </a:t>
            </a:r>
            <a:r>
              <a:rPr lang="en-US" i="1" dirty="0" smtClean="0"/>
              <a:t>quality”</a:t>
            </a:r>
            <a:endParaRPr lang="en-US" i="1" dirty="0"/>
          </a:p>
          <a:p>
            <a:r>
              <a:rPr lang="en-US" b="1" dirty="0" smtClean="0">
                <a:latin typeface="Myriad Web Pro" panose="020B0503030403020204" pitchFamily="34" charset="-18"/>
              </a:rPr>
              <a:t>Goals</a:t>
            </a:r>
            <a:endParaRPr lang="en-US" dirty="0" smtClean="0">
              <a:latin typeface="Myriad Web Pro" panose="020B0503030403020204" pitchFamily="34" charset="-18"/>
            </a:endParaRPr>
          </a:p>
          <a:p>
            <a:pPr lvl="1"/>
            <a:r>
              <a:rPr lang="en-US" dirty="0"/>
              <a:t>To develop set of key indicators describing service quality in general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select subsets for each potential application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concentrate on models based on key indicators contrary to models predicting overall </a:t>
            </a:r>
            <a:r>
              <a:rPr lang="en-US" dirty="0" smtClean="0"/>
              <a:t>quality</a:t>
            </a:r>
            <a:endParaRPr lang="pl-PL" dirty="0" smtClean="0">
              <a:latin typeface="Myriad Web Pro" panose="020B0503030403020204" pitchFamily="34" charset="-18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16F3C-0865-4F56-8AF2-DE5CF6C26443}" type="slidenum">
              <a:rPr lang="pl-PL" smtClean="0">
                <a:latin typeface="Myriad Web Pro" panose="020B0503030403020204" pitchFamily="34" charset="-18"/>
              </a:rPr>
              <a:t>2</a:t>
            </a:fld>
            <a:endParaRPr lang="pl-PL" dirty="0">
              <a:latin typeface="Myriad Web Pro" panose="020B0503030403020204" pitchFamily="34" charset="-18"/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8B93-36B1-4B6B-AB04-877C334CF41E}" type="datetime1">
              <a:rPr lang="en-US" smtClean="0">
                <a:solidFill>
                  <a:srgbClr val="000000"/>
                </a:solidFill>
              </a:rPr>
              <a:t>7/7/2013</a:t>
            </a:fld>
            <a:endParaRPr lang="pl-P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4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 smtClean="0"/>
              <a:t>Monitoring Of Audio Visual Quality From Key Indicators</a:t>
            </a:r>
            <a:r>
              <a:rPr lang="pl-PL" sz="3000" dirty="0" smtClean="0"/>
              <a:t> (</a:t>
            </a:r>
            <a:r>
              <a:rPr lang="en-US" sz="3000" dirty="0" smtClean="0"/>
              <a:t>MOAVI)</a:t>
            </a:r>
            <a:endParaRPr lang="en-U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u="sng" dirty="0" smtClean="0"/>
              <a:t>RECENT WORK:</a:t>
            </a:r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</p:txBody>
      </p:sp>
      <p:sp>
        <p:nvSpPr>
          <p:cNvPr id="6" name="5 Elipse"/>
          <p:cNvSpPr/>
          <p:nvPr/>
        </p:nvSpPr>
        <p:spPr>
          <a:xfrm>
            <a:off x="3563888" y="2132856"/>
            <a:ext cx="241987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MUTE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851919" y="2852936"/>
            <a:ext cx="2131847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CLIPPING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563888" y="3645024"/>
            <a:ext cx="241987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VOICE ACTIVITY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827584" y="2852936"/>
            <a:ext cx="2232248" cy="5760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Myriad Web Pro" panose="020B0503030403020204" pitchFamily="34" charset="-18"/>
              </a:rPr>
              <a:t>AUDIO METRICS</a:t>
            </a:r>
            <a:endParaRPr lang="en-US" dirty="0">
              <a:latin typeface="Myriad Web Pro" panose="020B0503030403020204" pitchFamily="34" charset="-18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27584" y="5229200"/>
            <a:ext cx="2232248" cy="5760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Myriad Web Pro" panose="020B0503030403020204" pitchFamily="34" charset="-18"/>
              </a:rPr>
              <a:t>VIDEO METRICS</a:t>
            </a:r>
            <a:endParaRPr lang="en-US" dirty="0">
              <a:latin typeface="Myriad Web Pro" panose="020B0503030403020204" pitchFamily="34" charset="-18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3563888" y="4581128"/>
            <a:ext cx="241987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LIP MOTION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cxnSp>
        <p:nvCxnSpPr>
          <p:cNvPr id="13" name="12 Conector recto de flecha"/>
          <p:cNvCxnSpPr>
            <a:stCxn id="9" idx="6"/>
            <a:endCxn id="6" idx="2"/>
          </p:cNvCxnSpPr>
          <p:nvPr/>
        </p:nvCxnSpPr>
        <p:spPr>
          <a:xfrm flipV="1">
            <a:off x="3059832" y="2420888"/>
            <a:ext cx="5040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endCxn id="7" idx="2"/>
          </p:cNvCxnSpPr>
          <p:nvPr/>
        </p:nvCxnSpPr>
        <p:spPr>
          <a:xfrm>
            <a:off x="3059832" y="3140968"/>
            <a:ext cx="7920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>
            <a:endCxn id="8" idx="2"/>
          </p:cNvCxnSpPr>
          <p:nvPr/>
        </p:nvCxnSpPr>
        <p:spPr>
          <a:xfrm>
            <a:off x="3059832" y="3104964"/>
            <a:ext cx="504056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10" idx="6"/>
            <a:endCxn id="11" idx="2"/>
          </p:cNvCxnSpPr>
          <p:nvPr/>
        </p:nvCxnSpPr>
        <p:spPr>
          <a:xfrm flipV="1">
            <a:off x="3059832" y="486916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20 Elipse"/>
          <p:cNvSpPr/>
          <p:nvPr/>
        </p:nvSpPr>
        <p:spPr>
          <a:xfrm>
            <a:off x="6300192" y="3933056"/>
            <a:ext cx="1872208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LIP SYNC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cxnSp>
        <p:nvCxnSpPr>
          <p:cNvPr id="23" name="22 Conector recto de flecha"/>
          <p:cNvCxnSpPr>
            <a:stCxn id="8" idx="6"/>
            <a:endCxn id="21" idx="1"/>
          </p:cNvCxnSpPr>
          <p:nvPr/>
        </p:nvCxnSpPr>
        <p:spPr>
          <a:xfrm>
            <a:off x="5983766" y="3933056"/>
            <a:ext cx="590605" cy="137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11" idx="6"/>
            <a:endCxn id="21" idx="3"/>
          </p:cNvCxnSpPr>
          <p:nvPr/>
        </p:nvCxnSpPr>
        <p:spPr>
          <a:xfrm flipV="1">
            <a:off x="5983766" y="4732071"/>
            <a:ext cx="590605" cy="137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10 Elipse"/>
          <p:cNvSpPr/>
          <p:nvPr/>
        </p:nvSpPr>
        <p:spPr>
          <a:xfrm>
            <a:off x="3563887" y="5229200"/>
            <a:ext cx="2419879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BLOCKINESS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sp>
        <p:nvSpPr>
          <p:cNvPr id="20" name="10 Elipse"/>
          <p:cNvSpPr/>
          <p:nvPr/>
        </p:nvSpPr>
        <p:spPr>
          <a:xfrm>
            <a:off x="3563887" y="5943007"/>
            <a:ext cx="2419879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BLUR</a:t>
            </a:r>
            <a:r>
              <a:rPr lang="en-US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R</a:t>
            </a:r>
            <a:r>
              <a:rPr lang="pl-PL" dirty="0" smtClean="0">
                <a:solidFill>
                  <a:schemeClr val="tx1"/>
                </a:solidFill>
                <a:latin typeface="Myriad Web Pro" panose="020B0503030403020204" pitchFamily="34" charset="-18"/>
              </a:rPr>
              <a:t>INESS</a:t>
            </a:r>
            <a:endParaRPr lang="en-US" dirty="0">
              <a:solidFill>
                <a:schemeClr val="tx1"/>
              </a:solidFill>
              <a:latin typeface="Myriad Web Pro" panose="020B0503030403020204" pitchFamily="34" charset="-18"/>
            </a:endParaRPr>
          </a:p>
        </p:txBody>
      </p:sp>
      <p:cxnSp>
        <p:nvCxnSpPr>
          <p:cNvPr id="22" name="18 Conector recto de flecha"/>
          <p:cNvCxnSpPr>
            <a:stCxn id="10" idx="6"/>
            <a:endCxn id="18" idx="2"/>
          </p:cNvCxnSpPr>
          <p:nvPr/>
        </p:nvCxnSpPr>
        <p:spPr>
          <a:xfrm>
            <a:off x="3059832" y="5517232"/>
            <a:ext cx="50405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18 Conector recto de flecha"/>
          <p:cNvCxnSpPr>
            <a:stCxn id="10" idx="6"/>
            <a:endCxn id="20" idx="2"/>
          </p:cNvCxnSpPr>
          <p:nvPr/>
        </p:nvCxnSpPr>
        <p:spPr>
          <a:xfrm>
            <a:off x="3059832" y="5517232"/>
            <a:ext cx="504055" cy="713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3BBD-D639-46A2-AC88-E7459DACE7FD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Mute and Clipping Metrics</a:t>
            </a:r>
            <a:endParaRPr lang="en-U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CHARACTERISTICS</a:t>
            </a:r>
          </a:p>
          <a:p>
            <a:r>
              <a:rPr lang="en-US" dirty="0" smtClean="0"/>
              <a:t>Most frequent audio artifacts</a:t>
            </a:r>
          </a:p>
          <a:p>
            <a:r>
              <a:rPr lang="en-US" dirty="0" smtClean="0"/>
              <a:t>Easy to detect</a:t>
            </a:r>
          </a:p>
          <a:p>
            <a:r>
              <a:rPr lang="en-US" dirty="0" smtClean="0"/>
              <a:t>Execution of the metrics and setting a threshold provides a key indicator for each impairment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2A28-A100-47CA-86F4-106F5F37FAD8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Lip Activity Metric on OpenCV</a:t>
            </a:r>
            <a:endParaRPr lang="en-US" sz="3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1" y="1628775"/>
            <a:ext cx="4104456" cy="460853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Haar</a:t>
            </a:r>
            <a:r>
              <a:rPr lang="pl-PL" sz="2600" dirty="0" smtClean="0"/>
              <a:t> </a:t>
            </a:r>
            <a:r>
              <a:rPr lang="en-US" sz="2600" dirty="0" smtClean="0"/>
              <a:t>Cascades </a:t>
            </a:r>
            <a:r>
              <a:rPr lang="en-US" sz="2600" dirty="0" smtClean="0"/>
              <a:t>to detect the mouth region of </a:t>
            </a:r>
            <a:r>
              <a:rPr lang="en-US" sz="2600" dirty="0" smtClean="0"/>
              <a:t>interest</a:t>
            </a:r>
            <a:endParaRPr lang="en-US" sz="2600" dirty="0" smtClean="0"/>
          </a:p>
          <a:p>
            <a:r>
              <a:rPr lang="en-US" sz="2600" dirty="0" smtClean="0"/>
              <a:t>Optical Flow and Edge </a:t>
            </a:r>
            <a:r>
              <a:rPr lang="en-US" sz="2600" dirty="0"/>
              <a:t>Detector to detect the movement of the lips</a:t>
            </a:r>
            <a:endParaRPr lang="pl-PL" sz="2600" dirty="0"/>
          </a:p>
          <a:p>
            <a:r>
              <a:rPr lang="es-ES" sz="2600" dirty="0"/>
              <a:t>And to discriminate them from movements of the whole </a:t>
            </a:r>
            <a:r>
              <a:rPr lang="es-ES" sz="2600" dirty="0" smtClean="0"/>
              <a:t>face</a:t>
            </a:r>
            <a:endParaRPr lang="es-ES" sz="2600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123E-4758-463B-9052-9ECED5A6CCDB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47" y="1484784"/>
            <a:ext cx="21050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241" y="4815433"/>
            <a:ext cx="9429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abajo"/>
          <p:cNvSpPr/>
          <p:nvPr/>
        </p:nvSpPr>
        <p:spPr>
          <a:xfrm>
            <a:off x="5900712" y="3890417"/>
            <a:ext cx="255464" cy="83472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CuadroTexto"/>
          <p:cNvSpPr txBox="1"/>
          <p:nvPr/>
        </p:nvSpPr>
        <p:spPr>
          <a:xfrm>
            <a:off x="6876256" y="3933056"/>
            <a:ext cx="1800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Myriad Web Pro" panose="020B0503030403020204" pitchFamily="34" charset="-18"/>
              </a:rPr>
              <a:t>White lines in the region of the mouth</a:t>
            </a:r>
            <a:endParaRPr lang="en-US" dirty="0">
              <a:latin typeface="Myriad Web Pro" panose="020B0503030403020204" pitchFamily="34" charset="-18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7592900" y="4883845"/>
            <a:ext cx="219460" cy="41736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CuadroTexto"/>
          <p:cNvSpPr txBox="1"/>
          <p:nvPr/>
        </p:nvSpPr>
        <p:spPr>
          <a:xfrm>
            <a:off x="7020272" y="5313982"/>
            <a:ext cx="14401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latin typeface="Myriad Web Pro" panose="020B0503030403020204" pitchFamily="34" charset="-18"/>
              </a:rPr>
              <a:t>Lip activity</a:t>
            </a:r>
            <a:endParaRPr lang="en-US" dirty="0">
              <a:latin typeface="Myriad Web Pro" panose="020B05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81391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Voice Activity Metric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of several indicators of the presence of a voice signal in an audio wave</a:t>
            </a:r>
          </a:p>
          <a:p>
            <a:r>
              <a:rPr lang="en-US" dirty="0" smtClean="0"/>
              <a:t>Results compared to ground truth obtained manually</a:t>
            </a:r>
          </a:p>
          <a:p>
            <a:pPr lvl="1"/>
            <a:r>
              <a:rPr lang="en-US" dirty="0" smtClean="0"/>
              <a:t>Accuracy = 95.8%</a:t>
            </a:r>
          </a:p>
          <a:p>
            <a:pPr lvl="1"/>
            <a:r>
              <a:rPr lang="en-US" dirty="0" smtClean="0"/>
              <a:t>F1 metric = 96.4%</a:t>
            </a:r>
          </a:p>
          <a:p>
            <a:pPr lvl="1"/>
            <a:r>
              <a:rPr lang="en-US" dirty="0" smtClean="0"/>
              <a:t>Specifity = 72.3%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DC901-2624-4276-8B2C-0BAD75AFDAF8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Lip Sync Metric</a:t>
            </a:r>
            <a:endParaRPr lang="en-U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35292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19 Flecha curvada hacia la izquierda"/>
          <p:cNvSpPr/>
          <p:nvPr/>
        </p:nvSpPr>
        <p:spPr>
          <a:xfrm>
            <a:off x="6876256" y="3717032"/>
            <a:ext cx="720080" cy="1800200"/>
          </a:xfrm>
          <a:prstGeom prst="curvedLeftArrow">
            <a:avLst>
              <a:gd name="adj1" fmla="val 25000"/>
              <a:gd name="adj2" fmla="val 536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20 Flecha curvada hacia la izquierda"/>
          <p:cNvSpPr/>
          <p:nvPr/>
        </p:nvSpPr>
        <p:spPr>
          <a:xfrm>
            <a:off x="2555776" y="3717032"/>
            <a:ext cx="720080" cy="1800200"/>
          </a:xfrm>
          <a:prstGeom prst="curvedLeftArrow">
            <a:avLst>
              <a:gd name="adj1" fmla="val 25000"/>
              <a:gd name="adj2" fmla="val 536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21 Flecha curvada hacia la izquierda"/>
          <p:cNvSpPr/>
          <p:nvPr/>
        </p:nvSpPr>
        <p:spPr>
          <a:xfrm>
            <a:off x="2555776" y="3717032"/>
            <a:ext cx="720080" cy="1800200"/>
          </a:xfrm>
          <a:prstGeom prst="curvedLeftArrow">
            <a:avLst>
              <a:gd name="adj1" fmla="val 25000"/>
              <a:gd name="adj2" fmla="val 536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092280" y="1484784"/>
            <a:ext cx="1752888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REAL DELAY </a:t>
            </a:r>
          </a:p>
          <a:p>
            <a:pPr algn="ctr"/>
            <a:r>
              <a:rPr lang="es-ES" sz="3000" dirty="0" smtClean="0"/>
              <a:t>-</a:t>
            </a:r>
            <a:r>
              <a:rPr lang="es-ES" sz="2800" dirty="0" smtClean="0"/>
              <a:t>800ms</a:t>
            </a:r>
          </a:p>
          <a:p>
            <a:pPr algn="ctr"/>
            <a:r>
              <a:rPr lang="es-ES" dirty="0" smtClean="0"/>
              <a:t>DETECTED </a:t>
            </a:r>
            <a:r>
              <a:rPr lang="es-ES" dirty="0"/>
              <a:t>DELAY </a:t>
            </a:r>
            <a:endParaRPr lang="es-ES" dirty="0" smtClean="0"/>
          </a:p>
          <a:p>
            <a:pPr algn="ctr"/>
            <a:r>
              <a:rPr lang="es-ES" sz="2800" dirty="0" smtClean="0"/>
              <a:t> -750ms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1E7CF-6D15-40B6-A403-BFEC83F17F89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3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Lip Sync Metric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of the set of videos</a:t>
            </a:r>
          </a:p>
          <a:p>
            <a:pPr lvl="1"/>
            <a:r>
              <a:rPr lang="en-US" dirty="0" smtClean="0"/>
              <a:t>Frontal view of talking faces</a:t>
            </a:r>
          </a:p>
          <a:p>
            <a:pPr lvl="1"/>
            <a:r>
              <a:rPr lang="en-US" dirty="0" smtClean="0"/>
              <a:t>Duration around 20s</a:t>
            </a:r>
          </a:p>
          <a:p>
            <a:r>
              <a:rPr lang="en-US" dirty="0" smtClean="0"/>
              <a:t>Real delay introduced to make the tests compared with the delay detected by the metric</a:t>
            </a:r>
          </a:p>
          <a:p>
            <a:pPr lvl="1"/>
            <a:r>
              <a:rPr lang="en-US" dirty="0" smtClean="0"/>
              <a:t>Average deviation = 130 milliseconds</a:t>
            </a:r>
          </a:p>
          <a:p>
            <a:pPr lvl="1"/>
            <a:r>
              <a:rPr lang="en-US" dirty="0" smtClean="0"/>
              <a:t>The metric discriminates positive and negative delays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B18A1-1283-4839-9F42-477AB0056632}" type="datetime1">
              <a:rPr lang="en-US" smtClean="0"/>
              <a:t>7/7/2013</a:t>
            </a:fld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57200"/>
            <a:ext cx="2464197" cy="955576"/>
          </a:xfrm>
        </p:spPr>
        <p:txBody>
          <a:bodyPr/>
          <a:lstStyle/>
          <a:p>
            <a:r>
              <a:rPr lang="en-US" dirty="0" smtClean="0"/>
              <a:t>Blockiness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probability of correct classification: 98.48%</a:t>
            </a:r>
            <a:endParaRPr lang="pl-PL" dirty="0"/>
          </a:p>
        </p:txBody>
      </p:sp>
      <p:pic>
        <p:nvPicPr>
          <p:cNvPr id="1026" name="Picture 2" descr="http://vq.kt.agh.edu.pl/images/blockiness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4" r="23304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BAE90-F489-41C2-A29C-2AD4B59A9514}" type="datetime1">
              <a:rPr lang="en-US" smtClean="0"/>
              <a:t>7/7/2013</a:t>
            </a:fld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A855-35F1-4505-93A5-F4B5FD7ABE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23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h1_prezentacja_en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agh1_prezentacja_en</Template>
  <TotalTime>318</TotalTime>
  <Words>335</Words>
  <Application>Microsoft Office PowerPoint</Application>
  <PresentationFormat>Pokaz na ekranie (4:3)</PresentationFormat>
  <Paragraphs>79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18" baseType="lpstr">
      <vt:lpstr>Arial</vt:lpstr>
      <vt:lpstr>Calibri</vt:lpstr>
      <vt:lpstr>Myriad Web Pro</vt:lpstr>
      <vt:lpstr>Verdana</vt:lpstr>
      <vt:lpstr>agh1_prezentacja_en</vt:lpstr>
      <vt:lpstr>Projekt domyślny</vt:lpstr>
      <vt:lpstr>1_Projekt domyślny</vt:lpstr>
      <vt:lpstr>Monitoring Of Audio Visual Quality From Key Indicators (MOAVI)</vt:lpstr>
      <vt:lpstr>Monitoring Of Audio Visual Quality From Key Indicators (MOAVI)</vt:lpstr>
      <vt:lpstr>Monitoring Of Audio Visual Quality From Key Indicators (MOAVI)</vt:lpstr>
      <vt:lpstr>Mute and Clipping Metrics</vt:lpstr>
      <vt:lpstr>Lip Activity Metric on OpenCV</vt:lpstr>
      <vt:lpstr>Voice Activity Metric</vt:lpstr>
      <vt:lpstr>Lip Sync Metric</vt:lpstr>
      <vt:lpstr>Lip Sync Metric</vt:lpstr>
      <vt:lpstr>Blockiness</vt:lpstr>
      <vt:lpstr>Blurriness</vt:lpstr>
      <vt:lpstr>Some Resources Available Online at http://vq.kt.agh.edu.pl/ – Product Placement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MOAVI (Monitoring Of Audio Visual Quality From Key Indicators)</dc:title>
  <dc:creator>Nacho</dc:creator>
  <cp:lastModifiedBy>Mikołaj Leszczuk</cp:lastModifiedBy>
  <cp:revision>15</cp:revision>
  <dcterms:created xsi:type="dcterms:W3CDTF">2013-06-28T17:48:30Z</dcterms:created>
  <dcterms:modified xsi:type="dcterms:W3CDTF">2013-07-07T13:07:23Z</dcterms:modified>
</cp:coreProperties>
</file>