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82" r:id="rId2"/>
  </p:sldMasterIdLst>
  <p:notesMasterIdLst>
    <p:notesMasterId r:id="rId37"/>
  </p:notesMasterIdLst>
  <p:handoutMasterIdLst>
    <p:handoutMasterId r:id="rId38"/>
  </p:handoutMasterIdLst>
  <p:sldIdLst>
    <p:sldId id="256" r:id="rId3"/>
    <p:sldId id="341" r:id="rId4"/>
    <p:sldId id="354" r:id="rId5"/>
    <p:sldId id="355" r:id="rId6"/>
    <p:sldId id="377" r:id="rId7"/>
    <p:sldId id="372" r:id="rId8"/>
    <p:sldId id="358" r:id="rId9"/>
    <p:sldId id="361" r:id="rId10"/>
    <p:sldId id="359" r:id="rId11"/>
    <p:sldId id="360" r:id="rId12"/>
    <p:sldId id="364" r:id="rId13"/>
    <p:sldId id="373" r:id="rId14"/>
    <p:sldId id="363" r:id="rId15"/>
    <p:sldId id="365" r:id="rId16"/>
    <p:sldId id="342" r:id="rId17"/>
    <p:sldId id="343" r:id="rId18"/>
    <p:sldId id="344" r:id="rId19"/>
    <p:sldId id="345" r:id="rId20"/>
    <p:sldId id="346" r:id="rId21"/>
    <p:sldId id="347" r:id="rId22"/>
    <p:sldId id="348" r:id="rId23"/>
    <p:sldId id="367" r:id="rId24"/>
    <p:sldId id="371" r:id="rId25"/>
    <p:sldId id="368" r:id="rId26"/>
    <p:sldId id="369" r:id="rId27"/>
    <p:sldId id="370" r:id="rId28"/>
    <p:sldId id="350" r:id="rId29"/>
    <p:sldId id="351" r:id="rId30"/>
    <p:sldId id="374" r:id="rId31"/>
    <p:sldId id="353" r:id="rId32"/>
    <p:sldId id="376" r:id="rId33"/>
    <p:sldId id="375" r:id="rId34"/>
    <p:sldId id="366" r:id="rId35"/>
    <p:sldId id="349"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EAC"/>
    <a:srgbClr val="E90025"/>
    <a:srgbClr val="008000"/>
    <a:srgbClr val="006600"/>
    <a:srgbClr val="0000CC"/>
    <a:srgbClr val="FF00FF"/>
    <a:srgbClr val="FFCC00"/>
    <a:srgbClr val="FF6600"/>
    <a:srgbClr val="0070C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2" autoAdjust="0"/>
    <p:restoredTop sz="81932" autoAdjust="0"/>
  </p:normalViewPr>
  <p:slideViewPr>
    <p:cSldViewPr snapToObjects="1">
      <p:cViewPr>
        <p:scale>
          <a:sx n="80" d="100"/>
          <a:sy n="80" d="100"/>
        </p:scale>
        <p:origin x="-876" y="504"/>
      </p:cViewPr>
      <p:guideLst>
        <p:guide orient="horz" pos="708"/>
        <p:guide pos="50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8968"/>
    </p:cViewPr>
  </p:sorterViewPr>
  <p:notesViewPr>
    <p:cSldViewPr snapToObjects="1">
      <p:cViewPr varScale="1">
        <p:scale>
          <a:sx n="92" d="100"/>
          <a:sy n="92" d="100"/>
        </p:scale>
        <p:origin x="-1506" y="-114"/>
      </p:cViewPr>
      <p:guideLst>
        <p:guide orient="horz" pos="2928"/>
        <p:guide pos="2168"/>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59F84-4F34-4CD0-BCC4-C59769BC71FA}"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n-US"/>
        </a:p>
      </dgm:t>
    </dgm:pt>
    <dgm:pt modelId="{0B15E6A9-B769-4F50-844A-91CC958E664B}">
      <dgm:prSet phldrT="[Text]"/>
      <dgm:spPr/>
      <dgm:t>
        <a:bodyPr/>
        <a:lstStyle/>
        <a:p>
          <a:r>
            <a:rPr lang="en-US" dirty="0" smtClean="0"/>
            <a:t>Study Group x</a:t>
          </a:r>
          <a:endParaRPr lang="en-US" dirty="0"/>
        </a:p>
      </dgm:t>
    </dgm:pt>
    <dgm:pt modelId="{4E3F9C77-B8C1-47BC-8CC5-277DD8198E3A}" type="parTrans" cxnId="{71EAD5D3-7A45-44F0-BCD4-6A02E5CD78D0}">
      <dgm:prSet/>
      <dgm:spPr/>
      <dgm:t>
        <a:bodyPr/>
        <a:lstStyle/>
        <a:p>
          <a:endParaRPr lang="en-US"/>
        </a:p>
      </dgm:t>
    </dgm:pt>
    <dgm:pt modelId="{92EB3C69-227E-4475-A4E6-B322295BE98A}" type="sibTrans" cxnId="{71EAD5D3-7A45-44F0-BCD4-6A02E5CD78D0}">
      <dgm:prSet/>
      <dgm:spPr/>
      <dgm:t>
        <a:bodyPr/>
        <a:lstStyle/>
        <a:p>
          <a:endParaRPr lang="en-US"/>
        </a:p>
      </dgm:t>
    </dgm:pt>
    <dgm:pt modelId="{B315C161-A86C-4144-A5CA-2B0B5300EACE}">
      <dgm:prSet phldrT="[Text]"/>
      <dgm:spPr/>
      <dgm:t>
        <a:bodyPr/>
        <a:lstStyle/>
        <a:p>
          <a:r>
            <a:rPr lang="en-US" dirty="0" smtClean="0"/>
            <a:t>Study Group y</a:t>
          </a:r>
          <a:endParaRPr lang="en-US" dirty="0"/>
        </a:p>
      </dgm:t>
    </dgm:pt>
    <dgm:pt modelId="{BD4375B5-27EF-49C9-8D22-D26D84D7767C}" type="parTrans" cxnId="{EB3CE786-F634-40D6-B8B8-E9D823C37F0B}">
      <dgm:prSet/>
      <dgm:spPr/>
      <dgm:t>
        <a:bodyPr/>
        <a:lstStyle/>
        <a:p>
          <a:endParaRPr lang="en-US"/>
        </a:p>
      </dgm:t>
    </dgm:pt>
    <dgm:pt modelId="{7031E335-9DC0-40FB-B01A-3DEC4ABA2B07}" type="sibTrans" cxnId="{EB3CE786-F634-40D6-B8B8-E9D823C37F0B}">
      <dgm:prSet/>
      <dgm:spPr/>
      <dgm:t>
        <a:bodyPr/>
        <a:lstStyle/>
        <a:p>
          <a:endParaRPr lang="en-US"/>
        </a:p>
      </dgm:t>
    </dgm:pt>
    <dgm:pt modelId="{C5707780-316D-4E37-A88D-974505525FCD}">
      <dgm:prSet phldrT="[Text]"/>
      <dgm:spPr/>
      <dgm:t>
        <a:bodyPr/>
        <a:lstStyle/>
        <a:p>
          <a:r>
            <a:rPr lang="en-US" dirty="0" smtClean="0"/>
            <a:t>Study Groups …</a:t>
          </a:r>
          <a:endParaRPr lang="en-US" dirty="0"/>
        </a:p>
      </dgm:t>
    </dgm:pt>
    <dgm:pt modelId="{F224FA91-B6B4-40C2-B5D7-0527798A6629}" type="parTrans" cxnId="{92E72EAA-6212-4146-A9AA-D186FD7B23A3}">
      <dgm:prSet/>
      <dgm:spPr/>
      <dgm:t>
        <a:bodyPr/>
        <a:lstStyle/>
        <a:p>
          <a:endParaRPr lang="en-US"/>
        </a:p>
      </dgm:t>
    </dgm:pt>
    <dgm:pt modelId="{A19DC67E-7577-4636-9F8F-775EE4DDC931}" type="sibTrans" cxnId="{92E72EAA-6212-4146-A9AA-D186FD7B23A3}">
      <dgm:prSet/>
      <dgm:spPr/>
      <dgm:t>
        <a:bodyPr/>
        <a:lstStyle/>
        <a:p>
          <a:endParaRPr lang="en-US"/>
        </a:p>
      </dgm:t>
    </dgm:pt>
    <dgm:pt modelId="{F109A626-4D8C-4F60-B26D-5119D979598C}">
      <dgm:prSet/>
      <dgm:spPr/>
      <dgm:t>
        <a:bodyPr/>
        <a:lstStyle/>
        <a:p>
          <a:r>
            <a:rPr lang="en-US" dirty="0" smtClean="0"/>
            <a:t>Working Party 2/x</a:t>
          </a:r>
          <a:endParaRPr lang="en-US" dirty="0"/>
        </a:p>
      </dgm:t>
    </dgm:pt>
    <dgm:pt modelId="{39DD342D-ADDA-4ED3-90D8-935218081287}" type="parTrans" cxnId="{35CBCB57-5B47-4AEC-B703-F3883CF0A340}">
      <dgm:prSet/>
      <dgm:spPr/>
      <dgm:t>
        <a:bodyPr/>
        <a:lstStyle/>
        <a:p>
          <a:endParaRPr lang="en-US"/>
        </a:p>
      </dgm:t>
    </dgm:pt>
    <dgm:pt modelId="{D92E866A-6C56-4045-A38A-22F615C1C17F}" type="sibTrans" cxnId="{35CBCB57-5B47-4AEC-B703-F3883CF0A340}">
      <dgm:prSet/>
      <dgm:spPr/>
      <dgm:t>
        <a:bodyPr/>
        <a:lstStyle/>
        <a:p>
          <a:endParaRPr lang="en-US"/>
        </a:p>
      </dgm:t>
    </dgm:pt>
    <dgm:pt modelId="{4990D59A-D12C-4C95-BB98-3EA9B7AB6162}">
      <dgm:prSet/>
      <dgm:spPr/>
      <dgm:t>
        <a:bodyPr/>
        <a:lstStyle/>
        <a:p>
          <a:r>
            <a:rPr lang="en-US" dirty="0" smtClean="0"/>
            <a:t>Working Party 1/x</a:t>
          </a:r>
          <a:endParaRPr lang="en-US" dirty="0"/>
        </a:p>
      </dgm:t>
    </dgm:pt>
    <dgm:pt modelId="{1095B535-AC77-4361-90C1-403349DF6279}" type="parTrans" cxnId="{1BD16633-E286-45F7-96EA-A5C9AB5E2851}">
      <dgm:prSet/>
      <dgm:spPr/>
      <dgm:t>
        <a:bodyPr/>
        <a:lstStyle/>
        <a:p>
          <a:endParaRPr lang="en-US"/>
        </a:p>
      </dgm:t>
    </dgm:pt>
    <dgm:pt modelId="{F9F82B0E-0A5C-4DBF-B0D3-5A3E33EF3190}" type="sibTrans" cxnId="{1BD16633-E286-45F7-96EA-A5C9AB5E2851}">
      <dgm:prSet/>
      <dgm:spPr/>
      <dgm:t>
        <a:bodyPr/>
        <a:lstStyle/>
        <a:p>
          <a:endParaRPr lang="en-US"/>
        </a:p>
      </dgm:t>
    </dgm:pt>
    <dgm:pt modelId="{4907F140-CADE-4706-862B-3800872C3755}">
      <dgm:prSet/>
      <dgm:spPr/>
      <dgm:t>
        <a:bodyPr/>
        <a:lstStyle/>
        <a:p>
          <a:r>
            <a:rPr lang="en-US" dirty="0" smtClean="0"/>
            <a:t>Working Party 3/x</a:t>
          </a:r>
          <a:endParaRPr lang="en-US" dirty="0"/>
        </a:p>
      </dgm:t>
    </dgm:pt>
    <dgm:pt modelId="{63E3D3EE-BD04-4CD0-8C08-C1661ADD5CAA}" type="parTrans" cxnId="{73F329D6-2218-4714-A26C-19D66D80ED53}">
      <dgm:prSet/>
      <dgm:spPr/>
      <dgm:t>
        <a:bodyPr/>
        <a:lstStyle/>
        <a:p>
          <a:endParaRPr lang="en-US"/>
        </a:p>
      </dgm:t>
    </dgm:pt>
    <dgm:pt modelId="{B240A6F8-A982-4BDE-AF8B-D26E675E2D69}" type="sibTrans" cxnId="{73F329D6-2218-4714-A26C-19D66D80ED53}">
      <dgm:prSet/>
      <dgm:spPr/>
      <dgm:t>
        <a:bodyPr/>
        <a:lstStyle/>
        <a:p>
          <a:endParaRPr lang="en-US"/>
        </a:p>
      </dgm:t>
    </dgm:pt>
    <dgm:pt modelId="{6A84429E-4F0C-4685-9434-1229B69C9F84}">
      <dgm:prSet/>
      <dgm:spPr/>
      <dgm:t>
        <a:bodyPr/>
        <a:lstStyle/>
        <a:p>
          <a:r>
            <a:rPr lang="en-US" dirty="0" smtClean="0"/>
            <a:t>Working Parties …</a:t>
          </a:r>
          <a:endParaRPr lang="en-US" dirty="0"/>
        </a:p>
      </dgm:t>
    </dgm:pt>
    <dgm:pt modelId="{FC600E30-459F-41E1-9483-63541F077E2D}" type="parTrans" cxnId="{828B2AD8-FE2A-4862-82CF-F0249C578F35}">
      <dgm:prSet/>
      <dgm:spPr/>
      <dgm:t>
        <a:bodyPr/>
        <a:lstStyle/>
        <a:p>
          <a:endParaRPr lang="en-US"/>
        </a:p>
      </dgm:t>
    </dgm:pt>
    <dgm:pt modelId="{99D7EB47-AE4A-4B0D-9CC3-A8E37D8F69E1}" type="sibTrans" cxnId="{828B2AD8-FE2A-4862-82CF-F0249C578F35}">
      <dgm:prSet/>
      <dgm:spPr/>
      <dgm:t>
        <a:bodyPr/>
        <a:lstStyle/>
        <a:p>
          <a:endParaRPr lang="en-US"/>
        </a:p>
      </dgm:t>
    </dgm:pt>
    <dgm:pt modelId="{9D8D0EED-5C28-4232-B16B-7E382906F997}">
      <dgm:prSet/>
      <dgm:spPr/>
      <dgm:t>
        <a:bodyPr/>
        <a:lstStyle/>
        <a:p>
          <a:r>
            <a:rPr lang="en-US" dirty="0" smtClean="0"/>
            <a:t>Working Party 1/y</a:t>
          </a:r>
          <a:endParaRPr lang="en-US" dirty="0"/>
        </a:p>
      </dgm:t>
    </dgm:pt>
    <dgm:pt modelId="{DED9865A-3D11-434F-B7FB-8865DB022362}" type="parTrans" cxnId="{36C63E92-29AD-4004-A181-FDD9120C884C}">
      <dgm:prSet/>
      <dgm:spPr/>
      <dgm:t>
        <a:bodyPr/>
        <a:lstStyle/>
        <a:p>
          <a:endParaRPr lang="en-US"/>
        </a:p>
      </dgm:t>
    </dgm:pt>
    <dgm:pt modelId="{9DFBF989-5382-4338-A08A-7AF560AA4368}" type="sibTrans" cxnId="{36C63E92-29AD-4004-A181-FDD9120C884C}">
      <dgm:prSet/>
      <dgm:spPr/>
      <dgm:t>
        <a:bodyPr/>
        <a:lstStyle/>
        <a:p>
          <a:endParaRPr lang="en-US"/>
        </a:p>
      </dgm:t>
    </dgm:pt>
    <dgm:pt modelId="{B6519C8A-670C-43CE-A982-1E7A7F645532}">
      <dgm:prSet/>
      <dgm:spPr/>
      <dgm:t>
        <a:bodyPr/>
        <a:lstStyle/>
        <a:p>
          <a:r>
            <a:rPr lang="en-US" dirty="0" smtClean="0"/>
            <a:t>Question 1/1</a:t>
          </a:r>
          <a:endParaRPr lang="en-US" dirty="0"/>
        </a:p>
      </dgm:t>
    </dgm:pt>
    <dgm:pt modelId="{2DBDF867-6593-4C2A-BA7A-E5FDF8CFEE68}" type="parTrans" cxnId="{5D2B6009-2934-4099-9574-F3F517C2A14E}">
      <dgm:prSet/>
      <dgm:spPr/>
      <dgm:t>
        <a:bodyPr/>
        <a:lstStyle/>
        <a:p>
          <a:endParaRPr lang="en-US"/>
        </a:p>
      </dgm:t>
    </dgm:pt>
    <dgm:pt modelId="{9E57CF82-2516-49A9-8882-7FDD64DBA6EE}" type="sibTrans" cxnId="{5D2B6009-2934-4099-9574-F3F517C2A14E}">
      <dgm:prSet/>
      <dgm:spPr/>
      <dgm:t>
        <a:bodyPr/>
        <a:lstStyle/>
        <a:p>
          <a:endParaRPr lang="en-US"/>
        </a:p>
      </dgm:t>
    </dgm:pt>
    <dgm:pt modelId="{996883DF-AF2F-4220-885F-CBCDA30EF650}">
      <dgm:prSet/>
      <dgm:spPr/>
      <dgm:t>
        <a:bodyPr/>
        <a:lstStyle/>
        <a:p>
          <a:r>
            <a:rPr lang="en-US" dirty="0" smtClean="0"/>
            <a:t>Question 1/2</a:t>
          </a:r>
          <a:endParaRPr lang="en-US" dirty="0"/>
        </a:p>
      </dgm:t>
    </dgm:pt>
    <dgm:pt modelId="{2F52BF5C-8824-41B0-8F45-B8BC056A6EAC}" type="parTrans" cxnId="{CFD15AD6-EFDB-4FA2-B1D8-72C9AB593031}">
      <dgm:prSet/>
      <dgm:spPr/>
      <dgm:t>
        <a:bodyPr/>
        <a:lstStyle/>
        <a:p>
          <a:endParaRPr lang="en-US"/>
        </a:p>
      </dgm:t>
    </dgm:pt>
    <dgm:pt modelId="{58375E02-A4AB-4DE4-A43C-58AC8C4BE07F}" type="sibTrans" cxnId="{CFD15AD6-EFDB-4FA2-B1D8-72C9AB593031}">
      <dgm:prSet/>
      <dgm:spPr/>
      <dgm:t>
        <a:bodyPr/>
        <a:lstStyle/>
        <a:p>
          <a:endParaRPr lang="en-US"/>
        </a:p>
      </dgm:t>
    </dgm:pt>
    <dgm:pt modelId="{372474E2-0E45-4BD3-A7F7-C59775A5064A}">
      <dgm:prSet/>
      <dgm:spPr/>
      <dgm:t>
        <a:bodyPr/>
        <a:lstStyle/>
        <a:p>
          <a:r>
            <a:rPr lang="en-US" dirty="0" smtClean="0"/>
            <a:t>Question 1/3</a:t>
          </a:r>
          <a:endParaRPr lang="en-US" dirty="0"/>
        </a:p>
      </dgm:t>
    </dgm:pt>
    <dgm:pt modelId="{0B31742B-0C60-4074-B3C4-756639DE4491}" type="parTrans" cxnId="{12A8B727-9C35-4D31-A407-FE52CB59854A}">
      <dgm:prSet/>
      <dgm:spPr/>
      <dgm:t>
        <a:bodyPr/>
        <a:lstStyle/>
        <a:p>
          <a:endParaRPr lang="en-US"/>
        </a:p>
      </dgm:t>
    </dgm:pt>
    <dgm:pt modelId="{D4DE5B2E-49F4-4867-A3F6-BA39BEE620BE}" type="sibTrans" cxnId="{12A8B727-9C35-4D31-A407-FE52CB59854A}">
      <dgm:prSet/>
      <dgm:spPr/>
      <dgm:t>
        <a:bodyPr/>
        <a:lstStyle/>
        <a:p>
          <a:endParaRPr lang="en-US"/>
        </a:p>
      </dgm:t>
    </dgm:pt>
    <dgm:pt modelId="{87399A92-CBF1-41F8-A098-72D1747F1E12}">
      <dgm:prSet/>
      <dgm:spPr/>
      <dgm:t>
        <a:bodyPr/>
        <a:lstStyle/>
        <a:p>
          <a:r>
            <a:rPr lang="en-US" dirty="0" smtClean="0"/>
            <a:t>Question 1/1</a:t>
          </a:r>
          <a:endParaRPr lang="en-US" dirty="0"/>
        </a:p>
      </dgm:t>
    </dgm:pt>
    <dgm:pt modelId="{64AE9982-2876-4D8B-895E-B0C2C91DFF0C}" type="parTrans" cxnId="{6AFD65B3-C0BD-415B-AAD3-52CE4AEDA496}">
      <dgm:prSet/>
      <dgm:spPr/>
      <dgm:t>
        <a:bodyPr/>
        <a:lstStyle/>
        <a:p>
          <a:endParaRPr lang="en-US"/>
        </a:p>
      </dgm:t>
    </dgm:pt>
    <dgm:pt modelId="{4D9AF106-75F1-48D8-90A9-A8081FD37040}" type="sibTrans" cxnId="{6AFD65B3-C0BD-415B-AAD3-52CE4AEDA496}">
      <dgm:prSet/>
      <dgm:spPr/>
      <dgm:t>
        <a:bodyPr/>
        <a:lstStyle/>
        <a:p>
          <a:endParaRPr lang="en-US"/>
        </a:p>
      </dgm:t>
    </dgm:pt>
    <dgm:pt modelId="{2FFD705E-620F-44D8-BC32-FF318B9A2E18}">
      <dgm:prSet phldrT="[Text]"/>
      <dgm:spPr/>
      <dgm:t>
        <a:bodyPr/>
        <a:lstStyle/>
        <a:p>
          <a:r>
            <a:rPr lang="en-US" dirty="0" err="1" smtClean="0"/>
            <a:t>TSAG</a:t>
          </a:r>
          <a:endParaRPr lang="en-US" dirty="0"/>
        </a:p>
      </dgm:t>
    </dgm:pt>
    <dgm:pt modelId="{0280FE1D-0699-4BA0-9168-9C9FDF33830E}" type="sibTrans" cxnId="{04C88A9E-31C1-4EC6-A9B5-73CE51B53834}">
      <dgm:prSet/>
      <dgm:spPr/>
      <dgm:t>
        <a:bodyPr/>
        <a:lstStyle/>
        <a:p>
          <a:endParaRPr lang="en-US"/>
        </a:p>
      </dgm:t>
    </dgm:pt>
    <dgm:pt modelId="{B818EAC5-39EE-408E-8611-636FEB3E74A3}" type="parTrans" cxnId="{04C88A9E-31C1-4EC6-A9B5-73CE51B53834}">
      <dgm:prSet/>
      <dgm:spPr/>
      <dgm:t>
        <a:bodyPr/>
        <a:lstStyle/>
        <a:p>
          <a:endParaRPr lang="en-US"/>
        </a:p>
      </dgm:t>
    </dgm:pt>
    <dgm:pt modelId="{8A4137EA-FED7-4C24-9A36-EC57B7B6CCE1}">
      <dgm:prSet/>
      <dgm:spPr/>
      <dgm:t>
        <a:bodyPr/>
        <a:lstStyle/>
        <a:p>
          <a:r>
            <a:rPr lang="en-US" dirty="0" err="1" smtClean="0"/>
            <a:t>WTSA</a:t>
          </a:r>
          <a:endParaRPr lang="en-US" dirty="0"/>
        </a:p>
      </dgm:t>
    </dgm:pt>
    <dgm:pt modelId="{EDD8B994-4CFA-499F-A538-A7B54C4A7923}" type="sibTrans" cxnId="{F3D7019C-73C0-4AB6-A7B1-D0A4C3C6C68F}">
      <dgm:prSet/>
      <dgm:spPr/>
      <dgm:t>
        <a:bodyPr/>
        <a:lstStyle/>
        <a:p>
          <a:endParaRPr lang="en-US"/>
        </a:p>
      </dgm:t>
    </dgm:pt>
    <dgm:pt modelId="{1522D08B-2A45-467E-B3D9-985F06945FD7}" type="parTrans" cxnId="{F3D7019C-73C0-4AB6-A7B1-D0A4C3C6C68F}">
      <dgm:prSet/>
      <dgm:spPr/>
      <dgm:t>
        <a:bodyPr/>
        <a:lstStyle/>
        <a:p>
          <a:endParaRPr lang="en-US"/>
        </a:p>
      </dgm:t>
    </dgm:pt>
    <dgm:pt modelId="{173B26FC-6FDA-42AE-ABC1-E1CB37D3F8DA}" type="pres">
      <dgm:prSet presAssocID="{3E459F84-4F34-4CD0-BCC4-C59769BC71FA}" presName="mainComposite" presStyleCnt="0">
        <dgm:presLayoutVars>
          <dgm:chPref val="1"/>
          <dgm:dir/>
          <dgm:animOne val="branch"/>
          <dgm:animLvl val="lvl"/>
          <dgm:resizeHandles val="exact"/>
        </dgm:presLayoutVars>
      </dgm:prSet>
      <dgm:spPr/>
      <dgm:t>
        <a:bodyPr/>
        <a:lstStyle/>
        <a:p>
          <a:endParaRPr lang="en-US"/>
        </a:p>
      </dgm:t>
    </dgm:pt>
    <dgm:pt modelId="{A59461CB-7569-420C-B7A1-FC7342ADBB6A}" type="pres">
      <dgm:prSet presAssocID="{3E459F84-4F34-4CD0-BCC4-C59769BC71FA}" presName="hierFlow" presStyleCnt="0"/>
      <dgm:spPr/>
    </dgm:pt>
    <dgm:pt modelId="{D65F0EBE-AFFC-47AF-AB8A-6961FAE84B9B}" type="pres">
      <dgm:prSet presAssocID="{3E459F84-4F34-4CD0-BCC4-C59769BC71FA}" presName="hierChild1" presStyleCnt="0">
        <dgm:presLayoutVars>
          <dgm:chPref val="1"/>
          <dgm:animOne val="branch"/>
          <dgm:animLvl val="lvl"/>
        </dgm:presLayoutVars>
      </dgm:prSet>
      <dgm:spPr/>
    </dgm:pt>
    <dgm:pt modelId="{FF03657C-34E8-4BBB-8F84-3428B3D0ABB7}" type="pres">
      <dgm:prSet presAssocID="{8A4137EA-FED7-4C24-9A36-EC57B7B6CCE1}" presName="Name14" presStyleCnt="0"/>
      <dgm:spPr/>
    </dgm:pt>
    <dgm:pt modelId="{83C2866E-4FC2-482C-977E-A71B8FF60EF4}" type="pres">
      <dgm:prSet presAssocID="{8A4137EA-FED7-4C24-9A36-EC57B7B6CCE1}" presName="level1Shape" presStyleLbl="node0" presStyleIdx="0" presStyleCnt="1">
        <dgm:presLayoutVars>
          <dgm:chPref val="3"/>
        </dgm:presLayoutVars>
      </dgm:prSet>
      <dgm:spPr/>
      <dgm:t>
        <a:bodyPr/>
        <a:lstStyle/>
        <a:p>
          <a:endParaRPr lang="en-US"/>
        </a:p>
      </dgm:t>
    </dgm:pt>
    <dgm:pt modelId="{3C9B2DBA-165E-4FEE-BFB3-DF8E924B5DCC}" type="pres">
      <dgm:prSet presAssocID="{8A4137EA-FED7-4C24-9A36-EC57B7B6CCE1}" presName="hierChild2" presStyleCnt="0"/>
      <dgm:spPr/>
    </dgm:pt>
    <dgm:pt modelId="{D6BEE320-5403-47D4-82C6-93C03F840743}" type="pres">
      <dgm:prSet presAssocID="{B818EAC5-39EE-408E-8611-636FEB3E74A3}" presName="Name19" presStyleLbl="parChTrans1D2" presStyleIdx="0" presStyleCnt="1"/>
      <dgm:spPr/>
      <dgm:t>
        <a:bodyPr/>
        <a:lstStyle/>
        <a:p>
          <a:endParaRPr lang="en-US"/>
        </a:p>
      </dgm:t>
    </dgm:pt>
    <dgm:pt modelId="{CF9A3B50-348C-478E-BCA2-4DCAEBB188DD}" type="pres">
      <dgm:prSet presAssocID="{2FFD705E-620F-44D8-BC32-FF318B9A2E18}" presName="Name21" presStyleCnt="0"/>
      <dgm:spPr/>
    </dgm:pt>
    <dgm:pt modelId="{7D85400D-2BE2-4D60-9259-3D9F596AB8CE}" type="pres">
      <dgm:prSet presAssocID="{2FFD705E-620F-44D8-BC32-FF318B9A2E18}" presName="level2Shape" presStyleLbl="node2" presStyleIdx="0" presStyleCnt="1"/>
      <dgm:spPr/>
      <dgm:t>
        <a:bodyPr/>
        <a:lstStyle/>
        <a:p>
          <a:endParaRPr lang="en-US"/>
        </a:p>
      </dgm:t>
    </dgm:pt>
    <dgm:pt modelId="{5FF081AC-4A38-4F39-AB73-46F34DAEA9A0}" type="pres">
      <dgm:prSet presAssocID="{2FFD705E-620F-44D8-BC32-FF318B9A2E18}" presName="hierChild3" presStyleCnt="0"/>
      <dgm:spPr/>
    </dgm:pt>
    <dgm:pt modelId="{6EDFA2ED-CF87-40AE-B749-8487D867D309}" type="pres">
      <dgm:prSet presAssocID="{4E3F9C77-B8C1-47BC-8CC5-277DD8198E3A}" presName="Name19" presStyleLbl="parChTrans1D3" presStyleIdx="0" presStyleCnt="3"/>
      <dgm:spPr/>
      <dgm:t>
        <a:bodyPr/>
        <a:lstStyle/>
        <a:p>
          <a:endParaRPr lang="en-US"/>
        </a:p>
      </dgm:t>
    </dgm:pt>
    <dgm:pt modelId="{227EBBB6-86F3-417E-A66A-DE9A9DCE52CC}" type="pres">
      <dgm:prSet presAssocID="{0B15E6A9-B769-4F50-844A-91CC958E664B}" presName="Name21" presStyleCnt="0"/>
      <dgm:spPr/>
    </dgm:pt>
    <dgm:pt modelId="{05748E55-EA50-4408-B2B4-5923834F9BCB}" type="pres">
      <dgm:prSet presAssocID="{0B15E6A9-B769-4F50-844A-91CC958E664B}" presName="level2Shape" presStyleLbl="node3" presStyleIdx="0" presStyleCnt="3"/>
      <dgm:spPr/>
      <dgm:t>
        <a:bodyPr/>
        <a:lstStyle/>
        <a:p>
          <a:endParaRPr lang="en-US"/>
        </a:p>
      </dgm:t>
    </dgm:pt>
    <dgm:pt modelId="{12C0B505-8215-44D0-975D-5951E798F304}" type="pres">
      <dgm:prSet presAssocID="{0B15E6A9-B769-4F50-844A-91CC958E664B}" presName="hierChild3" presStyleCnt="0"/>
      <dgm:spPr/>
    </dgm:pt>
    <dgm:pt modelId="{6E43D4BC-569B-4095-8A9D-A3EF51F393C8}" type="pres">
      <dgm:prSet presAssocID="{1095B535-AC77-4361-90C1-403349DF6279}" presName="Name19" presStyleLbl="parChTrans1D4" presStyleIdx="0" presStyleCnt="9"/>
      <dgm:spPr/>
      <dgm:t>
        <a:bodyPr/>
        <a:lstStyle/>
        <a:p>
          <a:endParaRPr lang="en-US"/>
        </a:p>
      </dgm:t>
    </dgm:pt>
    <dgm:pt modelId="{1F4D7C46-545A-4D3D-8427-B3B7FC98B6DC}" type="pres">
      <dgm:prSet presAssocID="{4990D59A-D12C-4C95-BB98-3EA9B7AB6162}" presName="Name21" presStyleCnt="0"/>
      <dgm:spPr/>
    </dgm:pt>
    <dgm:pt modelId="{9E98F4C1-F731-40CE-BDF9-7690BAB7BB23}" type="pres">
      <dgm:prSet presAssocID="{4990D59A-D12C-4C95-BB98-3EA9B7AB6162}" presName="level2Shape" presStyleLbl="node4" presStyleIdx="0" presStyleCnt="9"/>
      <dgm:spPr/>
      <dgm:t>
        <a:bodyPr/>
        <a:lstStyle/>
        <a:p>
          <a:endParaRPr lang="en-US"/>
        </a:p>
      </dgm:t>
    </dgm:pt>
    <dgm:pt modelId="{A2EE07AB-E2B2-4551-8210-1A1F4F8B4063}" type="pres">
      <dgm:prSet presAssocID="{4990D59A-D12C-4C95-BB98-3EA9B7AB6162}" presName="hierChild3" presStyleCnt="0"/>
      <dgm:spPr/>
    </dgm:pt>
    <dgm:pt modelId="{B55C20DF-176C-4DAB-9784-F0A4394E31F0}" type="pres">
      <dgm:prSet presAssocID="{2DBDF867-6593-4C2A-BA7A-E5FDF8CFEE68}" presName="Name19" presStyleLbl="parChTrans1D4" presStyleIdx="1" presStyleCnt="9"/>
      <dgm:spPr/>
      <dgm:t>
        <a:bodyPr/>
        <a:lstStyle/>
        <a:p>
          <a:endParaRPr lang="en-US"/>
        </a:p>
      </dgm:t>
    </dgm:pt>
    <dgm:pt modelId="{A4B8934E-BE72-4DC6-845B-C48C0382485A}" type="pres">
      <dgm:prSet presAssocID="{B6519C8A-670C-43CE-A982-1E7A7F645532}" presName="Name21" presStyleCnt="0"/>
      <dgm:spPr/>
    </dgm:pt>
    <dgm:pt modelId="{17A8A07A-CF4F-4CF8-92E3-4B3686F6731C}" type="pres">
      <dgm:prSet presAssocID="{B6519C8A-670C-43CE-A982-1E7A7F645532}" presName="level2Shape" presStyleLbl="node4" presStyleIdx="1" presStyleCnt="9"/>
      <dgm:spPr>
        <a:prstGeom prst="flowChartMultidocument">
          <a:avLst/>
        </a:prstGeom>
      </dgm:spPr>
      <dgm:t>
        <a:bodyPr/>
        <a:lstStyle/>
        <a:p>
          <a:endParaRPr lang="en-US"/>
        </a:p>
      </dgm:t>
    </dgm:pt>
    <dgm:pt modelId="{A7CD3B87-1AC8-4269-83B3-799BE0B73D64}" type="pres">
      <dgm:prSet presAssocID="{B6519C8A-670C-43CE-A982-1E7A7F645532}" presName="hierChild3" presStyleCnt="0"/>
      <dgm:spPr/>
    </dgm:pt>
    <dgm:pt modelId="{C3C8840E-FE7F-4B75-91E6-9EA5F0EB14BB}" type="pres">
      <dgm:prSet presAssocID="{39DD342D-ADDA-4ED3-90D8-935218081287}" presName="Name19" presStyleLbl="parChTrans1D4" presStyleIdx="2" presStyleCnt="9"/>
      <dgm:spPr/>
      <dgm:t>
        <a:bodyPr/>
        <a:lstStyle/>
        <a:p>
          <a:endParaRPr lang="en-US"/>
        </a:p>
      </dgm:t>
    </dgm:pt>
    <dgm:pt modelId="{AC4C7099-59BB-4F9A-B6EB-7D24932E5865}" type="pres">
      <dgm:prSet presAssocID="{F109A626-4D8C-4F60-B26D-5119D979598C}" presName="Name21" presStyleCnt="0"/>
      <dgm:spPr/>
    </dgm:pt>
    <dgm:pt modelId="{94272BFF-5044-45BA-9D04-7AAC010B9E79}" type="pres">
      <dgm:prSet presAssocID="{F109A626-4D8C-4F60-B26D-5119D979598C}" presName="level2Shape" presStyleLbl="node4" presStyleIdx="2" presStyleCnt="9"/>
      <dgm:spPr/>
      <dgm:t>
        <a:bodyPr/>
        <a:lstStyle/>
        <a:p>
          <a:endParaRPr lang="en-US"/>
        </a:p>
      </dgm:t>
    </dgm:pt>
    <dgm:pt modelId="{1B296D5A-B026-4A3A-A8EB-F4A3516D1A43}" type="pres">
      <dgm:prSet presAssocID="{F109A626-4D8C-4F60-B26D-5119D979598C}" presName="hierChild3" presStyleCnt="0"/>
      <dgm:spPr/>
    </dgm:pt>
    <dgm:pt modelId="{4EE6FEE0-A60F-4731-9127-A12A8E8729A8}" type="pres">
      <dgm:prSet presAssocID="{2F52BF5C-8824-41B0-8F45-B8BC056A6EAC}" presName="Name19" presStyleLbl="parChTrans1D4" presStyleIdx="3" presStyleCnt="9"/>
      <dgm:spPr/>
      <dgm:t>
        <a:bodyPr/>
        <a:lstStyle/>
        <a:p>
          <a:endParaRPr lang="en-US"/>
        </a:p>
      </dgm:t>
    </dgm:pt>
    <dgm:pt modelId="{B196AA1F-7A5A-48C2-8360-3CB82E879A9B}" type="pres">
      <dgm:prSet presAssocID="{996883DF-AF2F-4220-885F-CBCDA30EF650}" presName="Name21" presStyleCnt="0"/>
      <dgm:spPr/>
    </dgm:pt>
    <dgm:pt modelId="{51584AF6-DE3D-4B3E-90D0-44EDC99613D0}" type="pres">
      <dgm:prSet presAssocID="{996883DF-AF2F-4220-885F-CBCDA30EF650}" presName="level2Shape" presStyleLbl="node4" presStyleIdx="3" presStyleCnt="9"/>
      <dgm:spPr>
        <a:prstGeom prst="flowChartMultidocument">
          <a:avLst/>
        </a:prstGeom>
      </dgm:spPr>
      <dgm:t>
        <a:bodyPr/>
        <a:lstStyle/>
        <a:p>
          <a:endParaRPr lang="en-US"/>
        </a:p>
      </dgm:t>
    </dgm:pt>
    <dgm:pt modelId="{5DC94759-71E8-4B6F-88BB-2EA06D7E35E5}" type="pres">
      <dgm:prSet presAssocID="{996883DF-AF2F-4220-885F-CBCDA30EF650}" presName="hierChild3" presStyleCnt="0"/>
      <dgm:spPr/>
    </dgm:pt>
    <dgm:pt modelId="{7C5FEED6-0606-44DC-B84B-8D1B87A3000E}" type="pres">
      <dgm:prSet presAssocID="{63E3D3EE-BD04-4CD0-8C08-C1661ADD5CAA}" presName="Name19" presStyleLbl="parChTrans1D4" presStyleIdx="4" presStyleCnt="9"/>
      <dgm:spPr/>
      <dgm:t>
        <a:bodyPr/>
        <a:lstStyle/>
        <a:p>
          <a:endParaRPr lang="en-US"/>
        </a:p>
      </dgm:t>
    </dgm:pt>
    <dgm:pt modelId="{9346A101-52AA-473A-B256-91E0C9B54795}" type="pres">
      <dgm:prSet presAssocID="{4907F140-CADE-4706-862B-3800872C3755}" presName="Name21" presStyleCnt="0"/>
      <dgm:spPr/>
    </dgm:pt>
    <dgm:pt modelId="{EF164553-C661-4A72-A77D-04EFA338FD13}" type="pres">
      <dgm:prSet presAssocID="{4907F140-CADE-4706-862B-3800872C3755}" presName="level2Shape" presStyleLbl="node4" presStyleIdx="4" presStyleCnt="9"/>
      <dgm:spPr/>
      <dgm:t>
        <a:bodyPr/>
        <a:lstStyle/>
        <a:p>
          <a:endParaRPr lang="en-US"/>
        </a:p>
      </dgm:t>
    </dgm:pt>
    <dgm:pt modelId="{CBCAB461-08CB-4254-AAB9-FF815D9EDB2F}" type="pres">
      <dgm:prSet presAssocID="{4907F140-CADE-4706-862B-3800872C3755}" presName="hierChild3" presStyleCnt="0"/>
      <dgm:spPr/>
    </dgm:pt>
    <dgm:pt modelId="{3D0BCE2D-A13E-4F56-8F98-71C66D46D699}" type="pres">
      <dgm:prSet presAssocID="{0B31742B-0C60-4074-B3C4-756639DE4491}" presName="Name19" presStyleLbl="parChTrans1D4" presStyleIdx="5" presStyleCnt="9"/>
      <dgm:spPr/>
      <dgm:t>
        <a:bodyPr/>
        <a:lstStyle/>
        <a:p>
          <a:endParaRPr lang="en-US"/>
        </a:p>
      </dgm:t>
    </dgm:pt>
    <dgm:pt modelId="{C2CDC11B-72C0-42D7-B507-F02BD0C14E02}" type="pres">
      <dgm:prSet presAssocID="{372474E2-0E45-4BD3-A7F7-C59775A5064A}" presName="Name21" presStyleCnt="0"/>
      <dgm:spPr/>
    </dgm:pt>
    <dgm:pt modelId="{5F8DC824-D621-480F-9E2E-828017BB6839}" type="pres">
      <dgm:prSet presAssocID="{372474E2-0E45-4BD3-A7F7-C59775A5064A}" presName="level2Shape" presStyleLbl="node4" presStyleIdx="5" presStyleCnt="9"/>
      <dgm:spPr>
        <a:prstGeom prst="flowChartMultidocument">
          <a:avLst/>
        </a:prstGeom>
      </dgm:spPr>
      <dgm:t>
        <a:bodyPr/>
        <a:lstStyle/>
        <a:p>
          <a:endParaRPr lang="en-US"/>
        </a:p>
      </dgm:t>
    </dgm:pt>
    <dgm:pt modelId="{9859A5FB-6E77-459F-9142-DED40947423D}" type="pres">
      <dgm:prSet presAssocID="{372474E2-0E45-4BD3-A7F7-C59775A5064A}" presName="hierChild3" presStyleCnt="0"/>
      <dgm:spPr/>
    </dgm:pt>
    <dgm:pt modelId="{15DEAC90-4522-472B-8230-01B81E31E179}" type="pres">
      <dgm:prSet presAssocID="{BD4375B5-27EF-49C9-8D22-D26D84D7767C}" presName="Name19" presStyleLbl="parChTrans1D3" presStyleIdx="1" presStyleCnt="3"/>
      <dgm:spPr/>
      <dgm:t>
        <a:bodyPr/>
        <a:lstStyle/>
        <a:p>
          <a:endParaRPr lang="en-US"/>
        </a:p>
      </dgm:t>
    </dgm:pt>
    <dgm:pt modelId="{7CF21FDC-51EF-4102-AB6F-CE81DF89E132}" type="pres">
      <dgm:prSet presAssocID="{B315C161-A86C-4144-A5CA-2B0B5300EACE}" presName="Name21" presStyleCnt="0"/>
      <dgm:spPr/>
    </dgm:pt>
    <dgm:pt modelId="{58322E6C-EDCA-4A2C-8F31-964B97E6355A}" type="pres">
      <dgm:prSet presAssocID="{B315C161-A86C-4144-A5CA-2B0B5300EACE}" presName="level2Shape" presStyleLbl="node3" presStyleIdx="1" presStyleCnt="3"/>
      <dgm:spPr/>
      <dgm:t>
        <a:bodyPr/>
        <a:lstStyle/>
        <a:p>
          <a:endParaRPr lang="en-US"/>
        </a:p>
      </dgm:t>
    </dgm:pt>
    <dgm:pt modelId="{0E7480D9-DB76-40EA-8C2D-8D45B043C314}" type="pres">
      <dgm:prSet presAssocID="{B315C161-A86C-4144-A5CA-2B0B5300EACE}" presName="hierChild3" presStyleCnt="0"/>
      <dgm:spPr/>
    </dgm:pt>
    <dgm:pt modelId="{A695235B-49E5-4F5E-AF3B-07EC72D04BCA}" type="pres">
      <dgm:prSet presAssocID="{DED9865A-3D11-434F-B7FB-8865DB022362}" presName="Name19" presStyleLbl="parChTrans1D4" presStyleIdx="6" presStyleCnt="9"/>
      <dgm:spPr/>
      <dgm:t>
        <a:bodyPr/>
        <a:lstStyle/>
        <a:p>
          <a:endParaRPr lang="en-US"/>
        </a:p>
      </dgm:t>
    </dgm:pt>
    <dgm:pt modelId="{7C7F4D39-6D09-496C-BF54-B302FEB8DB85}" type="pres">
      <dgm:prSet presAssocID="{9D8D0EED-5C28-4232-B16B-7E382906F997}" presName="Name21" presStyleCnt="0"/>
      <dgm:spPr/>
    </dgm:pt>
    <dgm:pt modelId="{A735BB8C-B721-4DB8-A240-93B8126E1B0C}" type="pres">
      <dgm:prSet presAssocID="{9D8D0EED-5C28-4232-B16B-7E382906F997}" presName="level2Shape" presStyleLbl="node4" presStyleIdx="6" presStyleCnt="9"/>
      <dgm:spPr/>
      <dgm:t>
        <a:bodyPr/>
        <a:lstStyle/>
        <a:p>
          <a:endParaRPr lang="en-US"/>
        </a:p>
      </dgm:t>
    </dgm:pt>
    <dgm:pt modelId="{88D4DDFE-6A06-445E-A07C-9380F2781FD9}" type="pres">
      <dgm:prSet presAssocID="{9D8D0EED-5C28-4232-B16B-7E382906F997}" presName="hierChild3" presStyleCnt="0"/>
      <dgm:spPr/>
    </dgm:pt>
    <dgm:pt modelId="{690E97F7-AC51-48B9-810A-70915CCBBD91}" type="pres">
      <dgm:prSet presAssocID="{64AE9982-2876-4D8B-895E-B0C2C91DFF0C}" presName="Name19" presStyleLbl="parChTrans1D4" presStyleIdx="7" presStyleCnt="9"/>
      <dgm:spPr/>
      <dgm:t>
        <a:bodyPr/>
        <a:lstStyle/>
        <a:p>
          <a:endParaRPr lang="en-US"/>
        </a:p>
      </dgm:t>
    </dgm:pt>
    <dgm:pt modelId="{BF00BED7-37E3-4613-AF45-772D6BB947C6}" type="pres">
      <dgm:prSet presAssocID="{87399A92-CBF1-41F8-A098-72D1747F1E12}" presName="Name21" presStyleCnt="0"/>
      <dgm:spPr/>
    </dgm:pt>
    <dgm:pt modelId="{1E716E53-1CBA-4CC8-8E8D-335688C14180}" type="pres">
      <dgm:prSet presAssocID="{87399A92-CBF1-41F8-A098-72D1747F1E12}" presName="level2Shape" presStyleLbl="node4" presStyleIdx="7" presStyleCnt="9"/>
      <dgm:spPr>
        <a:prstGeom prst="flowChartMultidocument">
          <a:avLst/>
        </a:prstGeom>
      </dgm:spPr>
      <dgm:t>
        <a:bodyPr/>
        <a:lstStyle/>
        <a:p>
          <a:endParaRPr lang="en-US"/>
        </a:p>
      </dgm:t>
    </dgm:pt>
    <dgm:pt modelId="{C411C149-A582-4FD5-93EC-9F7DC6C5BC93}" type="pres">
      <dgm:prSet presAssocID="{87399A92-CBF1-41F8-A098-72D1747F1E12}" presName="hierChild3" presStyleCnt="0"/>
      <dgm:spPr/>
    </dgm:pt>
    <dgm:pt modelId="{452E47E1-DE5E-43C2-BE99-6FD414686B54}" type="pres">
      <dgm:prSet presAssocID="{FC600E30-459F-41E1-9483-63541F077E2D}" presName="Name19" presStyleLbl="parChTrans1D4" presStyleIdx="8" presStyleCnt="9"/>
      <dgm:spPr/>
      <dgm:t>
        <a:bodyPr/>
        <a:lstStyle/>
        <a:p>
          <a:endParaRPr lang="en-US"/>
        </a:p>
      </dgm:t>
    </dgm:pt>
    <dgm:pt modelId="{D8FED6B5-4710-49B8-944B-8EBB17C0EF70}" type="pres">
      <dgm:prSet presAssocID="{6A84429E-4F0C-4685-9434-1229B69C9F84}" presName="Name21" presStyleCnt="0"/>
      <dgm:spPr/>
    </dgm:pt>
    <dgm:pt modelId="{FAD6FA81-4F94-48C5-86A7-D7C544D37AD6}" type="pres">
      <dgm:prSet presAssocID="{6A84429E-4F0C-4685-9434-1229B69C9F84}" presName="level2Shape" presStyleLbl="node4" presStyleIdx="8" presStyleCnt="9"/>
      <dgm:spPr>
        <a:prstGeom prst="flowChartMultidocument">
          <a:avLst/>
        </a:prstGeom>
      </dgm:spPr>
      <dgm:t>
        <a:bodyPr/>
        <a:lstStyle/>
        <a:p>
          <a:endParaRPr lang="en-US"/>
        </a:p>
      </dgm:t>
    </dgm:pt>
    <dgm:pt modelId="{8CC466C0-36CC-484D-A1FD-DACBAFEC3E53}" type="pres">
      <dgm:prSet presAssocID="{6A84429E-4F0C-4685-9434-1229B69C9F84}" presName="hierChild3" presStyleCnt="0"/>
      <dgm:spPr/>
    </dgm:pt>
    <dgm:pt modelId="{51FCD676-F7E3-4D7D-9C62-0D678764697C}" type="pres">
      <dgm:prSet presAssocID="{F224FA91-B6B4-40C2-B5D7-0527798A6629}" presName="Name19" presStyleLbl="parChTrans1D3" presStyleIdx="2" presStyleCnt="3"/>
      <dgm:spPr/>
      <dgm:t>
        <a:bodyPr/>
        <a:lstStyle/>
        <a:p>
          <a:endParaRPr lang="en-US"/>
        </a:p>
      </dgm:t>
    </dgm:pt>
    <dgm:pt modelId="{C79B47BC-429B-471C-A371-DC5CAEA02A3C}" type="pres">
      <dgm:prSet presAssocID="{C5707780-316D-4E37-A88D-974505525FCD}" presName="Name21" presStyleCnt="0"/>
      <dgm:spPr/>
    </dgm:pt>
    <dgm:pt modelId="{44CE4ECE-7523-41B4-A3C1-97B0BF596D02}" type="pres">
      <dgm:prSet presAssocID="{C5707780-316D-4E37-A88D-974505525FCD}" presName="level2Shape" presStyleLbl="node3" presStyleIdx="2" presStyleCnt="3"/>
      <dgm:spPr>
        <a:prstGeom prst="flowChartMultidocument">
          <a:avLst/>
        </a:prstGeom>
      </dgm:spPr>
      <dgm:t>
        <a:bodyPr/>
        <a:lstStyle/>
        <a:p>
          <a:endParaRPr lang="en-US"/>
        </a:p>
      </dgm:t>
    </dgm:pt>
    <dgm:pt modelId="{A503AC62-8E30-453C-929A-470B95E06BAD}" type="pres">
      <dgm:prSet presAssocID="{C5707780-316D-4E37-A88D-974505525FCD}" presName="hierChild3" presStyleCnt="0"/>
      <dgm:spPr/>
    </dgm:pt>
    <dgm:pt modelId="{762A9029-E51B-4256-AF34-846956C6D0DC}" type="pres">
      <dgm:prSet presAssocID="{3E459F84-4F34-4CD0-BCC4-C59769BC71FA}" presName="bgShapesFlow" presStyleCnt="0"/>
      <dgm:spPr/>
    </dgm:pt>
  </dgm:ptLst>
  <dgm:cxnLst>
    <dgm:cxn modelId="{75F0BC44-CF81-494C-85D1-EFAFC77E3169}" type="presOf" srcId="{87399A92-CBF1-41F8-A098-72D1747F1E12}" destId="{1E716E53-1CBA-4CC8-8E8D-335688C14180}" srcOrd="0" destOrd="0" presId="urn:microsoft.com/office/officeart/2005/8/layout/hierarchy6"/>
    <dgm:cxn modelId="{73F329D6-2218-4714-A26C-19D66D80ED53}" srcId="{0B15E6A9-B769-4F50-844A-91CC958E664B}" destId="{4907F140-CADE-4706-862B-3800872C3755}" srcOrd="2" destOrd="0" parTransId="{63E3D3EE-BD04-4CD0-8C08-C1661ADD5CAA}" sibTransId="{B240A6F8-A982-4BDE-AF8B-D26E675E2D69}"/>
    <dgm:cxn modelId="{12CAE80B-AEC1-4554-B57D-541662BBE636}" type="presOf" srcId="{F224FA91-B6B4-40C2-B5D7-0527798A6629}" destId="{51FCD676-F7E3-4D7D-9C62-0D678764697C}" srcOrd="0" destOrd="0" presId="urn:microsoft.com/office/officeart/2005/8/layout/hierarchy6"/>
    <dgm:cxn modelId="{EB3CE786-F634-40D6-B8B8-E9D823C37F0B}" srcId="{2FFD705E-620F-44D8-BC32-FF318B9A2E18}" destId="{B315C161-A86C-4144-A5CA-2B0B5300EACE}" srcOrd="1" destOrd="0" parTransId="{BD4375B5-27EF-49C9-8D22-D26D84D7767C}" sibTransId="{7031E335-9DC0-40FB-B01A-3DEC4ABA2B07}"/>
    <dgm:cxn modelId="{35CBCB57-5B47-4AEC-B703-F3883CF0A340}" srcId="{0B15E6A9-B769-4F50-844A-91CC958E664B}" destId="{F109A626-4D8C-4F60-B26D-5119D979598C}" srcOrd="1" destOrd="0" parTransId="{39DD342D-ADDA-4ED3-90D8-935218081287}" sibTransId="{D92E866A-6C56-4045-A38A-22F615C1C17F}"/>
    <dgm:cxn modelId="{6AFD65B3-C0BD-415B-AAD3-52CE4AEDA496}" srcId="{9D8D0EED-5C28-4232-B16B-7E382906F997}" destId="{87399A92-CBF1-41F8-A098-72D1747F1E12}" srcOrd="0" destOrd="0" parTransId="{64AE9982-2876-4D8B-895E-B0C2C91DFF0C}" sibTransId="{4D9AF106-75F1-48D8-90A9-A8081FD37040}"/>
    <dgm:cxn modelId="{04C88A9E-31C1-4EC6-A9B5-73CE51B53834}" srcId="{8A4137EA-FED7-4C24-9A36-EC57B7B6CCE1}" destId="{2FFD705E-620F-44D8-BC32-FF318B9A2E18}" srcOrd="0" destOrd="0" parTransId="{B818EAC5-39EE-408E-8611-636FEB3E74A3}" sibTransId="{0280FE1D-0699-4BA0-9168-9C9FDF33830E}"/>
    <dgm:cxn modelId="{92E72EAA-6212-4146-A9AA-D186FD7B23A3}" srcId="{2FFD705E-620F-44D8-BC32-FF318B9A2E18}" destId="{C5707780-316D-4E37-A88D-974505525FCD}" srcOrd="2" destOrd="0" parTransId="{F224FA91-B6B4-40C2-B5D7-0527798A6629}" sibTransId="{A19DC67E-7577-4636-9F8F-775EE4DDC931}"/>
    <dgm:cxn modelId="{A01C6A5F-B26C-4C64-8CEA-83F23D6A67CD}" type="presOf" srcId="{6A84429E-4F0C-4685-9434-1229B69C9F84}" destId="{FAD6FA81-4F94-48C5-86A7-D7C544D37AD6}" srcOrd="0" destOrd="0" presId="urn:microsoft.com/office/officeart/2005/8/layout/hierarchy6"/>
    <dgm:cxn modelId="{82CE641C-D3B3-444A-BC97-44A6EDBEAA37}" type="presOf" srcId="{0B15E6A9-B769-4F50-844A-91CC958E664B}" destId="{05748E55-EA50-4408-B2B4-5923834F9BCB}" srcOrd="0" destOrd="0" presId="urn:microsoft.com/office/officeart/2005/8/layout/hierarchy6"/>
    <dgm:cxn modelId="{828B2AD8-FE2A-4862-82CF-F0249C578F35}" srcId="{B315C161-A86C-4144-A5CA-2B0B5300EACE}" destId="{6A84429E-4F0C-4685-9434-1229B69C9F84}" srcOrd="1" destOrd="0" parTransId="{FC600E30-459F-41E1-9483-63541F077E2D}" sibTransId="{99D7EB47-AE4A-4B0D-9CC3-A8E37D8F69E1}"/>
    <dgm:cxn modelId="{2EE98861-73D9-4B1F-8231-B11E382FF72E}" type="presOf" srcId="{4907F140-CADE-4706-862B-3800872C3755}" destId="{EF164553-C661-4A72-A77D-04EFA338FD13}" srcOrd="0" destOrd="0" presId="urn:microsoft.com/office/officeart/2005/8/layout/hierarchy6"/>
    <dgm:cxn modelId="{CEDA079E-8966-4B08-86EF-758A8751B238}" type="presOf" srcId="{8A4137EA-FED7-4C24-9A36-EC57B7B6CCE1}" destId="{83C2866E-4FC2-482C-977E-A71B8FF60EF4}" srcOrd="0" destOrd="0" presId="urn:microsoft.com/office/officeart/2005/8/layout/hierarchy6"/>
    <dgm:cxn modelId="{9E17DB98-1EF6-4AF9-BD95-72BFC7014202}" type="presOf" srcId="{B315C161-A86C-4144-A5CA-2B0B5300EACE}" destId="{58322E6C-EDCA-4A2C-8F31-964B97E6355A}" srcOrd="0" destOrd="0" presId="urn:microsoft.com/office/officeart/2005/8/layout/hierarchy6"/>
    <dgm:cxn modelId="{D2F8AD77-2B24-4847-B846-D6BC9CF1777F}" type="presOf" srcId="{0B31742B-0C60-4074-B3C4-756639DE4491}" destId="{3D0BCE2D-A13E-4F56-8F98-71C66D46D699}" srcOrd="0" destOrd="0" presId="urn:microsoft.com/office/officeart/2005/8/layout/hierarchy6"/>
    <dgm:cxn modelId="{68F8D8C8-A65C-4955-8B02-F7036BFA5AD3}" type="presOf" srcId="{64AE9982-2876-4D8B-895E-B0C2C91DFF0C}" destId="{690E97F7-AC51-48B9-810A-70915CCBBD91}" srcOrd="0" destOrd="0" presId="urn:microsoft.com/office/officeart/2005/8/layout/hierarchy6"/>
    <dgm:cxn modelId="{F78F3940-78EB-479C-AFB6-2B34015DED02}" type="presOf" srcId="{FC600E30-459F-41E1-9483-63541F077E2D}" destId="{452E47E1-DE5E-43C2-BE99-6FD414686B54}" srcOrd="0" destOrd="0" presId="urn:microsoft.com/office/officeart/2005/8/layout/hierarchy6"/>
    <dgm:cxn modelId="{E8CD4DEB-C1CF-4160-8F9E-6350F2E22472}" type="presOf" srcId="{372474E2-0E45-4BD3-A7F7-C59775A5064A}" destId="{5F8DC824-D621-480F-9E2E-828017BB6839}" srcOrd="0" destOrd="0" presId="urn:microsoft.com/office/officeart/2005/8/layout/hierarchy6"/>
    <dgm:cxn modelId="{C3EAFBFE-7431-4279-BFCF-377012320C99}" type="presOf" srcId="{63E3D3EE-BD04-4CD0-8C08-C1661ADD5CAA}" destId="{7C5FEED6-0606-44DC-B84B-8D1B87A3000E}" srcOrd="0" destOrd="0" presId="urn:microsoft.com/office/officeart/2005/8/layout/hierarchy6"/>
    <dgm:cxn modelId="{F3D7019C-73C0-4AB6-A7B1-D0A4C3C6C68F}" srcId="{3E459F84-4F34-4CD0-BCC4-C59769BC71FA}" destId="{8A4137EA-FED7-4C24-9A36-EC57B7B6CCE1}" srcOrd="0" destOrd="0" parTransId="{1522D08B-2A45-467E-B3D9-985F06945FD7}" sibTransId="{EDD8B994-4CFA-499F-A538-A7B54C4A7923}"/>
    <dgm:cxn modelId="{5E30BA82-3A03-4C77-90E3-C96627097A2B}" type="presOf" srcId="{B818EAC5-39EE-408E-8611-636FEB3E74A3}" destId="{D6BEE320-5403-47D4-82C6-93C03F840743}" srcOrd="0" destOrd="0" presId="urn:microsoft.com/office/officeart/2005/8/layout/hierarchy6"/>
    <dgm:cxn modelId="{E73A2F81-3AE5-4D8F-B931-91F7A790F196}" type="presOf" srcId="{DED9865A-3D11-434F-B7FB-8865DB022362}" destId="{A695235B-49E5-4F5E-AF3B-07EC72D04BCA}" srcOrd="0" destOrd="0" presId="urn:microsoft.com/office/officeart/2005/8/layout/hierarchy6"/>
    <dgm:cxn modelId="{1BD16633-E286-45F7-96EA-A5C9AB5E2851}" srcId="{0B15E6A9-B769-4F50-844A-91CC958E664B}" destId="{4990D59A-D12C-4C95-BB98-3EA9B7AB6162}" srcOrd="0" destOrd="0" parTransId="{1095B535-AC77-4361-90C1-403349DF6279}" sibTransId="{F9F82B0E-0A5C-4DBF-B0D3-5A3E33EF3190}"/>
    <dgm:cxn modelId="{7F7E46F4-5457-4F16-890C-498BCACB6142}" type="presOf" srcId="{9D8D0EED-5C28-4232-B16B-7E382906F997}" destId="{A735BB8C-B721-4DB8-A240-93B8126E1B0C}" srcOrd="0" destOrd="0" presId="urn:microsoft.com/office/officeart/2005/8/layout/hierarchy6"/>
    <dgm:cxn modelId="{296A5C20-AEB0-47C7-AC53-9BD875749803}" type="presOf" srcId="{2F52BF5C-8824-41B0-8F45-B8BC056A6EAC}" destId="{4EE6FEE0-A60F-4731-9127-A12A8E8729A8}" srcOrd="0" destOrd="0" presId="urn:microsoft.com/office/officeart/2005/8/layout/hierarchy6"/>
    <dgm:cxn modelId="{CFD15AD6-EFDB-4FA2-B1D8-72C9AB593031}" srcId="{F109A626-4D8C-4F60-B26D-5119D979598C}" destId="{996883DF-AF2F-4220-885F-CBCDA30EF650}" srcOrd="0" destOrd="0" parTransId="{2F52BF5C-8824-41B0-8F45-B8BC056A6EAC}" sibTransId="{58375E02-A4AB-4DE4-A43C-58AC8C4BE07F}"/>
    <dgm:cxn modelId="{CDFE3FD4-4827-4D3F-97C8-362C19817C51}" type="presOf" srcId="{2FFD705E-620F-44D8-BC32-FF318B9A2E18}" destId="{7D85400D-2BE2-4D60-9259-3D9F596AB8CE}" srcOrd="0" destOrd="0" presId="urn:microsoft.com/office/officeart/2005/8/layout/hierarchy6"/>
    <dgm:cxn modelId="{A95230B7-8B6F-43BA-B98C-A1649C925C88}" type="presOf" srcId="{C5707780-316D-4E37-A88D-974505525FCD}" destId="{44CE4ECE-7523-41B4-A3C1-97B0BF596D02}" srcOrd="0" destOrd="0" presId="urn:microsoft.com/office/officeart/2005/8/layout/hierarchy6"/>
    <dgm:cxn modelId="{5D2B6009-2934-4099-9574-F3F517C2A14E}" srcId="{4990D59A-D12C-4C95-BB98-3EA9B7AB6162}" destId="{B6519C8A-670C-43CE-A982-1E7A7F645532}" srcOrd="0" destOrd="0" parTransId="{2DBDF867-6593-4C2A-BA7A-E5FDF8CFEE68}" sibTransId="{9E57CF82-2516-49A9-8882-7FDD64DBA6EE}"/>
    <dgm:cxn modelId="{94A897FE-1D1D-4DF9-8ED5-67E5A0393737}" type="presOf" srcId="{B6519C8A-670C-43CE-A982-1E7A7F645532}" destId="{17A8A07A-CF4F-4CF8-92E3-4B3686F6731C}" srcOrd="0" destOrd="0" presId="urn:microsoft.com/office/officeart/2005/8/layout/hierarchy6"/>
    <dgm:cxn modelId="{72EEBDF6-E9D7-4034-B218-ABB90F41B103}" type="presOf" srcId="{39DD342D-ADDA-4ED3-90D8-935218081287}" destId="{C3C8840E-FE7F-4B75-91E6-9EA5F0EB14BB}" srcOrd="0" destOrd="0" presId="urn:microsoft.com/office/officeart/2005/8/layout/hierarchy6"/>
    <dgm:cxn modelId="{71EAD5D3-7A45-44F0-BCD4-6A02E5CD78D0}" srcId="{2FFD705E-620F-44D8-BC32-FF318B9A2E18}" destId="{0B15E6A9-B769-4F50-844A-91CC958E664B}" srcOrd="0" destOrd="0" parTransId="{4E3F9C77-B8C1-47BC-8CC5-277DD8198E3A}" sibTransId="{92EB3C69-227E-4475-A4E6-B322295BE98A}"/>
    <dgm:cxn modelId="{12A8B727-9C35-4D31-A407-FE52CB59854A}" srcId="{4907F140-CADE-4706-862B-3800872C3755}" destId="{372474E2-0E45-4BD3-A7F7-C59775A5064A}" srcOrd="0" destOrd="0" parTransId="{0B31742B-0C60-4074-B3C4-756639DE4491}" sibTransId="{D4DE5B2E-49F4-4867-A3F6-BA39BEE620BE}"/>
    <dgm:cxn modelId="{1D1DABAE-F94C-4710-8865-CEF92D74547D}" type="presOf" srcId="{BD4375B5-27EF-49C9-8D22-D26D84D7767C}" destId="{15DEAC90-4522-472B-8230-01B81E31E179}" srcOrd="0" destOrd="0" presId="urn:microsoft.com/office/officeart/2005/8/layout/hierarchy6"/>
    <dgm:cxn modelId="{36C63E92-29AD-4004-A181-FDD9120C884C}" srcId="{B315C161-A86C-4144-A5CA-2B0B5300EACE}" destId="{9D8D0EED-5C28-4232-B16B-7E382906F997}" srcOrd="0" destOrd="0" parTransId="{DED9865A-3D11-434F-B7FB-8865DB022362}" sibTransId="{9DFBF989-5382-4338-A08A-7AF560AA4368}"/>
    <dgm:cxn modelId="{B46DFBE1-9BDF-4439-A85C-63CB4B8F05BA}" type="presOf" srcId="{3E459F84-4F34-4CD0-BCC4-C59769BC71FA}" destId="{173B26FC-6FDA-42AE-ABC1-E1CB37D3F8DA}" srcOrd="0" destOrd="0" presId="urn:microsoft.com/office/officeart/2005/8/layout/hierarchy6"/>
    <dgm:cxn modelId="{1F188F90-C1E6-4D46-A920-1F85373F3533}" type="presOf" srcId="{996883DF-AF2F-4220-885F-CBCDA30EF650}" destId="{51584AF6-DE3D-4B3E-90D0-44EDC99613D0}" srcOrd="0" destOrd="0" presId="urn:microsoft.com/office/officeart/2005/8/layout/hierarchy6"/>
    <dgm:cxn modelId="{87AD1229-CB47-4F59-9B13-B35A6A175D56}" type="presOf" srcId="{F109A626-4D8C-4F60-B26D-5119D979598C}" destId="{94272BFF-5044-45BA-9D04-7AAC010B9E79}" srcOrd="0" destOrd="0" presId="urn:microsoft.com/office/officeart/2005/8/layout/hierarchy6"/>
    <dgm:cxn modelId="{00CD3237-8DFF-43D8-BA93-9B6BDD3C5002}" type="presOf" srcId="{4990D59A-D12C-4C95-BB98-3EA9B7AB6162}" destId="{9E98F4C1-F731-40CE-BDF9-7690BAB7BB23}" srcOrd="0" destOrd="0" presId="urn:microsoft.com/office/officeart/2005/8/layout/hierarchy6"/>
    <dgm:cxn modelId="{5A5C1C00-72FD-4B34-8F72-51B8CF783E38}" type="presOf" srcId="{1095B535-AC77-4361-90C1-403349DF6279}" destId="{6E43D4BC-569B-4095-8A9D-A3EF51F393C8}" srcOrd="0" destOrd="0" presId="urn:microsoft.com/office/officeart/2005/8/layout/hierarchy6"/>
    <dgm:cxn modelId="{EE09C1F5-60BA-4B2F-973A-36D6C5CDAF09}" type="presOf" srcId="{2DBDF867-6593-4C2A-BA7A-E5FDF8CFEE68}" destId="{B55C20DF-176C-4DAB-9784-F0A4394E31F0}" srcOrd="0" destOrd="0" presId="urn:microsoft.com/office/officeart/2005/8/layout/hierarchy6"/>
    <dgm:cxn modelId="{531F52A7-7C71-45D9-9351-3598AA0DC082}" type="presOf" srcId="{4E3F9C77-B8C1-47BC-8CC5-277DD8198E3A}" destId="{6EDFA2ED-CF87-40AE-B749-8487D867D309}" srcOrd="0" destOrd="0" presId="urn:microsoft.com/office/officeart/2005/8/layout/hierarchy6"/>
    <dgm:cxn modelId="{48CB0890-D985-4B5D-848D-7B7B7FD6FCCF}" type="presParOf" srcId="{173B26FC-6FDA-42AE-ABC1-E1CB37D3F8DA}" destId="{A59461CB-7569-420C-B7A1-FC7342ADBB6A}" srcOrd="0" destOrd="0" presId="urn:microsoft.com/office/officeart/2005/8/layout/hierarchy6"/>
    <dgm:cxn modelId="{495C0180-D7CA-424D-A4F2-350F3CFB437D}" type="presParOf" srcId="{A59461CB-7569-420C-B7A1-FC7342ADBB6A}" destId="{D65F0EBE-AFFC-47AF-AB8A-6961FAE84B9B}" srcOrd="0" destOrd="0" presId="urn:microsoft.com/office/officeart/2005/8/layout/hierarchy6"/>
    <dgm:cxn modelId="{6F69CBB1-DC40-4708-9DEB-93D8D4438FB3}" type="presParOf" srcId="{D65F0EBE-AFFC-47AF-AB8A-6961FAE84B9B}" destId="{FF03657C-34E8-4BBB-8F84-3428B3D0ABB7}" srcOrd="0" destOrd="0" presId="urn:microsoft.com/office/officeart/2005/8/layout/hierarchy6"/>
    <dgm:cxn modelId="{86B4FF53-02D0-429A-92A0-2F8E96F03952}" type="presParOf" srcId="{FF03657C-34E8-4BBB-8F84-3428B3D0ABB7}" destId="{83C2866E-4FC2-482C-977E-A71B8FF60EF4}" srcOrd="0" destOrd="0" presId="urn:microsoft.com/office/officeart/2005/8/layout/hierarchy6"/>
    <dgm:cxn modelId="{FBD897AC-D5F4-41E8-8D43-5BC8EE02EB01}" type="presParOf" srcId="{FF03657C-34E8-4BBB-8F84-3428B3D0ABB7}" destId="{3C9B2DBA-165E-4FEE-BFB3-DF8E924B5DCC}" srcOrd="1" destOrd="0" presId="urn:microsoft.com/office/officeart/2005/8/layout/hierarchy6"/>
    <dgm:cxn modelId="{24440173-3C4F-4339-9369-5E6B26324F02}" type="presParOf" srcId="{3C9B2DBA-165E-4FEE-BFB3-DF8E924B5DCC}" destId="{D6BEE320-5403-47D4-82C6-93C03F840743}" srcOrd="0" destOrd="0" presId="urn:microsoft.com/office/officeart/2005/8/layout/hierarchy6"/>
    <dgm:cxn modelId="{86B8BB24-5180-47D6-9A37-C4A8F56D7070}" type="presParOf" srcId="{3C9B2DBA-165E-4FEE-BFB3-DF8E924B5DCC}" destId="{CF9A3B50-348C-478E-BCA2-4DCAEBB188DD}" srcOrd="1" destOrd="0" presId="urn:microsoft.com/office/officeart/2005/8/layout/hierarchy6"/>
    <dgm:cxn modelId="{1C8F6856-2D41-4558-907A-10FD8D49CD46}" type="presParOf" srcId="{CF9A3B50-348C-478E-BCA2-4DCAEBB188DD}" destId="{7D85400D-2BE2-4D60-9259-3D9F596AB8CE}" srcOrd="0" destOrd="0" presId="urn:microsoft.com/office/officeart/2005/8/layout/hierarchy6"/>
    <dgm:cxn modelId="{5DAB0A70-910F-408F-B992-3E174D6DEC71}" type="presParOf" srcId="{CF9A3B50-348C-478E-BCA2-4DCAEBB188DD}" destId="{5FF081AC-4A38-4F39-AB73-46F34DAEA9A0}" srcOrd="1" destOrd="0" presId="urn:microsoft.com/office/officeart/2005/8/layout/hierarchy6"/>
    <dgm:cxn modelId="{F149C5C1-0AF7-4179-B6C5-B7A140074AAD}" type="presParOf" srcId="{5FF081AC-4A38-4F39-AB73-46F34DAEA9A0}" destId="{6EDFA2ED-CF87-40AE-B749-8487D867D309}" srcOrd="0" destOrd="0" presId="urn:microsoft.com/office/officeart/2005/8/layout/hierarchy6"/>
    <dgm:cxn modelId="{FE27DE4B-8CEA-4378-A1E8-57BBD3A1AA54}" type="presParOf" srcId="{5FF081AC-4A38-4F39-AB73-46F34DAEA9A0}" destId="{227EBBB6-86F3-417E-A66A-DE9A9DCE52CC}" srcOrd="1" destOrd="0" presId="urn:microsoft.com/office/officeart/2005/8/layout/hierarchy6"/>
    <dgm:cxn modelId="{DBED43C8-4534-4E0A-8BAB-01D489EEC048}" type="presParOf" srcId="{227EBBB6-86F3-417E-A66A-DE9A9DCE52CC}" destId="{05748E55-EA50-4408-B2B4-5923834F9BCB}" srcOrd="0" destOrd="0" presId="urn:microsoft.com/office/officeart/2005/8/layout/hierarchy6"/>
    <dgm:cxn modelId="{C6D70BF4-431F-4C8B-9828-6EE8719A7879}" type="presParOf" srcId="{227EBBB6-86F3-417E-A66A-DE9A9DCE52CC}" destId="{12C0B505-8215-44D0-975D-5951E798F304}" srcOrd="1" destOrd="0" presId="urn:microsoft.com/office/officeart/2005/8/layout/hierarchy6"/>
    <dgm:cxn modelId="{0410D846-0CB2-4424-9A62-72A7A4B2E96C}" type="presParOf" srcId="{12C0B505-8215-44D0-975D-5951E798F304}" destId="{6E43D4BC-569B-4095-8A9D-A3EF51F393C8}" srcOrd="0" destOrd="0" presId="urn:microsoft.com/office/officeart/2005/8/layout/hierarchy6"/>
    <dgm:cxn modelId="{E50C3B76-3529-4C17-8EAC-D3548DD42857}" type="presParOf" srcId="{12C0B505-8215-44D0-975D-5951E798F304}" destId="{1F4D7C46-545A-4D3D-8427-B3B7FC98B6DC}" srcOrd="1" destOrd="0" presId="urn:microsoft.com/office/officeart/2005/8/layout/hierarchy6"/>
    <dgm:cxn modelId="{4BB9FC66-761E-48A1-A504-919E5BA3F381}" type="presParOf" srcId="{1F4D7C46-545A-4D3D-8427-B3B7FC98B6DC}" destId="{9E98F4C1-F731-40CE-BDF9-7690BAB7BB23}" srcOrd="0" destOrd="0" presId="urn:microsoft.com/office/officeart/2005/8/layout/hierarchy6"/>
    <dgm:cxn modelId="{7B919C48-8D59-482D-99A6-C8CBCC4C0DAB}" type="presParOf" srcId="{1F4D7C46-545A-4D3D-8427-B3B7FC98B6DC}" destId="{A2EE07AB-E2B2-4551-8210-1A1F4F8B4063}" srcOrd="1" destOrd="0" presId="urn:microsoft.com/office/officeart/2005/8/layout/hierarchy6"/>
    <dgm:cxn modelId="{2EB95D60-4885-46C1-886B-4662110A62F4}" type="presParOf" srcId="{A2EE07AB-E2B2-4551-8210-1A1F4F8B4063}" destId="{B55C20DF-176C-4DAB-9784-F0A4394E31F0}" srcOrd="0" destOrd="0" presId="urn:microsoft.com/office/officeart/2005/8/layout/hierarchy6"/>
    <dgm:cxn modelId="{F7018C2F-2AC9-44E4-8BA5-CD79E1032ADC}" type="presParOf" srcId="{A2EE07AB-E2B2-4551-8210-1A1F4F8B4063}" destId="{A4B8934E-BE72-4DC6-845B-C48C0382485A}" srcOrd="1" destOrd="0" presId="urn:microsoft.com/office/officeart/2005/8/layout/hierarchy6"/>
    <dgm:cxn modelId="{EA6D07C5-AA38-4AC7-81CB-2F1E19E5BD0B}" type="presParOf" srcId="{A4B8934E-BE72-4DC6-845B-C48C0382485A}" destId="{17A8A07A-CF4F-4CF8-92E3-4B3686F6731C}" srcOrd="0" destOrd="0" presId="urn:microsoft.com/office/officeart/2005/8/layout/hierarchy6"/>
    <dgm:cxn modelId="{D319697E-D48F-4341-8949-8BC5B00F98F5}" type="presParOf" srcId="{A4B8934E-BE72-4DC6-845B-C48C0382485A}" destId="{A7CD3B87-1AC8-4269-83B3-799BE0B73D64}" srcOrd="1" destOrd="0" presId="urn:microsoft.com/office/officeart/2005/8/layout/hierarchy6"/>
    <dgm:cxn modelId="{1EA598B3-D2C3-4B91-9998-25ED634647B1}" type="presParOf" srcId="{12C0B505-8215-44D0-975D-5951E798F304}" destId="{C3C8840E-FE7F-4B75-91E6-9EA5F0EB14BB}" srcOrd="2" destOrd="0" presId="urn:microsoft.com/office/officeart/2005/8/layout/hierarchy6"/>
    <dgm:cxn modelId="{8A6182FC-BC8B-41F7-9830-70CA59DE6B2E}" type="presParOf" srcId="{12C0B505-8215-44D0-975D-5951E798F304}" destId="{AC4C7099-59BB-4F9A-B6EB-7D24932E5865}" srcOrd="3" destOrd="0" presId="urn:microsoft.com/office/officeart/2005/8/layout/hierarchy6"/>
    <dgm:cxn modelId="{EBA257DB-B558-4A97-93B1-8A9C742D5CB6}" type="presParOf" srcId="{AC4C7099-59BB-4F9A-B6EB-7D24932E5865}" destId="{94272BFF-5044-45BA-9D04-7AAC010B9E79}" srcOrd="0" destOrd="0" presId="urn:microsoft.com/office/officeart/2005/8/layout/hierarchy6"/>
    <dgm:cxn modelId="{9C211F3B-A1B1-4761-952B-41965C4A107D}" type="presParOf" srcId="{AC4C7099-59BB-4F9A-B6EB-7D24932E5865}" destId="{1B296D5A-B026-4A3A-A8EB-F4A3516D1A43}" srcOrd="1" destOrd="0" presId="urn:microsoft.com/office/officeart/2005/8/layout/hierarchy6"/>
    <dgm:cxn modelId="{8C36AEF2-72B2-46F8-912F-8FA142229E4C}" type="presParOf" srcId="{1B296D5A-B026-4A3A-A8EB-F4A3516D1A43}" destId="{4EE6FEE0-A60F-4731-9127-A12A8E8729A8}" srcOrd="0" destOrd="0" presId="urn:microsoft.com/office/officeart/2005/8/layout/hierarchy6"/>
    <dgm:cxn modelId="{54C967EA-7974-4EB7-B755-CC1C29D096FD}" type="presParOf" srcId="{1B296D5A-B026-4A3A-A8EB-F4A3516D1A43}" destId="{B196AA1F-7A5A-48C2-8360-3CB82E879A9B}" srcOrd="1" destOrd="0" presId="urn:microsoft.com/office/officeart/2005/8/layout/hierarchy6"/>
    <dgm:cxn modelId="{3D67DFF2-FB05-4C41-9620-370191CECF16}" type="presParOf" srcId="{B196AA1F-7A5A-48C2-8360-3CB82E879A9B}" destId="{51584AF6-DE3D-4B3E-90D0-44EDC99613D0}" srcOrd="0" destOrd="0" presId="urn:microsoft.com/office/officeart/2005/8/layout/hierarchy6"/>
    <dgm:cxn modelId="{3F7D4759-9806-473D-A731-F08593671F5E}" type="presParOf" srcId="{B196AA1F-7A5A-48C2-8360-3CB82E879A9B}" destId="{5DC94759-71E8-4B6F-88BB-2EA06D7E35E5}" srcOrd="1" destOrd="0" presId="urn:microsoft.com/office/officeart/2005/8/layout/hierarchy6"/>
    <dgm:cxn modelId="{45D5140F-BADE-4AC5-A5C2-4D0572D09266}" type="presParOf" srcId="{12C0B505-8215-44D0-975D-5951E798F304}" destId="{7C5FEED6-0606-44DC-B84B-8D1B87A3000E}" srcOrd="4" destOrd="0" presId="urn:microsoft.com/office/officeart/2005/8/layout/hierarchy6"/>
    <dgm:cxn modelId="{E0A540C5-F4F9-4896-91CE-34F07EE4D468}" type="presParOf" srcId="{12C0B505-8215-44D0-975D-5951E798F304}" destId="{9346A101-52AA-473A-B256-91E0C9B54795}" srcOrd="5" destOrd="0" presId="urn:microsoft.com/office/officeart/2005/8/layout/hierarchy6"/>
    <dgm:cxn modelId="{B1BA2498-8417-4252-8E3F-C69A8F82F467}" type="presParOf" srcId="{9346A101-52AA-473A-B256-91E0C9B54795}" destId="{EF164553-C661-4A72-A77D-04EFA338FD13}" srcOrd="0" destOrd="0" presId="urn:microsoft.com/office/officeart/2005/8/layout/hierarchy6"/>
    <dgm:cxn modelId="{05A6158C-41C9-48E4-97A1-0419B2C67692}" type="presParOf" srcId="{9346A101-52AA-473A-B256-91E0C9B54795}" destId="{CBCAB461-08CB-4254-AAB9-FF815D9EDB2F}" srcOrd="1" destOrd="0" presId="urn:microsoft.com/office/officeart/2005/8/layout/hierarchy6"/>
    <dgm:cxn modelId="{E36F3486-B8F9-4116-B57A-ED836AF71ECD}" type="presParOf" srcId="{CBCAB461-08CB-4254-AAB9-FF815D9EDB2F}" destId="{3D0BCE2D-A13E-4F56-8F98-71C66D46D699}" srcOrd="0" destOrd="0" presId="urn:microsoft.com/office/officeart/2005/8/layout/hierarchy6"/>
    <dgm:cxn modelId="{51AF84C1-D4B9-43C6-AF39-2B00B6B76AD7}" type="presParOf" srcId="{CBCAB461-08CB-4254-AAB9-FF815D9EDB2F}" destId="{C2CDC11B-72C0-42D7-B507-F02BD0C14E02}" srcOrd="1" destOrd="0" presId="urn:microsoft.com/office/officeart/2005/8/layout/hierarchy6"/>
    <dgm:cxn modelId="{AED2F43A-CB7D-4790-8EF0-B7C5BB35E5CD}" type="presParOf" srcId="{C2CDC11B-72C0-42D7-B507-F02BD0C14E02}" destId="{5F8DC824-D621-480F-9E2E-828017BB6839}" srcOrd="0" destOrd="0" presId="urn:microsoft.com/office/officeart/2005/8/layout/hierarchy6"/>
    <dgm:cxn modelId="{DD49AAD4-D15D-49C3-8FD8-A8B51602AC34}" type="presParOf" srcId="{C2CDC11B-72C0-42D7-B507-F02BD0C14E02}" destId="{9859A5FB-6E77-459F-9142-DED40947423D}" srcOrd="1" destOrd="0" presId="urn:microsoft.com/office/officeart/2005/8/layout/hierarchy6"/>
    <dgm:cxn modelId="{002C6E27-2A17-4BEC-9565-7630B9E5489F}" type="presParOf" srcId="{5FF081AC-4A38-4F39-AB73-46F34DAEA9A0}" destId="{15DEAC90-4522-472B-8230-01B81E31E179}" srcOrd="2" destOrd="0" presId="urn:microsoft.com/office/officeart/2005/8/layout/hierarchy6"/>
    <dgm:cxn modelId="{4795BFA2-A633-460C-9FCE-9D3D2C27FEDB}" type="presParOf" srcId="{5FF081AC-4A38-4F39-AB73-46F34DAEA9A0}" destId="{7CF21FDC-51EF-4102-AB6F-CE81DF89E132}" srcOrd="3" destOrd="0" presId="urn:microsoft.com/office/officeart/2005/8/layout/hierarchy6"/>
    <dgm:cxn modelId="{85CE4277-CC4F-4B92-83D8-096A4270FC95}" type="presParOf" srcId="{7CF21FDC-51EF-4102-AB6F-CE81DF89E132}" destId="{58322E6C-EDCA-4A2C-8F31-964B97E6355A}" srcOrd="0" destOrd="0" presId="urn:microsoft.com/office/officeart/2005/8/layout/hierarchy6"/>
    <dgm:cxn modelId="{65E99806-ED32-495F-8B20-7D079EE7EFEC}" type="presParOf" srcId="{7CF21FDC-51EF-4102-AB6F-CE81DF89E132}" destId="{0E7480D9-DB76-40EA-8C2D-8D45B043C314}" srcOrd="1" destOrd="0" presId="urn:microsoft.com/office/officeart/2005/8/layout/hierarchy6"/>
    <dgm:cxn modelId="{E4AFF5E3-D986-4AA2-9B0B-F3C6FE8A34B9}" type="presParOf" srcId="{0E7480D9-DB76-40EA-8C2D-8D45B043C314}" destId="{A695235B-49E5-4F5E-AF3B-07EC72D04BCA}" srcOrd="0" destOrd="0" presId="urn:microsoft.com/office/officeart/2005/8/layout/hierarchy6"/>
    <dgm:cxn modelId="{8FB24C6E-6707-450B-BA5B-ED90FF233B10}" type="presParOf" srcId="{0E7480D9-DB76-40EA-8C2D-8D45B043C314}" destId="{7C7F4D39-6D09-496C-BF54-B302FEB8DB85}" srcOrd="1" destOrd="0" presId="urn:microsoft.com/office/officeart/2005/8/layout/hierarchy6"/>
    <dgm:cxn modelId="{C19F537E-8116-45E2-9F50-5A2DC521A222}" type="presParOf" srcId="{7C7F4D39-6D09-496C-BF54-B302FEB8DB85}" destId="{A735BB8C-B721-4DB8-A240-93B8126E1B0C}" srcOrd="0" destOrd="0" presId="urn:microsoft.com/office/officeart/2005/8/layout/hierarchy6"/>
    <dgm:cxn modelId="{512C05ED-83C7-4E98-8283-CBAF75CA2C4F}" type="presParOf" srcId="{7C7F4D39-6D09-496C-BF54-B302FEB8DB85}" destId="{88D4DDFE-6A06-445E-A07C-9380F2781FD9}" srcOrd="1" destOrd="0" presId="urn:microsoft.com/office/officeart/2005/8/layout/hierarchy6"/>
    <dgm:cxn modelId="{64126CE5-011E-460D-9DF9-74C94CEABFC9}" type="presParOf" srcId="{88D4DDFE-6A06-445E-A07C-9380F2781FD9}" destId="{690E97F7-AC51-48B9-810A-70915CCBBD91}" srcOrd="0" destOrd="0" presId="urn:microsoft.com/office/officeart/2005/8/layout/hierarchy6"/>
    <dgm:cxn modelId="{7D6BDC82-FF70-402E-A38B-0599B7E77245}" type="presParOf" srcId="{88D4DDFE-6A06-445E-A07C-9380F2781FD9}" destId="{BF00BED7-37E3-4613-AF45-772D6BB947C6}" srcOrd="1" destOrd="0" presId="urn:microsoft.com/office/officeart/2005/8/layout/hierarchy6"/>
    <dgm:cxn modelId="{342EB30B-9615-443F-BD6B-9D163A10933C}" type="presParOf" srcId="{BF00BED7-37E3-4613-AF45-772D6BB947C6}" destId="{1E716E53-1CBA-4CC8-8E8D-335688C14180}" srcOrd="0" destOrd="0" presId="urn:microsoft.com/office/officeart/2005/8/layout/hierarchy6"/>
    <dgm:cxn modelId="{64842479-7BB8-42C6-8430-A4A8AF0176B6}" type="presParOf" srcId="{BF00BED7-37E3-4613-AF45-772D6BB947C6}" destId="{C411C149-A582-4FD5-93EC-9F7DC6C5BC93}" srcOrd="1" destOrd="0" presId="urn:microsoft.com/office/officeart/2005/8/layout/hierarchy6"/>
    <dgm:cxn modelId="{AB2E4601-980F-4C8B-98AA-EE2E2188B4CA}" type="presParOf" srcId="{0E7480D9-DB76-40EA-8C2D-8D45B043C314}" destId="{452E47E1-DE5E-43C2-BE99-6FD414686B54}" srcOrd="2" destOrd="0" presId="urn:microsoft.com/office/officeart/2005/8/layout/hierarchy6"/>
    <dgm:cxn modelId="{CB525167-ACD1-4B64-B61A-C5D2C6840426}" type="presParOf" srcId="{0E7480D9-DB76-40EA-8C2D-8D45B043C314}" destId="{D8FED6B5-4710-49B8-944B-8EBB17C0EF70}" srcOrd="3" destOrd="0" presId="urn:microsoft.com/office/officeart/2005/8/layout/hierarchy6"/>
    <dgm:cxn modelId="{ED803861-560D-4678-8FA6-64686362BC39}" type="presParOf" srcId="{D8FED6B5-4710-49B8-944B-8EBB17C0EF70}" destId="{FAD6FA81-4F94-48C5-86A7-D7C544D37AD6}" srcOrd="0" destOrd="0" presId="urn:microsoft.com/office/officeart/2005/8/layout/hierarchy6"/>
    <dgm:cxn modelId="{44001BE5-2904-4623-9D3D-1728459BF956}" type="presParOf" srcId="{D8FED6B5-4710-49B8-944B-8EBB17C0EF70}" destId="{8CC466C0-36CC-484D-A1FD-DACBAFEC3E53}" srcOrd="1" destOrd="0" presId="urn:microsoft.com/office/officeart/2005/8/layout/hierarchy6"/>
    <dgm:cxn modelId="{778A538B-DE86-4FD6-AD53-60DEFDBCCB1B}" type="presParOf" srcId="{5FF081AC-4A38-4F39-AB73-46F34DAEA9A0}" destId="{51FCD676-F7E3-4D7D-9C62-0D678764697C}" srcOrd="4" destOrd="0" presId="urn:microsoft.com/office/officeart/2005/8/layout/hierarchy6"/>
    <dgm:cxn modelId="{F1AF08C2-36CD-4378-AD72-9214B0D6A99C}" type="presParOf" srcId="{5FF081AC-4A38-4F39-AB73-46F34DAEA9A0}" destId="{C79B47BC-429B-471C-A371-DC5CAEA02A3C}" srcOrd="5" destOrd="0" presId="urn:microsoft.com/office/officeart/2005/8/layout/hierarchy6"/>
    <dgm:cxn modelId="{CB2A013D-4A29-4919-8C96-93374477A487}" type="presParOf" srcId="{C79B47BC-429B-471C-A371-DC5CAEA02A3C}" destId="{44CE4ECE-7523-41B4-A3C1-97B0BF596D02}" srcOrd="0" destOrd="0" presId="urn:microsoft.com/office/officeart/2005/8/layout/hierarchy6"/>
    <dgm:cxn modelId="{569E013E-3481-48D5-8DB0-CF7A3EAC8674}" type="presParOf" srcId="{C79B47BC-429B-471C-A371-DC5CAEA02A3C}" destId="{A503AC62-8E30-453C-929A-470B95E06BAD}" srcOrd="1" destOrd="0" presId="urn:microsoft.com/office/officeart/2005/8/layout/hierarchy6"/>
    <dgm:cxn modelId="{9DE6BBF4-C93D-49E2-955D-2D0C4039CD5A}" type="presParOf" srcId="{173B26FC-6FDA-42AE-ABC1-E1CB37D3F8DA}" destId="{762A9029-E51B-4256-AF34-846956C6D0D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2866E-4FC2-482C-977E-A71B8FF60EF4}">
      <dsp:nvSpPr>
        <dsp:cNvPr id="0" name=""/>
        <dsp:cNvSpPr/>
      </dsp:nvSpPr>
      <dsp:spPr>
        <a:xfrm>
          <a:off x="4283571" y="3571"/>
          <a:ext cx="1125140" cy="7500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WTSA</a:t>
          </a:r>
          <a:endParaRPr lang="en-US" sz="1600" kern="1200" dirty="0"/>
        </a:p>
      </dsp:txBody>
      <dsp:txXfrm>
        <a:off x="4305540" y="25540"/>
        <a:ext cx="1081202" cy="706155"/>
      </dsp:txXfrm>
    </dsp:sp>
    <dsp:sp modelId="{D6BEE320-5403-47D4-82C6-93C03F840743}">
      <dsp:nvSpPr>
        <dsp:cNvPr id="0" name=""/>
        <dsp:cNvSpPr/>
      </dsp:nvSpPr>
      <dsp:spPr>
        <a:xfrm>
          <a:off x="4800421" y="753665"/>
          <a:ext cx="91440" cy="300037"/>
        </a:xfrm>
        <a:custGeom>
          <a:avLst/>
          <a:gdLst/>
          <a:ahLst/>
          <a:cxnLst/>
          <a:rect l="0" t="0" r="0" b="0"/>
          <a:pathLst>
            <a:path>
              <a:moveTo>
                <a:pt x="45720" y="0"/>
              </a:moveTo>
              <a:lnTo>
                <a:pt x="45720" y="30003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5400D-2BE2-4D60-9259-3D9F596AB8CE}">
      <dsp:nvSpPr>
        <dsp:cNvPr id="0" name=""/>
        <dsp:cNvSpPr/>
      </dsp:nvSpPr>
      <dsp:spPr>
        <a:xfrm>
          <a:off x="4283571" y="1053702"/>
          <a:ext cx="1125140" cy="7500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TSAG</a:t>
          </a:r>
          <a:endParaRPr lang="en-US" sz="1600" kern="1200" dirty="0"/>
        </a:p>
      </dsp:txBody>
      <dsp:txXfrm>
        <a:off x="4305540" y="1075671"/>
        <a:ext cx="1081202" cy="706155"/>
      </dsp:txXfrm>
    </dsp:sp>
    <dsp:sp modelId="{6EDFA2ED-CF87-40AE-B749-8487D867D309}">
      <dsp:nvSpPr>
        <dsp:cNvPr id="0" name=""/>
        <dsp:cNvSpPr/>
      </dsp:nvSpPr>
      <dsp:spPr>
        <a:xfrm>
          <a:off x="2286446" y="1803796"/>
          <a:ext cx="2559694" cy="300037"/>
        </a:xfrm>
        <a:custGeom>
          <a:avLst/>
          <a:gdLst/>
          <a:ahLst/>
          <a:cxnLst/>
          <a:rect l="0" t="0" r="0" b="0"/>
          <a:pathLst>
            <a:path>
              <a:moveTo>
                <a:pt x="2559694" y="0"/>
              </a:moveTo>
              <a:lnTo>
                <a:pt x="2559694" y="150018"/>
              </a:lnTo>
              <a:lnTo>
                <a:pt x="0" y="150018"/>
              </a:lnTo>
              <a:lnTo>
                <a:pt x="0"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748E55-EA50-4408-B2B4-5923834F9BCB}">
      <dsp:nvSpPr>
        <dsp:cNvPr id="0" name=""/>
        <dsp:cNvSpPr/>
      </dsp:nvSpPr>
      <dsp:spPr>
        <a:xfrm>
          <a:off x="1723876" y="2103834"/>
          <a:ext cx="1125140" cy="7500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Study Group x</a:t>
          </a:r>
          <a:endParaRPr lang="en-US" sz="1600" kern="1200" dirty="0"/>
        </a:p>
      </dsp:txBody>
      <dsp:txXfrm>
        <a:off x="1745845" y="2125803"/>
        <a:ext cx="1081202" cy="706155"/>
      </dsp:txXfrm>
    </dsp:sp>
    <dsp:sp modelId="{6E43D4BC-569B-4095-8A9D-A3EF51F393C8}">
      <dsp:nvSpPr>
        <dsp:cNvPr id="0" name=""/>
        <dsp:cNvSpPr/>
      </dsp:nvSpPr>
      <dsp:spPr>
        <a:xfrm>
          <a:off x="823763" y="2853927"/>
          <a:ext cx="1462682" cy="300037"/>
        </a:xfrm>
        <a:custGeom>
          <a:avLst/>
          <a:gdLst/>
          <a:ahLst/>
          <a:cxnLst/>
          <a:rect l="0" t="0" r="0" b="0"/>
          <a:pathLst>
            <a:path>
              <a:moveTo>
                <a:pt x="1462682" y="0"/>
              </a:moveTo>
              <a:lnTo>
                <a:pt x="1462682" y="150018"/>
              </a:lnTo>
              <a:lnTo>
                <a:pt x="0" y="150018"/>
              </a:lnTo>
              <a:lnTo>
                <a:pt x="0"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98F4C1-F731-40CE-BDF9-7690BAB7BB23}">
      <dsp:nvSpPr>
        <dsp:cNvPr id="0" name=""/>
        <dsp:cNvSpPr/>
      </dsp:nvSpPr>
      <dsp:spPr>
        <a:xfrm>
          <a:off x="261193" y="3153965"/>
          <a:ext cx="1125140" cy="7500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Working Party 1/x</a:t>
          </a:r>
          <a:endParaRPr lang="en-US" sz="1600" kern="1200" dirty="0"/>
        </a:p>
      </dsp:txBody>
      <dsp:txXfrm>
        <a:off x="283162" y="3175934"/>
        <a:ext cx="1081202" cy="706155"/>
      </dsp:txXfrm>
    </dsp:sp>
    <dsp:sp modelId="{B55C20DF-176C-4DAB-9784-F0A4394E31F0}">
      <dsp:nvSpPr>
        <dsp:cNvPr id="0" name=""/>
        <dsp:cNvSpPr/>
      </dsp:nvSpPr>
      <dsp:spPr>
        <a:xfrm>
          <a:off x="778043" y="3904059"/>
          <a:ext cx="91440" cy="300037"/>
        </a:xfrm>
        <a:custGeom>
          <a:avLst/>
          <a:gdLst/>
          <a:ahLst/>
          <a:cxnLst/>
          <a:rect l="0" t="0" r="0" b="0"/>
          <a:pathLst>
            <a:path>
              <a:moveTo>
                <a:pt x="45720" y="0"/>
              </a:moveTo>
              <a:lnTo>
                <a:pt x="45720"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8A07A-CF4F-4CF8-92E3-4B3686F6731C}">
      <dsp:nvSpPr>
        <dsp:cNvPr id="0" name=""/>
        <dsp:cNvSpPr/>
      </dsp:nvSpPr>
      <dsp:spPr>
        <a:xfrm>
          <a:off x="261193" y="4204096"/>
          <a:ext cx="1125140" cy="750093"/>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Question 1/1</a:t>
          </a:r>
          <a:endParaRPr lang="en-US" sz="1600" kern="1200" dirty="0"/>
        </a:p>
      </dsp:txBody>
      <dsp:txXfrm>
        <a:off x="261193" y="4331716"/>
        <a:ext cx="968610" cy="594067"/>
      </dsp:txXfrm>
    </dsp:sp>
    <dsp:sp modelId="{C3C8840E-FE7F-4B75-91E6-9EA5F0EB14BB}">
      <dsp:nvSpPr>
        <dsp:cNvPr id="0" name=""/>
        <dsp:cNvSpPr/>
      </dsp:nvSpPr>
      <dsp:spPr>
        <a:xfrm>
          <a:off x="2240726" y="2853927"/>
          <a:ext cx="91440" cy="300037"/>
        </a:xfrm>
        <a:custGeom>
          <a:avLst/>
          <a:gdLst/>
          <a:ahLst/>
          <a:cxnLst/>
          <a:rect l="0" t="0" r="0" b="0"/>
          <a:pathLst>
            <a:path>
              <a:moveTo>
                <a:pt x="45720" y="0"/>
              </a:moveTo>
              <a:lnTo>
                <a:pt x="45720"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272BFF-5044-45BA-9D04-7AAC010B9E79}">
      <dsp:nvSpPr>
        <dsp:cNvPr id="0" name=""/>
        <dsp:cNvSpPr/>
      </dsp:nvSpPr>
      <dsp:spPr>
        <a:xfrm>
          <a:off x="1723876" y="3153965"/>
          <a:ext cx="1125140" cy="7500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Working Party 2/x</a:t>
          </a:r>
          <a:endParaRPr lang="en-US" sz="1600" kern="1200" dirty="0"/>
        </a:p>
      </dsp:txBody>
      <dsp:txXfrm>
        <a:off x="1745845" y="3175934"/>
        <a:ext cx="1081202" cy="706155"/>
      </dsp:txXfrm>
    </dsp:sp>
    <dsp:sp modelId="{4EE6FEE0-A60F-4731-9127-A12A8E8729A8}">
      <dsp:nvSpPr>
        <dsp:cNvPr id="0" name=""/>
        <dsp:cNvSpPr/>
      </dsp:nvSpPr>
      <dsp:spPr>
        <a:xfrm>
          <a:off x="2240726" y="3904059"/>
          <a:ext cx="91440" cy="300037"/>
        </a:xfrm>
        <a:custGeom>
          <a:avLst/>
          <a:gdLst/>
          <a:ahLst/>
          <a:cxnLst/>
          <a:rect l="0" t="0" r="0" b="0"/>
          <a:pathLst>
            <a:path>
              <a:moveTo>
                <a:pt x="45720" y="0"/>
              </a:moveTo>
              <a:lnTo>
                <a:pt x="45720"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584AF6-DE3D-4B3E-90D0-44EDC99613D0}">
      <dsp:nvSpPr>
        <dsp:cNvPr id="0" name=""/>
        <dsp:cNvSpPr/>
      </dsp:nvSpPr>
      <dsp:spPr>
        <a:xfrm>
          <a:off x="1723876" y="4204096"/>
          <a:ext cx="1125140" cy="750093"/>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Question 1/2</a:t>
          </a:r>
          <a:endParaRPr lang="en-US" sz="1600" kern="1200" dirty="0"/>
        </a:p>
      </dsp:txBody>
      <dsp:txXfrm>
        <a:off x="1723876" y="4331716"/>
        <a:ext cx="968610" cy="594067"/>
      </dsp:txXfrm>
    </dsp:sp>
    <dsp:sp modelId="{7C5FEED6-0606-44DC-B84B-8D1B87A3000E}">
      <dsp:nvSpPr>
        <dsp:cNvPr id="0" name=""/>
        <dsp:cNvSpPr/>
      </dsp:nvSpPr>
      <dsp:spPr>
        <a:xfrm>
          <a:off x="2286446" y="2853927"/>
          <a:ext cx="1462682" cy="300037"/>
        </a:xfrm>
        <a:custGeom>
          <a:avLst/>
          <a:gdLst/>
          <a:ahLst/>
          <a:cxnLst/>
          <a:rect l="0" t="0" r="0" b="0"/>
          <a:pathLst>
            <a:path>
              <a:moveTo>
                <a:pt x="0" y="0"/>
              </a:moveTo>
              <a:lnTo>
                <a:pt x="0" y="150018"/>
              </a:lnTo>
              <a:lnTo>
                <a:pt x="1462682" y="150018"/>
              </a:lnTo>
              <a:lnTo>
                <a:pt x="1462682"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164553-C661-4A72-A77D-04EFA338FD13}">
      <dsp:nvSpPr>
        <dsp:cNvPr id="0" name=""/>
        <dsp:cNvSpPr/>
      </dsp:nvSpPr>
      <dsp:spPr>
        <a:xfrm>
          <a:off x="3186558" y="3153965"/>
          <a:ext cx="1125140" cy="7500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Working Party 3/x</a:t>
          </a:r>
          <a:endParaRPr lang="en-US" sz="1600" kern="1200" dirty="0"/>
        </a:p>
      </dsp:txBody>
      <dsp:txXfrm>
        <a:off x="3208527" y="3175934"/>
        <a:ext cx="1081202" cy="706155"/>
      </dsp:txXfrm>
    </dsp:sp>
    <dsp:sp modelId="{3D0BCE2D-A13E-4F56-8F98-71C66D46D699}">
      <dsp:nvSpPr>
        <dsp:cNvPr id="0" name=""/>
        <dsp:cNvSpPr/>
      </dsp:nvSpPr>
      <dsp:spPr>
        <a:xfrm>
          <a:off x="3703409" y="3904059"/>
          <a:ext cx="91440" cy="300037"/>
        </a:xfrm>
        <a:custGeom>
          <a:avLst/>
          <a:gdLst/>
          <a:ahLst/>
          <a:cxnLst/>
          <a:rect l="0" t="0" r="0" b="0"/>
          <a:pathLst>
            <a:path>
              <a:moveTo>
                <a:pt x="45720" y="0"/>
              </a:moveTo>
              <a:lnTo>
                <a:pt x="45720"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8DC824-D621-480F-9E2E-828017BB6839}">
      <dsp:nvSpPr>
        <dsp:cNvPr id="0" name=""/>
        <dsp:cNvSpPr/>
      </dsp:nvSpPr>
      <dsp:spPr>
        <a:xfrm>
          <a:off x="3186558" y="4204096"/>
          <a:ext cx="1125140" cy="750093"/>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Question 1/3</a:t>
          </a:r>
          <a:endParaRPr lang="en-US" sz="1600" kern="1200" dirty="0"/>
        </a:p>
      </dsp:txBody>
      <dsp:txXfrm>
        <a:off x="3186558" y="4331716"/>
        <a:ext cx="968610" cy="594067"/>
      </dsp:txXfrm>
    </dsp:sp>
    <dsp:sp modelId="{15DEAC90-4522-472B-8230-01B81E31E179}">
      <dsp:nvSpPr>
        <dsp:cNvPr id="0" name=""/>
        <dsp:cNvSpPr/>
      </dsp:nvSpPr>
      <dsp:spPr>
        <a:xfrm>
          <a:off x="4846141" y="1803796"/>
          <a:ext cx="1097012" cy="300037"/>
        </a:xfrm>
        <a:custGeom>
          <a:avLst/>
          <a:gdLst/>
          <a:ahLst/>
          <a:cxnLst/>
          <a:rect l="0" t="0" r="0" b="0"/>
          <a:pathLst>
            <a:path>
              <a:moveTo>
                <a:pt x="0" y="0"/>
              </a:moveTo>
              <a:lnTo>
                <a:pt x="0" y="150018"/>
              </a:lnTo>
              <a:lnTo>
                <a:pt x="1097012" y="150018"/>
              </a:lnTo>
              <a:lnTo>
                <a:pt x="1097012"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22E6C-EDCA-4A2C-8F31-964B97E6355A}">
      <dsp:nvSpPr>
        <dsp:cNvPr id="0" name=""/>
        <dsp:cNvSpPr/>
      </dsp:nvSpPr>
      <dsp:spPr>
        <a:xfrm>
          <a:off x="5380583" y="2103834"/>
          <a:ext cx="1125140" cy="7500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Study Group y</a:t>
          </a:r>
          <a:endParaRPr lang="en-US" sz="1600" kern="1200" dirty="0"/>
        </a:p>
      </dsp:txBody>
      <dsp:txXfrm>
        <a:off x="5402552" y="2125803"/>
        <a:ext cx="1081202" cy="706155"/>
      </dsp:txXfrm>
    </dsp:sp>
    <dsp:sp modelId="{A695235B-49E5-4F5E-AF3B-07EC72D04BCA}">
      <dsp:nvSpPr>
        <dsp:cNvPr id="0" name=""/>
        <dsp:cNvSpPr/>
      </dsp:nvSpPr>
      <dsp:spPr>
        <a:xfrm>
          <a:off x="5211812" y="2853927"/>
          <a:ext cx="731341" cy="300037"/>
        </a:xfrm>
        <a:custGeom>
          <a:avLst/>
          <a:gdLst/>
          <a:ahLst/>
          <a:cxnLst/>
          <a:rect l="0" t="0" r="0" b="0"/>
          <a:pathLst>
            <a:path>
              <a:moveTo>
                <a:pt x="731341" y="0"/>
              </a:moveTo>
              <a:lnTo>
                <a:pt x="731341" y="150018"/>
              </a:lnTo>
              <a:lnTo>
                <a:pt x="0" y="150018"/>
              </a:lnTo>
              <a:lnTo>
                <a:pt x="0"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5BB8C-B721-4DB8-A240-93B8126E1B0C}">
      <dsp:nvSpPr>
        <dsp:cNvPr id="0" name=""/>
        <dsp:cNvSpPr/>
      </dsp:nvSpPr>
      <dsp:spPr>
        <a:xfrm>
          <a:off x="4649241" y="3153965"/>
          <a:ext cx="1125140" cy="7500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Working Party 1/y</a:t>
          </a:r>
          <a:endParaRPr lang="en-US" sz="1600" kern="1200" dirty="0"/>
        </a:p>
      </dsp:txBody>
      <dsp:txXfrm>
        <a:off x="4671210" y="3175934"/>
        <a:ext cx="1081202" cy="706155"/>
      </dsp:txXfrm>
    </dsp:sp>
    <dsp:sp modelId="{690E97F7-AC51-48B9-810A-70915CCBBD91}">
      <dsp:nvSpPr>
        <dsp:cNvPr id="0" name=""/>
        <dsp:cNvSpPr/>
      </dsp:nvSpPr>
      <dsp:spPr>
        <a:xfrm>
          <a:off x="5166092" y="3904059"/>
          <a:ext cx="91440" cy="300037"/>
        </a:xfrm>
        <a:custGeom>
          <a:avLst/>
          <a:gdLst/>
          <a:ahLst/>
          <a:cxnLst/>
          <a:rect l="0" t="0" r="0" b="0"/>
          <a:pathLst>
            <a:path>
              <a:moveTo>
                <a:pt x="45720" y="0"/>
              </a:moveTo>
              <a:lnTo>
                <a:pt x="45720"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16E53-1CBA-4CC8-8E8D-335688C14180}">
      <dsp:nvSpPr>
        <dsp:cNvPr id="0" name=""/>
        <dsp:cNvSpPr/>
      </dsp:nvSpPr>
      <dsp:spPr>
        <a:xfrm>
          <a:off x="4649241" y="4204096"/>
          <a:ext cx="1125140" cy="750093"/>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Question 1/1</a:t>
          </a:r>
          <a:endParaRPr lang="en-US" sz="1600" kern="1200" dirty="0"/>
        </a:p>
      </dsp:txBody>
      <dsp:txXfrm>
        <a:off x="4649241" y="4331716"/>
        <a:ext cx="968610" cy="594067"/>
      </dsp:txXfrm>
    </dsp:sp>
    <dsp:sp modelId="{452E47E1-DE5E-43C2-BE99-6FD414686B54}">
      <dsp:nvSpPr>
        <dsp:cNvPr id="0" name=""/>
        <dsp:cNvSpPr/>
      </dsp:nvSpPr>
      <dsp:spPr>
        <a:xfrm>
          <a:off x="5943153" y="2853927"/>
          <a:ext cx="731341" cy="300037"/>
        </a:xfrm>
        <a:custGeom>
          <a:avLst/>
          <a:gdLst/>
          <a:ahLst/>
          <a:cxnLst/>
          <a:rect l="0" t="0" r="0" b="0"/>
          <a:pathLst>
            <a:path>
              <a:moveTo>
                <a:pt x="0" y="0"/>
              </a:moveTo>
              <a:lnTo>
                <a:pt x="0" y="150018"/>
              </a:lnTo>
              <a:lnTo>
                <a:pt x="731341" y="150018"/>
              </a:lnTo>
              <a:lnTo>
                <a:pt x="731341"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6FA81-4F94-48C5-86A7-D7C544D37AD6}">
      <dsp:nvSpPr>
        <dsp:cNvPr id="0" name=""/>
        <dsp:cNvSpPr/>
      </dsp:nvSpPr>
      <dsp:spPr>
        <a:xfrm>
          <a:off x="6111924" y="3153965"/>
          <a:ext cx="1125140" cy="750093"/>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Working Parties …</a:t>
          </a:r>
          <a:endParaRPr lang="en-US" sz="1600" kern="1200" dirty="0"/>
        </a:p>
      </dsp:txBody>
      <dsp:txXfrm>
        <a:off x="6111924" y="3281585"/>
        <a:ext cx="968610" cy="594067"/>
      </dsp:txXfrm>
    </dsp:sp>
    <dsp:sp modelId="{51FCD676-F7E3-4D7D-9C62-0D678764697C}">
      <dsp:nvSpPr>
        <dsp:cNvPr id="0" name=""/>
        <dsp:cNvSpPr/>
      </dsp:nvSpPr>
      <dsp:spPr>
        <a:xfrm>
          <a:off x="4846141" y="1803796"/>
          <a:ext cx="2559694" cy="300037"/>
        </a:xfrm>
        <a:custGeom>
          <a:avLst/>
          <a:gdLst/>
          <a:ahLst/>
          <a:cxnLst/>
          <a:rect l="0" t="0" r="0" b="0"/>
          <a:pathLst>
            <a:path>
              <a:moveTo>
                <a:pt x="0" y="0"/>
              </a:moveTo>
              <a:lnTo>
                <a:pt x="0" y="150018"/>
              </a:lnTo>
              <a:lnTo>
                <a:pt x="2559694" y="150018"/>
              </a:lnTo>
              <a:lnTo>
                <a:pt x="2559694" y="3000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CE4ECE-7523-41B4-A3C1-97B0BF596D02}">
      <dsp:nvSpPr>
        <dsp:cNvPr id="0" name=""/>
        <dsp:cNvSpPr/>
      </dsp:nvSpPr>
      <dsp:spPr>
        <a:xfrm>
          <a:off x="6843266" y="2103834"/>
          <a:ext cx="1125140" cy="750093"/>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Study Groups …</a:t>
          </a:r>
          <a:endParaRPr lang="en-US" sz="1600" kern="1200" dirty="0"/>
        </a:p>
      </dsp:txBody>
      <dsp:txXfrm>
        <a:off x="6843266" y="2231454"/>
        <a:ext cx="968610" cy="5940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D0658885-2F7C-4788-8C81-CC6DCA7592BF}" type="datetimeFigureOut">
              <a:rPr lang="en-US" smtClean="0"/>
              <a:t>9/28/2012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D1DD8B64-638F-461E-A83E-C09542701A78}" type="slidenum">
              <a:rPr lang="en-US" smtClean="0"/>
              <a:t>‹#›</a:t>
            </a:fld>
            <a:endParaRPr lang="en-US"/>
          </a:p>
        </p:txBody>
      </p:sp>
    </p:spTree>
    <p:extLst>
      <p:ext uri="{BB962C8B-B14F-4D97-AF65-F5344CB8AC3E}">
        <p14:creationId xmlns:p14="http://schemas.microsoft.com/office/powerpoint/2010/main" val="2719341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4CB13D4-05C1-44FE-9963-6DCAAE769DB6}" type="datetimeFigureOut">
              <a:rPr lang="en-US" smtClean="0"/>
              <a:pPr/>
              <a:t>9/28/2012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A8D86CA-F515-4A51-8BEC-366C39F911FA}" type="slidenum">
              <a:rPr lang="en-US" smtClean="0"/>
              <a:pPr/>
              <a:t>‹#›</a:t>
            </a:fld>
            <a:endParaRPr lang="en-US"/>
          </a:p>
        </p:txBody>
      </p:sp>
    </p:spTree>
    <p:extLst>
      <p:ext uri="{BB962C8B-B14F-4D97-AF65-F5344CB8AC3E}">
        <p14:creationId xmlns:p14="http://schemas.microsoft.com/office/powerpoint/2010/main" val="280141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Arthur</a:t>
            </a:r>
            <a:r>
              <a:rPr lang="en-US" baseline="0" dirty="0" smtClean="0"/>
              <a:t> Webster </a:t>
            </a:r>
            <a:r>
              <a:rPr lang="en-US" dirty="0" smtClean="0"/>
              <a:t>from the Institute</a:t>
            </a:r>
            <a:r>
              <a:rPr lang="en-US" baseline="0" dirty="0" smtClean="0"/>
              <a:t> for Telecommunication Sciences, located in Boulder, Colorado, in the USA; and I’m going to talk to you today about standardization trends in visual quality assessment.</a:t>
            </a:r>
            <a:endParaRPr lang="en-US" dirty="0"/>
          </a:p>
        </p:txBody>
      </p:sp>
      <p:sp>
        <p:nvSpPr>
          <p:cNvPr id="4" name="Slide Number Placeholder 3"/>
          <p:cNvSpPr>
            <a:spLocks noGrp="1"/>
          </p:cNvSpPr>
          <p:nvPr>
            <p:ph type="sldNum" sz="quarter" idx="10"/>
          </p:nvPr>
        </p:nvSpPr>
        <p:spPr/>
        <p:txBody>
          <a:bodyPr/>
          <a:lstStyle/>
          <a:p>
            <a:fld id="{9A8D86CA-F515-4A51-8BEC-366C39F911FA}" type="slidenum">
              <a:rPr lang="en-US" smtClean="0"/>
              <a:pPr/>
              <a:t>0</a:t>
            </a:fld>
            <a:endParaRPr lang="en-US"/>
          </a:p>
        </p:txBody>
      </p:sp>
    </p:spTree>
    <p:extLst>
      <p:ext uri="{BB962C8B-B14F-4D97-AF65-F5344CB8AC3E}">
        <p14:creationId xmlns:p14="http://schemas.microsoft.com/office/powerpoint/2010/main" val="342319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77787" indent="-577787">
              <a:lnSpc>
                <a:spcPct val="80000"/>
              </a:lnSpc>
              <a:spcAft>
                <a:spcPct val="50000"/>
              </a:spcAft>
            </a:pPr>
            <a:r>
              <a:rPr lang="en-US" u="sng" dirty="0" smtClean="0">
                <a:latin typeface="Arial" pitchFamily="34" charset="0"/>
              </a:rPr>
              <a:t>General Secretariat</a:t>
            </a:r>
            <a:r>
              <a:rPr lang="en-US" dirty="0" smtClean="0">
                <a:latin typeface="Arial" pitchFamily="34" charset="0"/>
              </a:rPr>
              <a:t>: </a:t>
            </a:r>
            <a:r>
              <a:rPr lang="en-US" dirty="0" smtClean="0">
                <a:latin typeface="Arial" pitchFamily="34" charset="0"/>
                <a:cs typeface="Times New Roman" pitchFamily="18" charset="0"/>
              </a:rPr>
              <a:t>Coordinates and </a:t>
            </a:r>
            <a:r>
              <a:rPr lang="en-GB" dirty="0" smtClean="0">
                <a:latin typeface="Arial" pitchFamily="34" charset="0"/>
                <a:cs typeface="Times New Roman" pitchFamily="18" charset="0"/>
              </a:rPr>
              <a:t>manages the administrative and financial aspects of the Union’s activities </a:t>
            </a:r>
          </a:p>
          <a:p>
            <a:pPr marL="577787" indent="-577787">
              <a:lnSpc>
                <a:spcPct val="80000"/>
              </a:lnSpc>
              <a:spcAft>
                <a:spcPct val="50000"/>
              </a:spcAft>
            </a:pPr>
            <a:r>
              <a:rPr lang="en-US" u="sng" dirty="0" smtClean="0">
                <a:latin typeface="Arial" pitchFamily="34" charset="0"/>
              </a:rPr>
              <a:t>ITU-R</a:t>
            </a:r>
            <a:r>
              <a:rPr lang="en-US" dirty="0" smtClean="0">
                <a:latin typeface="Arial" pitchFamily="34" charset="0"/>
              </a:rPr>
              <a:t>: </a:t>
            </a:r>
            <a:r>
              <a:rPr lang="en-US" dirty="0" smtClean="0">
                <a:latin typeface="Arial" pitchFamily="34" charset="0"/>
                <a:cs typeface="Times New Roman" pitchFamily="18" charset="0"/>
              </a:rPr>
              <a:t>Coordinates radio communications, </a:t>
            </a:r>
            <a:r>
              <a:rPr lang="en-GB" dirty="0" smtClean="0">
                <a:latin typeface="Arial" pitchFamily="34" charset="0"/>
                <a:cs typeface="Times New Roman" pitchFamily="18" charset="0"/>
              </a:rPr>
              <a:t>radio-frequency spectrum management and wireless services</a:t>
            </a:r>
            <a:endParaRPr lang="en-US" dirty="0" smtClean="0">
              <a:latin typeface="Arial" pitchFamily="34" charset="0"/>
              <a:cs typeface="Times New Roman" pitchFamily="18" charset="0"/>
            </a:endParaRPr>
          </a:p>
          <a:p>
            <a:pPr marL="577787" indent="-577787">
              <a:lnSpc>
                <a:spcPct val="80000"/>
              </a:lnSpc>
              <a:spcAft>
                <a:spcPct val="50000"/>
              </a:spcAft>
            </a:pPr>
            <a:r>
              <a:rPr lang="en-US" u="sng" dirty="0" smtClean="0">
                <a:latin typeface="Arial" pitchFamily="34" charset="0"/>
              </a:rPr>
              <a:t>ITU-D</a:t>
            </a:r>
            <a:r>
              <a:rPr lang="en-US" dirty="0" smtClean="0">
                <a:latin typeface="Arial" pitchFamily="34" charset="0"/>
              </a:rPr>
              <a:t>: </a:t>
            </a:r>
            <a:r>
              <a:rPr lang="en-GB" dirty="0" smtClean="0">
                <a:latin typeface="Arial" pitchFamily="34" charset="0"/>
                <a:cs typeface="Times New Roman" pitchFamily="18" charset="0"/>
              </a:rPr>
              <a:t>Technical assistance </a:t>
            </a:r>
            <a:r>
              <a:rPr lang="en-US" dirty="0" smtClean="0">
                <a:latin typeface="Arial" pitchFamily="34" charset="0"/>
                <a:cs typeface="Times New Roman" pitchFamily="18" charset="0"/>
              </a:rPr>
              <a:t>and deployment of telecom networks and services in developing and least developed countries </a:t>
            </a:r>
            <a:r>
              <a:rPr lang="en-GB" dirty="0" smtClean="0">
                <a:latin typeface="Arial" pitchFamily="34" charset="0"/>
                <a:cs typeface="Times New Roman" pitchFamily="18" charset="0"/>
              </a:rPr>
              <a:t>to develop communication services</a:t>
            </a:r>
            <a:endParaRPr lang="en-GB" dirty="0" smtClean="0">
              <a:latin typeface="Arial" pitchFamily="34" charset="0"/>
            </a:endParaRPr>
          </a:p>
          <a:p>
            <a:pPr marL="577787" indent="-577787">
              <a:lnSpc>
                <a:spcPct val="80000"/>
              </a:lnSpc>
              <a:spcAft>
                <a:spcPct val="50000"/>
              </a:spcAft>
            </a:pPr>
            <a:r>
              <a:rPr lang="en-US" u="sng" dirty="0" smtClean="0">
                <a:latin typeface="Arial" pitchFamily="34" charset="0"/>
              </a:rPr>
              <a:t>ITU-T</a:t>
            </a:r>
            <a:r>
              <a:rPr lang="en-US" dirty="0" smtClean="0">
                <a:latin typeface="Arial" pitchFamily="34" charset="0"/>
              </a:rPr>
              <a:t>: M</a:t>
            </a:r>
            <a:r>
              <a:rPr lang="en-US" dirty="0" smtClean="0">
                <a:latin typeface="Arial" pitchFamily="34" charset="0"/>
                <a:cs typeface="Times New Roman" pitchFamily="18" charset="0"/>
              </a:rPr>
              <a:t>ission is to ensure an efficient and on-time production of internationally applicable high quality standards covering all fields of telecommunications</a:t>
            </a:r>
          </a:p>
          <a:p>
            <a:pPr marL="577787" indent="-577787"/>
            <a:r>
              <a:rPr lang="en-US" dirty="0" err="1" smtClean="0">
                <a:latin typeface="Arial" pitchFamily="34" charset="0"/>
              </a:rPr>
              <a:t>TELECOM:Brings</a:t>
            </a:r>
            <a:r>
              <a:rPr lang="en-US" dirty="0" smtClean="0">
                <a:latin typeface="Arial" pitchFamily="34" charset="0"/>
              </a:rPr>
              <a:t> together the top names from across the ICT industry as well as ministers and regulators and many more for a major exhibition, a high-level forum and a host of other opportunities.</a:t>
            </a:r>
          </a:p>
          <a:p>
            <a:endParaRPr lang="en-US" dirty="0"/>
          </a:p>
        </p:txBody>
      </p:sp>
      <p:sp>
        <p:nvSpPr>
          <p:cNvPr id="4" name="Slide Number Placeholder 3"/>
          <p:cNvSpPr>
            <a:spLocks noGrp="1"/>
          </p:cNvSpPr>
          <p:nvPr>
            <p:ph type="sldNum" sz="quarter" idx="10"/>
          </p:nvPr>
        </p:nvSpPr>
        <p:spPr/>
        <p:txBody>
          <a:bodyPr/>
          <a:lstStyle/>
          <a:p>
            <a:fld id="{9A8D86CA-F515-4A51-8BEC-366C39F911F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VQEG was born from a need to bring together experts in subjective video quality assessment and</a:t>
            </a:r>
          </a:p>
          <a:p>
            <a:r>
              <a:rPr lang="en-US" dirty="0" smtClean="0"/>
              <a:t>objective quality measurement from industry, government and academia. The first VQEG meeting, held in Turin in 1997, was attended by a small group of experts drawn from ITU-T and ITU-R Study Groups. </a:t>
            </a:r>
          </a:p>
          <a:p>
            <a:endParaRPr lang="en-US" dirty="0"/>
          </a:p>
        </p:txBody>
      </p:sp>
      <p:sp>
        <p:nvSpPr>
          <p:cNvPr id="4" name="Slide Number Placeholder 3"/>
          <p:cNvSpPr>
            <a:spLocks noGrp="1"/>
          </p:cNvSpPr>
          <p:nvPr>
            <p:ph type="sldNum" sz="quarter" idx="10"/>
          </p:nvPr>
        </p:nvSpPr>
        <p:spPr/>
        <p:txBody>
          <a:bodyPr/>
          <a:lstStyle/>
          <a:p>
            <a:fld id="{9A8D86CA-F515-4A51-8BEC-366C39F911FA}" type="slidenum">
              <a:rPr lang="en-US" smtClean="0"/>
              <a:pPr/>
              <a:t>21</a:t>
            </a:fld>
            <a:endParaRPr lang="en-US"/>
          </a:p>
        </p:txBody>
      </p:sp>
    </p:spTree>
    <p:extLst>
      <p:ext uri="{BB962C8B-B14F-4D97-AF65-F5344CB8AC3E}">
        <p14:creationId xmlns:p14="http://schemas.microsoft.com/office/powerpoint/2010/main" val="32320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motivation of VQEG is to advance the field of video quality assessment by investigating new and advanced subjective, i.e., subjective assessment methods, and objective, i.e., objective quality metrics and measurement techniques. </a:t>
            </a:r>
          </a:p>
          <a:p>
            <a:endParaRPr lang="en-US" dirty="0" smtClean="0"/>
          </a:p>
          <a:p>
            <a:r>
              <a:rPr lang="en-US" dirty="0" smtClean="0"/>
              <a:t>VQEG does not develop or publish standards, rather VQEG conducts tests and reports results to ITU and other standards organizations. </a:t>
            </a:r>
          </a:p>
          <a:p>
            <a:endParaRPr lang="en-US" dirty="0" smtClean="0"/>
          </a:p>
          <a:p>
            <a:r>
              <a:rPr lang="en-US" dirty="0" smtClean="0"/>
              <a:t>VQEG aims at providing a forum where algorithm developers and industry users can meet to</a:t>
            </a:r>
          </a:p>
          <a:p>
            <a:r>
              <a:rPr lang="en-US" dirty="0" smtClean="0"/>
              <a:t>plan and execute validation tests of objective perceptual quality metrics as well</a:t>
            </a:r>
            <a:r>
              <a:rPr lang="en-US" baseline="0" dirty="0" smtClean="0"/>
              <a:t> as to develop new subjective methods</a:t>
            </a:r>
            <a:r>
              <a:rPr lang="en-US" dirty="0" smtClean="0"/>
              <a:t>. Prior to the formation of</a:t>
            </a:r>
          </a:p>
          <a:p>
            <a:r>
              <a:rPr lang="en-US" dirty="0" smtClean="0"/>
              <a:t>VQEG, there was no recognized route for evaluating the predictive performance of objective</a:t>
            </a:r>
          </a:p>
          <a:p>
            <a:r>
              <a:rPr lang="en-US" dirty="0" smtClean="0"/>
              <a:t>video quality metrics. Over the years, VQEG has developed a systematic approach to validation</a:t>
            </a:r>
          </a:p>
          <a:p>
            <a:r>
              <a:rPr lang="en-US" dirty="0" smtClean="0"/>
              <a:t>testing which typically includes the collection of several subjective databases whose results are</a:t>
            </a:r>
          </a:p>
          <a:p>
            <a:r>
              <a:rPr lang="en-US" dirty="0" smtClean="0"/>
              <a:t>to be predicted by the objective video quality models under examination. An important element</a:t>
            </a:r>
          </a:p>
          <a:p>
            <a:r>
              <a:rPr lang="en-US" dirty="0" smtClean="0"/>
              <a:t>of the VQEG approach is the formulation of test plans that clearly and specifically define the</a:t>
            </a:r>
          </a:p>
          <a:p>
            <a:r>
              <a:rPr lang="en-US" dirty="0" smtClean="0"/>
              <a:t>procedures for performing objective model validation. These test plans describe the format and</a:t>
            </a:r>
          </a:p>
          <a:p>
            <a:r>
              <a:rPr lang="en-US" dirty="0" smtClean="0"/>
              <a:t>range of source content, the scope and nature of degradations that may be applied to the source</a:t>
            </a:r>
          </a:p>
          <a:p>
            <a:r>
              <a:rPr lang="en-US" dirty="0" smtClean="0"/>
              <a:t>content, the subjective test methods to be used to collect the subjective data, the test laboratories</a:t>
            </a:r>
          </a:p>
          <a:p>
            <a:r>
              <a:rPr lang="en-US" dirty="0" smtClean="0"/>
              <a:t>who perform the subjective assessment tests, the type of objective quality models that may be</a:t>
            </a:r>
          </a:p>
          <a:p>
            <a:r>
              <a:rPr lang="en-US" dirty="0" smtClean="0"/>
              <a:t>submitted for the purpose of model validation, the submission procedures of the objective quality</a:t>
            </a:r>
          </a:p>
          <a:p>
            <a:r>
              <a:rPr lang="en-US" dirty="0" smtClean="0"/>
              <a:t>models, and finally the statistical techniques and model evaluation metrics to be used.</a:t>
            </a:r>
          </a:p>
          <a:p>
            <a:endParaRPr lang="en-US" dirty="0" smtClean="0"/>
          </a:p>
          <a:p>
            <a:r>
              <a:rPr lang="en-US" dirty="0" smtClean="0"/>
              <a:t>Importantly, the test plans are approved by consensus among all VQEG participants - including</a:t>
            </a:r>
          </a:p>
          <a:p>
            <a:r>
              <a:rPr lang="en-US" dirty="0" smtClean="0"/>
              <a:t>model proponents, subjective test labs, industry representatives, academia, and representatives of</a:t>
            </a:r>
          </a:p>
          <a:p>
            <a:r>
              <a:rPr lang="en-US" dirty="0" smtClean="0"/>
              <a:t>several Standards Developing Organizations (SDOs).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8D86CA-F515-4A51-8BEC-366C39F911FA}" type="slidenum">
              <a:rPr lang="en-US" smtClean="0"/>
              <a:pPr/>
              <a:t>23</a:t>
            </a:fld>
            <a:endParaRPr lang="en-US"/>
          </a:p>
        </p:txBody>
      </p:sp>
    </p:spTree>
    <p:extLst>
      <p:ext uri="{BB962C8B-B14F-4D97-AF65-F5344CB8AC3E}">
        <p14:creationId xmlns:p14="http://schemas.microsoft.com/office/powerpoint/2010/main" val="338245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Completed</a:t>
            </a:r>
          </a:p>
          <a:p>
            <a:r>
              <a:rPr lang="en-US" dirty="0" smtClean="0"/>
              <a:t>FRTV I &amp; II (Full Reference Television)</a:t>
            </a:r>
          </a:p>
          <a:p>
            <a:r>
              <a:rPr lang="en-US" dirty="0" smtClean="0"/>
              <a:t>Multimedia  I </a:t>
            </a:r>
          </a:p>
          <a:p>
            <a:r>
              <a:rPr lang="en-US" dirty="0" smtClean="0"/>
              <a:t>RRNR (Reduced Reference</a:t>
            </a:r>
            <a:r>
              <a:rPr lang="en-US" baseline="0" dirty="0" smtClean="0"/>
              <a:t> – No Reference Television</a:t>
            </a:r>
            <a:r>
              <a:rPr lang="en-US" dirty="0" smtClean="0"/>
              <a:t>)</a:t>
            </a:r>
          </a:p>
          <a:p>
            <a:r>
              <a:rPr lang="en-US" dirty="0" smtClean="0"/>
              <a:t>HDTV I (High Definition Television Phase I)</a:t>
            </a:r>
          </a:p>
          <a:p>
            <a:r>
              <a:rPr lang="en-US" dirty="0" smtClean="0"/>
              <a:t>Active: </a:t>
            </a:r>
          </a:p>
          <a:p>
            <a:r>
              <a:rPr lang="en-US" dirty="0" smtClean="0"/>
              <a:t>3DTV (3D</a:t>
            </a:r>
            <a:r>
              <a:rPr lang="en-US" baseline="0" dirty="0" smtClean="0"/>
              <a:t> Television</a:t>
            </a:r>
            <a:r>
              <a:rPr lang="en-US" dirty="0" smtClean="0"/>
              <a:t>)</a:t>
            </a:r>
          </a:p>
          <a:p>
            <a:r>
              <a:rPr lang="en-US" dirty="0" smtClean="0"/>
              <a:t>Joint Effort Group—JEG-Hybrid</a:t>
            </a:r>
          </a:p>
          <a:p>
            <a:r>
              <a:rPr lang="en-US" dirty="0" smtClean="0"/>
              <a:t>Hybrid Perceptual/</a:t>
            </a:r>
            <a:r>
              <a:rPr lang="en-US" dirty="0" err="1" smtClean="0"/>
              <a:t>Bitstream</a:t>
            </a:r>
            <a:r>
              <a:rPr lang="en-US" dirty="0" smtClean="0"/>
              <a:t> </a:t>
            </a:r>
          </a:p>
          <a:p>
            <a:r>
              <a:rPr lang="en-US" dirty="0" smtClean="0"/>
              <a:t>Multimedia II—MM2 </a:t>
            </a:r>
          </a:p>
          <a:p>
            <a:r>
              <a:rPr lang="en-US" dirty="0" smtClean="0"/>
              <a:t>Quality for Recognition Tasks—QART (Public Safety)</a:t>
            </a:r>
          </a:p>
          <a:p>
            <a:r>
              <a:rPr lang="en-US" dirty="0" smtClean="0"/>
              <a:t>Ramping up</a:t>
            </a:r>
          </a:p>
          <a:p>
            <a:r>
              <a:rPr lang="en-US" dirty="0" smtClean="0"/>
              <a:t>High Dynamic Range Video—HDR</a:t>
            </a:r>
          </a:p>
          <a:p>
            <a:r>
              <a:rPr lang="en-US" dirty="0" smtClean="0"/>
              <a:t>HDTV Phase II—HDTV2</a:t>
            </a:r>
          </a:p>
          <a:p>
            <a:r>
              <a:rPr lang="en-US" dirty="0" smtClean="0"/>
              <a:t>Monitoring of Audio Visual Quality by Key Indicators—MOAVI</a:t>
            </a:r>
          </a:p>
          <a:p>
            <a:r>
              <a:rPr lang="en-US" dirty="0" smtClean="0"/>
              <a:t>Real-Time Interactive Communications Evaluation—RICE</a:t>
            </a:r>
          </a:p>
          <a:p>
            <a:endParaRPr lang="en-US" dirty="0"/>
          </a:p>
        </p:txBody>
      </p:sp>
      <p:sp>
        <p:nvSpPr>
          <p:cNvPr id="4" name="Slide Number Placeholder 3"/>
          <p:cNvSpPr>
            <a:spLocks noGrp="1"/>
          </p:cNvSpPr>
          <p:nvPr>
            <p:ph type="sldNum" sz="quarter" idx="10"/>
          </p:nvPr>
        </p:nvSpPr>
        <p:spPr/>
        <p:txBody>
          <a:bodyPr/>
          <a:lstStyle/>
          <a:p>
            <a:fld id="{9A8D86CA-F515-4A51-8BEC-366C39F911FA}" type="slidenum">
              <a:rPr lang="en-US" smtClean="0"/>
              <a:pPr/>
              <a:t>27</a:t>
            </a:fld>
            <a:endParaRPr lang="en-US"/>
          </a:p>
        </p:txBody>
      </p:sp>
    </p:spTree>
    <p:extLst>
      <p:ext uri="{BB962C8B-B14F-4D97-AF65-F5344CB8AC3E}">
        <p14:creationId xmlns:p14="http://schemas.microsoft.com/office/powerpoint/2010/main" val="285306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D86CA-F515-4A51-8BEC-366C39F911FA}" type="slidenum">
              <a:rPr lang="en-US" smtClean="0"/>
              <a:pPr/>
              <a:t>33</a:t>
            </a:fld>
            <a:endParaRPr lang="en-US"/>
          </a:p>
        </p:txBody>
      </p:sp>
    </p:spTree>
    <p:extLst>
      <p:ext uri="{BB962C8B-B14F-4D97-AF65-F5344CB8AC3E}">
        <p14:creationId xmlns:p14="http://schemas.microsoft.com/office/powerpoint/2010/main" val="4044693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2438400"/>
            <a:ext cx="9009063" cy="1052513"/>
            <a:chOff x="0" y="1536"/>
            <a:chExt cx="5675" cy="663"/>
          </a:xfrm>
        </p:grpSpPr>
        <p:grpSp>
          <p:nvGrpSpPr>
            <p:cNvPr id="6147" name="Group 3"/>
            <p:cNvGrpSpPr>
              <a:grpSpLocks/>
            </p:cNvGrpSpPr>
            <p:nvPr/>
          </p:nvGrpSpPr>
          <p:grpSpPr bwMode="auto">
            <a:xfrm>
              <a:off x="183" y="1604"/>
              <a:ext cx="448" cy="299"/>
              <a:chOff x="720" y="336"/>
              <a:chExt cx="624" cy="432"/>
            </a:xfrm>
          </p:grpSpPr>
          <p:sp>
            <p:nvSpPr>
              <p:cNvPr id="6148"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50" name="Group 6"/>
            <p:cNvGrpSpPr>
              <a:grpSpLocks/>
            </p:cNvGrpSpPr>
            <p:nvPr/>
          </p:nvGrpSpPr>
          <p:grpSpPr bwMode="auto">
            <a:xfrm>
              <a:off x="261" y="1870"/>
              <a:ext cx="465" cy="299"/>
              <a:chOff x="912" y="2640"/>
              <a:chExt cx="672" cy="432"/>
            </a:xfrm>
          </p:grpSpPr>
          <p:sp>
            <p:nvSpPr>
              <p:cNvPr id="6151"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5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15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r>
              <a:rPr lang="en-US" smtClean="0"/>
              <a:t>9/30/2012</a:t>
            </a:r>
            <a:endParaRPr lang="en-US"/>
          </a:p>
        </p:txBody>
      </p:sp>
      <p:sp>
        <p:nvSpPr>
          <p:cNvPr id="615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616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5797149-6E4F-4147-9B6B-0C586848AFD5}" type="slidenum">
              <a:rPr lang="en-US"/>
              <a:pPr/>
              <a:t>‹#›</a:t>
            </a:fld>
            <a:endParaRPr lang="en-US"/>
          </a:p>
        </p:txBody>
      </p:sp>
      <p:pic>
        <p:nvPicPr>
          <p:cNvPr id="6161" name="Picture 17" descr="*"/>
          <p:cNvPicPr>
            <a:picLocks noChangeAspect="1" noChangeArrowheads="1"/>
          </p:cNvPicPr>
          <p:nvPr userDrawn="1"/>
        </p:nvPicPr>
        <p:blipFill>
          <a:blip r:embed="rId2" cstate="print">
            <a:lum contrast="-42000"/>
            <a:extLst>
              <a:ext uri="{28A0092B-C50C-407E-A947-70E740481C1C}">
                <a14:useLocalDpi xmlns:a14="http://schemas.microsoft.com/office/drawing/2010/main"/>
              </a:ext>
            </a:extLst>
          </a:blip>
          <a:srcRect/>
          <a:stretch>
            <a:fillRect/>
          </a:stretch>
        </p:blipFill>
        <p:spPr bwMode="auto">
          <a:xfrm>
            <a:off x="0" y="0"/>
            <a:ext cx="579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alphaModFix amt="40000"/>
            <a:extLst>
              <a:ext uri="{BEBA8EAE-BF5A-486C-A8C5-ECC9F3942E4B}">
                <a14:imgProps xmlns:a14="http://schemas.microsoft.com/office/drawing/2010/main">
                  <a14:imgLayer r:embed="rId3">
                    <a14:imgEffect>
                      <a14:colorTemperature colorTemp="42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DEE7F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219201"/>
            <a:ext cx="7772400" cy="2381250"/>
          </a:xfrm>
        </p:spPr>
        <p:txBody>
          <a:bodyPr>
            <a:scene3d>
              <a:camera prst="orthographicFront"/>
              <a:lightRig rig="threePt" dir="t"/>
            </a:scene3d>
            <a:sp3d extrusionH="57150" contourW="19050">
              <a:bevelT w="63500" h="38100" prst="softRound"/>
              <a:contourClr>
                <a:schemeClr val="tx2">
                  <a:lumMod val="75000"/>
                </a:schemeClr>
              </a:contourClr>
            </a:sp3d>
          </a:bodyPr>
          <a:lstStyle>
            <a:lvl1pPr>
              <a:defRPr>
                <a:solidFill>
                  <a:schemeClr val="tx2">
                    <a:lumMod val="50000"/>
                  </a:schemeClr>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619" y="6172200"/>
            <a:ext cx="3504762" cy="55873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24" y="0"/>
            <a:ext cx="1295400" cy="1295400"/>
          </a:xfrm>
          <a:prstGeom prst="rect">
            <a:avLst/>
          </a:prstGeom>
        </p:spPr>
      </p:pic>
    </p:spTree>
    <p:extLst>
      <p:ext uri="{BB962C8B-B14F-4D97-AF65-F5344CB8AC3E}">
        <p14:creationId xmlns:p14="http://schemas.microsoft.com/office/powerpoint/2010/main" val="328445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444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r>
              <a:rPr lang="en-US" smtClean="0"/>
              <a:t>9/30/2012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462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Date Placeholder 6"/>
          <p:cNvSpPr>
            <a:spLocks noGrp="1"/>
          </p:cNvSpPr>
          <p:nvPr>
            <p:ph type="dt" sz="half" idx="10"/>
          </p:nvPr>
        </p:nvSpPr>
        <p:spPr/>
        <p:txBody>
          <a:bodyPr/>
          <a:lstStyle/>
          <a:p>
            <a:r>
              <a:rPr lang="en-US" smtClean="0"/>
              <a:t>9/30/2012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8227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9/30/2012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4719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9/30/2012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5584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9674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746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C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9/30/2012</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4516AA-2A82-42CA-B1EA-6D83846591A6}" type="slidenum">
              <a:rPr lang="en-US"/>
              <a:pPr/>
              <a:t>‹#›</a:t>
            </a:fld>
            <a:endParaRPr lang="en-US"/>
          </a:p>
        </p:txBody>
      </p:sp>
    </p:spTree>
    <p:extLst>
      <p:ext uri="{BB962C8B-B14F-4D97-AF65-F5344CB8AC3E}">
        <p14:creationId xmlns:p14="http://schemas.microsoft.com/office/powerpoint/2010/main" val="12221902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9/30/2012</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35F0CC-9E28-4742-84F3-15ED7EDFF718}" type="slidenum">
              <a:rPr lang="en-US"/>
              <a:pPr/>
              <a:t>‹#›</a:t>
            </a:fld>
            <a:endParaRPr lang="en-US"/>
          </a:p>
        </p:txBody>
      </p:sp>
    </p:spTree>
    <p:extLst>
      <p:ext uri="{BB962C8B-B14F-4D97-AF65-F5344CB8AC3E}">
        <p14:creationId xmlns:p14="http://schemas.microsoft.com/office/powerpoint/2010/main" val="39392410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smtClean="0"/>
              <a:t>9/30/2012</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5FFC02-1011-4448-967A-36230ABE8C93}" type="slidenum">
              <a:rPr lang="en-US"/>
              <a:pPr/>
              <a:t>‹#›</a:t>
            </a:fld>
            <a:endParaRPr lang="en-US"/>
          </a:p>
        </p:txBody>
      </p:sp>
    </p:spTree>
    <p:extLst>
      <p:ext uri="{BB962C8B-B14F-4D97-AF65-F5344CB8AC3E}">
        <p14:creationId xmlns:p14="http://schemas.microsoft.com/office/powerpoint/2010/main" val="14060003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bwMode="auto">
          <a:xfrm>
            <a:off x="0" y="990600"/>
            <a:ext cx="8915400" cy="1295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r>
              <a:rPr lang="en-US" smtClean="0"/>
              <a:t>9/30/2012</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0E27B6-9A7F-42BA-B1BF-B34AED7D29B0}" type="slidenum">
              <a:rPr lang="en-US"/>
              <a:pPr/>
              <a:t>‹#›</a:t>
            </a:fld>
            <a:endParaRPr lang="en-US"/>
          </a:p>
        </p:txBody>
      </p:sp>
    </p:spTree>
    <p:extLst>
      <p:ext uri="{BB962C8B-B14F-4D97-AF65-F5344CB8AC3E}">
        <p14:creationId xmlns:p14="http://schemas.microsoft.com/office/powerpoint/2010/main" val="9499642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bwMode="auto">
          <a:xfrm>
            <a:off x="76200" y="990600"/>
            <a:ext cx="8915400" cy="1295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smtClean="0"/>
              <a:t>9/30/2012</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56FB4F-186A-425F-B154-4C1D25CD85FF}" type="slidenum">
              <a:rPr lang="en-US"/>
              <a:pPr/>
              <a:t>‹#›</a:t>
            </a:fld>
            <a:endParaRPr lang="en-US"/>
          </a:p>
        </p:txBody>
      </p:sp>
    </p:spTree>
    <p:extLst>
      <p:ext uri="{BB962C8B-B14F-4D97-AF65-F5344CB8AC3E}">
        <p14:creationId xmlns:p14="http://schemas.microsoft.com/office/powerpoint/2010/main" val="30448200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9/30/2012</a:t>
            </a:r>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C630736-1E32-493B-82A7-7FC821CC57C3}" type="slidenum">
              <a:rPr lang="en-US"/>
              <a:pPr/>
              <a:t>‹#›</a:t>
            </a:fld>
            <a:endParaRPr lang="en-US"/>
          </a:p>
        </p:txBody>
      </p:sp>
    </p:spTree>
    <p:extLst>
      <p:ext uri="{BB962C8B-B14F-4D97-AF65-F5344CB8AC3E}">
        <p14:creationId xmlns:p14="http://schemas.microsoft.com/office/powerpoint/2010/main" val="8073285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auto">
          <a:xfrm>
            <a:off x="76200" y="990600"/>
            <a:ext cx="8915400" cy="1295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 name="Title 1"/>
          <p:cNvSpPr>
            <a:spLocks noGrp="1"/>
          </p:cNvSpPr>
          <p:nvPr>
            <p:ph type="title"/>
          </p:nvPr>
        </p:nvSpPr>
        <p:spPr>
          <a:xfrm>
            <a:off x="457200" y="273050"/>
            <a:ext cx="3008313"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Times New Roman" pitchFamily="18" charset="0"/>
                <a:cs typeface="Times New Roman" pitchFamily="18" charset="0"/>
              </a:defRPr>
            </a:lvl1pPr>
            <a:lvl2pPr>
              <a:defRPr sz="2800">
                <a:latin typeface="Times New Roman" pitchFamily="18" charset="0"/>
                <a:cs typeface="Times New Roman" pitchFamily="18" charset="0"/>
              </a:defRPr>
            </a:lvl2pPr>
            <a:lvl3pPr>
              <a:defRPr sz="2400">
                <a:latin typeface="Times New Roman" pitchFamily="18" charset="0"/>
                <a:cs typeface="Times New Roman" pitchFamily="18" charset="0"/>
              </a:defRPr>
            </a:lvl3pPr>
            <a:lvl4pPr>
              <a:defRPr sz="2000">
                <a:latin typeface="Times New Roman" pitchFamily="18" charset="0"/>
                <a:cs typeface="Times New Roman" pitchFamily="18" charset="0"/>
              </a:defRPr>
            </a:lvl4pPr>
            <a:lvl5pPr>
              <a:defRPr sz="2000">
                <a:latin typeface="Times New Roman" pitchFamily="18" charset="0"/>
                <a:cs typeface="Times New Roman" pitchFamily="18"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9/30/2012</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289D4E-A8EF-4AE4-A733-7A83BF3E04BB}" type="slidenum">
              <a:rPr lang="en-US"/>
              <a:pPr/>
              <a:t>‹#›</a:t>
            </a:fld>
            <a:endParaRPr lang="en-US"/>
          </a:p>
        </p:txBody>
      </p:sp>
    </p:spTree>
    <p:extLst>
      <p:ext uri="{BB962C8B-B14F-4D97-AF65-F5344CB8AC3E}">
        <p14:creationId xmlns:p14="http://schemas.microsoft.com/office/powerpoint/2010/main" val="33238100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Times New Roman" pitchFamily="18" charset="0"/>
                <a:cs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9/30/2012</a:t>
            </a:r>
            <a:endParaRPr lang="en-US" dirty="0"/>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05FD94-1D26-4ACF-83F8-BBE5A36904B1}" type="slidenum">
              <a:rPr lang="en-US"/>
              <a:pPr/>
              <a:t>‹#›</a:t>
            </a:fld>
            <a:endParaRPr lang="en-US"/>
          </a:p>
        </p:txBody>
      </p:sp>
    </p:spTree>
    <p:extLst>
      <p:ext uri="{BB962C8B-B14F-4D97-AF65-F5344CB8AC3E}">
        <p14:creationId xmlns:p14="http://schemas.microsoft.com/office/powerpoint/2010/main" val="34342497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51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5124"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51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51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5127"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51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512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3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r>
              <a:rPr lang="en-US" smtClean="0"/>
              <a:t>9/30/2012</a:t>
            </a:r>
            <a:endParaRPr lang="en-US"/>
          </a:p>
        </p:txBody>
      </p:sp>
      <p:sp>
        <p:nvSpPr>
          <p:cNvPr id="513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37876712-C343-4723-917D-C1C99A50BF1A}" type="slidenum">
              <a:rPr lang="en-US"/>
              <a:pPr/>
              <a:t>‹#›</a:t>
            </a:fld>
            <a:endParaRPr lang="en-US"/>
          </a:p>
        </p:txBody>
      </p:sp>
      <p:pic>
        <p:nvPicPr>
          <p:cNvPr id="5134" name="Picture 14" descr="*"/>
          <p:cNvPicPr>
            <a:picLocks noChangeAspect="1" noChangeArrowheads="1"/>
          </p:cNvPicPr>
          <p:nvPr/>
        </p:nvPicPr>
        <p:blipFill>
          <a:blip r:embed="rId11" cstate="print">
            <a:lum contrast="-42000"/>
            <a:extLst>
              <a:ext uri="{28A0092B-C50C-407E-A947-70E740481C1C}">
                <a14:useLocalDpi xmlns:a14="http://schemas.microsoft.com/office/drawing/2010/main"/>
              </a:ext>
            </a:extLst>
          </a:blip>
          <a:srcRect/>
          <a:stretch>
            <a:fillRect/>
          </a:stretch>
        </p:blipFill>
        <p:spPr bwMode="auto">
          <a:xfrm>
            <a:off x="0" y="0"/>
            <a:ext cx="579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iming>
    <p:tnLst>
      <p:par>
        <p:cTn id="1" dur="indefinite" restart="never" nodeType="tmRoot"/>
      </p:par>
    </p:tnLst>
  </p:timing>
  <p:hf hdr="0" ftr="0"/>
  <p:txStyles>
    <p:titleStyle>
      <a:lvl1pPr algn="l" rtl="0" eaLnBrk="1" fontAlgn="base" hangingPunct="1">
        <a:spcBef>
          <a:spcPct val="0"/>
        </a:spcBef>
        <a:spcAft>
          <a:spcPct val="0"/>
        </a:spcAft>
        <a:defRPr sz="4400">
          <a:solidFill>
            <a:srgbClr val="0000FF"/>
          </a:solidFill>
          <a:latin typeface="Times New Roman" pitchFamily="18" charset="0"/>
          <a:ea typeface="+mj-ea"/>
          <a:cs typeface="Times New Roman" pitchFamily="18" charset="0"/>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SzPct val="100000"/>
        <a:buFont typeface="Arial" pitchFamily="34" charset="0"/>
        <a:buChar char="•"/>
        <a:defRPr sz="3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chemeClr val="tx1"/>
        </a:buClr>
        <a:buSzPct val="100000"/>
        <a:buFont typeface="Tahoma" pitchFamily="34" charset="0"/>
        <a:buChar char="‒"/>
        <a:defRPr sz="28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lr>
          <a:schemeClr val="tx1"/>
        </a:buClr>
        <a:buSzPct val="100000"/>
        <a:buFont typeface="Arial" pitchFamily="34" charset="0"/>
        <a:buChar char="•"/>
        <a:defRPr sz="24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lr>
          <a:schemeClr val="tx1"/>
        </a:buClr>
        <a:buSzPct val="100000"/>
        <a:buFont typeface="Tahoma" pitchFamily="34" charset="0"/>
        <a:buChar char="‒"/>
        <a:defRPr sz="2000">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lr>
          <a:schemeClr val="tx1"/>
        </a:buClr>
        <a:buSzPct val="50000"/>
        <a:buFont typeface="Arial" pitchFamily="34" charset="0"/>
        <a:buChar char="•"/>
        <a:defRPr sz="20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rgbClr val="C9D8F0"/>
              </a:gs>
              <a:gs pos="43000">
                <a:schemeClr val="bg1"/>
              </a:gs>
              <a:gs pos="85000">
                <a:schemeClr val="bg1"/>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4" y="0"/>
            <a:ext cx="9144000" cy="1366787"/>
          </a:xfrm>
          <a:prstGeom prst="rect">
            <a:avLst/>
          </a:prstGeom>
        </p:spPr>
      </p:pic>
      <p:sp>
        <p:nvSpPr>
          <p:cNvPr id="2" name="Title Placeholder 1"/>
          <p:cNvSpPr>
            <a:spLocks noGrp="1"/>
          </p:cNvSpPr>
          <p:nvPr>
            <p:ph type="title"/>
          </p:nvPr>
        </p:nvSpPr>
        <p:spPr>
          <a:xfrm>
            <a:off x="457200" y="152400"/>
            <a:ext cx="82296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66787"/>
            <a:ext cx="8229600" cy="49578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492875"/>
            <a:ext cx="2057400" cy="365125"/>
          </a:xfrm>
          <a:prstGeom prst="rect">
            <a:avLst/>
          </a:prstGeom>
        </p:spPr>
        <p:txBody>
          <a:bodyPr vert="horz" lIns="91440" tIns="45720" rIns="91440" bIns="45720" rtlCol="0" anchor="ctr"/>
          <a:lstStyle>
            <a:lvl1pPr algn="l">
              <a:defRPr sz="900">
                <a:solidFill>
                  <a:schemeClr val="tx2">
                    <a:lumMod val="75000"/>
                  </a:schemeClr>
                </a:solidFill>
              </a:defRPr>
            </a:lvl1pPr>
          </a:lstStyle>
          <a:p>
            <a:r>
              <a:rPr lang="en-US" smtClean="0"/>
              <a:t>9/30/2012</a:t>
            </a:r>
            <a:endParaRPr lang="en-US"/>
          </a:p>
        </p:txBody>
      </p:sp>
      <p:sp>
        <p:nvSpPr>
          <p:cNvPr id="5" name="Footer Placeholder 4"/>
          <p:cNvSpPr>
            <a:spLocks noGrp="1"/>
          </p:cNvSpPr>
          <p:nvPr>
            <p:ph type="ftr" sz="quarter" idx="3"/>
          </p:nvPr>
        </p:nvSpPr>
        <p:spPr>
          <a:xfrm>
            <a:off x="2514600" y="6618356"/>
            <a:ext cx="4114800" cy="239644"/>
          </a:xfrm>
          <a:prstGeom prst="rect">
            <a:avLst/>
          </a:prstGeom>
        </p:spPr>
        <p:txBody>
          <a:bodyPr vert="horz" lIns="91440" tIns="45720" rIns="91440" bIns="45720" rtlCol="0" anchor="ctr"/>
          <a:lstStyle>
            <a:lvl1pPr algn="ctr">
              <a:defRPr sz="1200">
                <a:solidFill>
                  <a:schemeClr val="tx2">
                    <a:lumMod val="75000"/>
                  </a:schemeClr>
                </a:solidFill>
              </a:defRPr>
            </a:lvl1pPr>
          </a:lstStyle>
          <a:p>
            <a:endParaRPr lang="en-US"/>
          </a:p>
        </p:txBody>
      </p:sp>
      <p:sp>
        <p:nvSpPr>
          <p:cNvPr id="6" name="Slide Number Placeholder 5"/>
          <p:cNvSpPr>
            <a:spLocks noGrp="1"/>
          </p:cNvSpPr>
          <p:nvPr>
            <p:ph type="sldNum" sz="quarter" idx="4"/>
          </p:nvPr>
        </p:nvSpPr>
        <p:spPr>
          <a:xfrm>
            <a:off x="6629400" y="6492875"/>
            <a:ext cx="2057400"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B6F15528-21DE-4FAA-801E-634DDDAF4B2B}" type="slidenum">
              <a:rPr lang="en-US" smtClean="0"/>
              <a:pPr/>
              <a:t>‹#›</a:t>
            </a:fld>
            <a:endParaRPr lang="en-US"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866388" y="6345997"/>
            <a:ext cx="1842661" cy="293756"/>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0" y="34057"/>
            <a:ext cx="1002509" cy="1002509"/>
          </a:xfrm>
          <a:prstGeom prst="rect">
            <a:avLst/>
          </a:prstGeom>
        </p:spPr>
      </p:pic>
    </p:spTree>
    <p:extLst>
      <p:ext uri="{BB962C8B-B14F-4D97-AF65-F5344CB8AC3E}">
        <p14:creationId xmlns:p14="http://schemas.microsoft.com/office/powerpoint/2010/main" val="27240846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Calibri" pitchFamily="34" charset="0"/>
        <a:buChar char="●"/>
        <a:defRPr sz="3200" kern="1200">
          <a:solidFill>
            <a:schemeClr val="tx1"/>
          </a:solidFill>
          <a:latin typeface="+mn-lt"/>
          <a:ea typeface="+mn-ea"/>
          <a:cs typeface="+mn-cs"/>
        </a:defRPr>
      </a:lvl1pPr>
      <a:lvl2pPr marL="401638" indent="-174625"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573088" indent="-119063"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Word_Document2.docx"/><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www.itu.int/ITU-T/studygroups/com09/index.asp" TargetMode="External"/><Relationship Id="rId7" Type="http://schemas.openxmlformats.org/officeDocument/2006/relationships/hyperlink" Target="http://www.vqeg.org/" TargetMode="External"/><Relationship Id="rId2" Type="http://schemas.openxmlformats.org/officeDocument/2006/relationships/hyperlink" Target="http://www.itu.int/ITU-T/index.html" TargetMode="External"/><Relationship Id="rId1" Type="http://schemas.openxmlformats.org/officeDocument/2006/relationships/slideLayout" Target="../slideLayouts/slideLayout11.xml"/><Relationship Id="rId6" Type="http://schemas.openxmlformats.org/officeDocument/2006/relationships/hyperlink" Target="http://www.atis.org/" TargetMode="External"/><Relationship Id="rId5" Type="http://schemas.openxmlformats.org/officeDocument/2006/relationships/hyperlink" Target="http://www.itu.int/ITU-R/index.asp?category=study-groups&amp;rlink=rwp6c&amp;lang=en" TargetMode="External"/><Relationship Id="rId4" Type="http://schemas.openxmlformats.org/officeDocument/2006/relationships/hyperlink" Target="http://www.itu.int/en/ITU-T/publications/Pages/recs.aspx"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4000" dirty="0"/>
              <a:t>Standardization Trends in Visual Quality </a:t>
            </a:r>
            <a:r>
              <a:rPr lang="en-US" sz="4000" dirty="0" smtClean="0"/>
              <a:t>Assessment:</a:t>
            </a:r>
            <a:br>
              <a:rPr lang="en-US" sz="4000" dirty="0" smtClean="0"/>
            </a:br>
            <a:r>
              <a:rPr lang="en-US" sz="4000" dirty="0" smtClean="0"/>
              <a:t>VQEG &amp; </a:t>
            </a:r>
            <a:r>
              <a:rPr lang="en-US" dirty="0" smtClean="0"/>
              <a:t>Standards Development Organizations (SDOs)</a:t>
            </a:r>
            <a:endParaRPr lang="en-US" dirty="0"/>
          </a:p>
        </p:txBody>
      </p:sp>
      <p:sp>
        <p:nvSpPr>
          <p:cNvPr id="3" name="Subtitle 2"/>
          <p:cNvSpPr>
            <a:spLocks noGrp="1"/>
          </p:cNvSpPr>
          <p:nvPr>
            <p:ph type="subTitle" idx="1"/>
          </p:nvPr>
        </p:nvSpPr>
        <p:spPr/>
        <p:txBody>
          <a:bodyPr/>
          <a:lstStyle/>
          <a:p>
            <a:r>
              <a:rPr lang="en-US" dirty="0" smtClean="0"/>
              <a:t>Arthur Webster</a:t>
            </a:r>
            <a:br>
              <a:rPr lang="en-US" dirty="0" smtClean="0"/>
            </a:br>
            <a:r>
              <a:rPr lang="en-US" dirty="0" smtClean="0"/>
              <a:t>webster@its.bldrdoc.gov</a:t>
            </a:r>
          </a:p>
        </p:txBody>
      </p:sp>
    </p:spTree>
    <p:extLst>
      <p:ext uri="{BB962C8B-B14F-4D97-AF65-F5344CB8AC3E}">
        <p14:creationId xmlns:p14="http://schemas.microsoft.com/office/powerpoint/2010/main" val="2468606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Quality Questions in SG9</a:t>
            </a:r>
            <a:endParaRPr lang="en-US" dirty="0"/>
          </a:p>
        </p:txBody>
      </p:sp>
      <p:sp>
        <p:nvSpPr>
          <p:cNvPr id="3" name="Content Placeholder 2"/>
          <p:cNvSpPr>
            <a:spLocks noGrp="1"/>
          </p:cNvSpPr>
          <p:nvPr>
            <p:ph idx="1"/>
          </p:nvPr>
        </p:nvSpPr>
        <p:spPr/>
        <p:txBody>
          <a:bodyPr>
            <a:normAutofit fontScale="55000" lnSpcReduction="20000"/>
          </a:bodyPr>
          <a:lstStyle/>
          <a:p>
            <a:pPr>
              <a:lnSpc>
                <a:spcPct val="80000"/>
              </a:lnSpc>
            </a:pPr>
            <a:r>
              <a:rPr lang="en-US" dirty="0" smtClean="0">
                <a:solidFill>
                  <a:schemeClr val="tx1">
                    <a:lumMod val="50000"/>
                    <a:lumOff val="50000"/>
                  </a:schemeClr>
                </a:solidFill>
              </a:rPr>
              <a:t>Q 1/9    Transmission of television and sound </a:t>
            </a:r>
            <a:r>
              <a:rPr lang="en-US" dirty="0" err="1" smtClean="0">
                <a:solidFill>
                  <a:schemeClr val="tx1">
                    <a:lumMod val="50000"/>
                    <a:lumOff val="50000"/>
                  </a:schemeClr>
                </a:solidFill>
              </a:rPr>
              <a:t>programme</a:t>
            </a:r>
            <a:r>
              <a:rPr lang="en-US" dirty="0" smtClean="0">
                <a:solidFill>
                  <a:schemeClr val="tx1">
                    <a:lumMod val="50000"/>
                    <a:lumOff val="50000"/>
                  </a:schemeClr>
                </a:solidFill>
              </a:rPr>
              <a:t> signal for contribution, primary distribution and secondary distribution  </a:t>
            </a:r>
          </a:p>
          <a:p>
            <a:pPr>
              <a:lnSpc>
                <a:spcPct val="80000"/>
              </a:lnSpc>
            </a:pPr>
            <a:r>
              <a:rPr lang="en-US" dirty="0" smtClean="0">
                <a:solidFill>
                  <a:schemeClr val="tx1">
                    <a:lumMod val="50000"/>
                    <a:lumOff val="50000"/>
                  </a:schemeClr>
                </a:solidFill>
              </a:rPr>
              <a:t>Q 2/9    Measurement and control of the Quality of Service (</a:t>
            </a:r>
            <a:r>
              <a:rPr lang="en-US" dirty="0" err="1" smtClean="0">
                <a:solidFill>
                  <a:schemeClr val="tx1">
                    <a:lumMod val="50000"/>
                    <a:lumOff val="50000"/>
                  </a:schemeClr>
                </a:solidFill>
              </a:rPr>
              <a:t>QoS</a:t>
            </a:r>
            <a:r>
              <a:rPr lang="en-US" dirty="0" smtClean="0">
                <a:solidFill>
                  <a:schemeClr val="tx1">
                    <a:lumMod val="50000"/>
                    <a:lumOff val="50000"/>
                  </a:schemeClr>
                </a:solidFill>
              </a:rPr>
              <a:t>) for television transmission on contribution and distribution networks  </a:t>
            </a:r>
          </a:p>
          <a:p>
            <a:pPr>
              <a:lnSpc>
                <a:spcPct val="80000"/>
              </a:lnSpc>
            </a:pPr>
            <a:r>
              <a:rPr lang="en-US" dirty="0" smtClean="0">
                <a:solidFill>
                  <a:schemeClr val="tx1">
                    <a:lumMod val="50000"/>
                    <a:lumOff val="50000"/>
                  </a:schemeClr>
                </a:solidFill>
              </a:rPr>
              <a:t>Q 3/9    Methods and practices for conditional access, protection against unauthorized copying and against unauthorized redistribution ("redistribution control" for digital cable television distribution to the home)  </a:t>
            </a:r>
          </a:p>
          <a:p>
            <a:pPr>
              <a:lnSpc>
                <a:spcPct val="80000"/>
              </a:lnSpc>
            </a:pPr>
            <a:r>
              <a:rPr lang="en-US" dirty="0" smtClean="0">
                <a:solidFill>
                  <a:schemeClr val="tx1">
                    <a:lumMod val="50000"/>
                    <a:lumOff val="50000"/>
                  </a:schemeClr>
                </a:solidFill>
              </a:rPr>
              <a:t>Q 4/9    Application programming interfaces (API) for advanced content distribution services within the scope of Study Group 9  </a:t>
            </a:r>
          </a:p>
          <a:p>
            <a:pPr>
              <a:lnSpc>
                <a:spcPct val="80000"/>
              </a:lnSpc>
            </a:pPr>
            <a:r>
              <a:rPr lang="en-US" dirty="0" smtClean="0">
                <a:solidFill>
                  <a:schemeClr val="tx1">
                    <a:lumMod val="50000"/>
                    <a:lumOff val="50000"/>
                  </a:schemeClr>
                </a:solidFill>
              </a:rPr>
              <a:t>Q 5/9    Functional requirements for a universal integrated receiver or set-top box for the reception of advanced content distribution services  </a:t>
            </a:r>
          </a:p>
          <a:p>
            <a:pPr>
              <a:lnSpc>
                <a:spcPct val="80000"/>
              </a:lnSpc>
            </a:pPr>
            <a:r>
              <a:rPr lang="en-US" dirty="0" smtClean="0">
                <a:solidFill>
                  <a:schemeClr val="tx1">
                    <a:lumMod val="50000"/>
                    <a:lumOff val="50000"/>
                  </a:schemeClr>
                </a:solidFill>
              </a:rPr>
              <a:t>Q 6/9    Digital </a:t>
            </a:r>
            <a:r>
              <a:rPr lang="en-US" dirty="0" err="1" smtClean="0">
                <a:solidFill>
                  <a:schemeClr val="tx1">
                    <a:lumMod val="50000"/>
                    <a:lumOff val="50000"/>
                  </a:schemeClr>
                </a:solidFill>
              </a:rPr>
              <a:t>programme</a:t>
            </a:r>
            <a:r>
              <a:rPr lang="en-US" dirty="0" smtClean="0">
                <a:solidFill>
                  <a:schemeClr val="tx1">
                    <a:lumMod val="50000"/>
                    <a:lumOff val="50000"/>
                  </a:schemeClr>
                </a:solidFill>
              </a:rPr>
              <a:t> delivery controls for multiplexing, switching and insertion in compressed bit streams, possibly encapsulated in TS or IP packets  </a:t>
            </a:r>
          </a:p>
          <a:p>
            <a:pPr>
              <a:lnSpc>
                <a:spcPct val="80000"/>
              </a:lnSpc>
            </a:pPr>
            <a:r>
              <a:rPr lang="en-US" dirty="0" smtClean="0">
                <a:solidFill>
                  <a:schemeClr val="tx1">
                    <a:lumMod val="50000"/>
                    <a:lumOff val="50000"/>
                  </a:schemeClr>
                </a:solidFill>
              </a:rPr>
              <a:t>Q 7/9    Cable television delivery of digital services and applications that use Internet Protocols (IP) and/or packet-based data  </a:t>
            </a:r>
          </a:p>
          <a:p>
            <a:pPr>
              <a:lnSpc>
                <a:spcPct val="80000"/>
              </a:lnSpc>
            </a:pPr>
            <a:r>
              <a:rPr lang="en-US" dirty="0" smtClean="0">
                <a:solidFill>
                  <a:schemeClr val="tx1">
                    <a:lumMod val="50000"/>
                    <a:lumOff val="50000"/>
                  </a:schemeClr>
                </a:solidFill>
              </a:rPr>
              <a:t>Q 8/9    Voice and video IP applications over cable television networks  </a:t>
            </a:r>
          </a:p>
          <a:p>
            <a:pPr>
              <a:lnSpc>
                <a:spcPct val="80000"/>
              </a:lnSpc>
            </a:pPr>
            <a:r>
              <a:rPr lang="en-US" dirty="0" smtClean="0">
                <a:solidFill>
                  <a:schemeClr val="tx1">
                    <a:lumMod val="50000"/>
                    <a:lumOff val="50000"/>
                  </a:schemeClr>
                </a:solidFill>
              </a:rPr>
              <a:t>Q 9/9    The extension of network-based content distribution services over broadband in Home Networks  </a:t>
            </a:r>
          </a:p>
          <a:p>
            <a:pPr>
              <a:lnSpc>
                <a:spcPct val="80000"/>
              </a:lnSpc>
            </a:pPr>
            <a:r>
              <a:rPr lang="en-US" dirty="0" smtClean="0">
                <a:solidFill>
                  <a:schemeClr val="tx1">
                    <a:lumMod val="50000"/>
                    <a:lumOff val="50000"/>
                  </a:schemeClr>
                </a:solidFill>
              </a:rPr>
              <a:t>Q 10/9    Requirements and methods to delivery sound and television </a:t>
            </a:r>
            <a:r>
              <a:rPr lang="en-US" dirty="0" err="1" smtClean="0">
                <a:solidFill>
                  <a:schemeClr val="tx1">
                    <a:lumMod val="50000"/>
                    <a:lumOff val="50000"/>
                  </a:schemeClr>
                </a:solidFill>
              </a:rPr>
              <a:t>programmes</a:t>
            </a:r>
            <a:r>
              <a:rPr lang="en-US" dirty="0" smtClean="0">
                <a:solidFill>
                  <a:schemeClr val="tx1">
                    <a:lumMod val="50000"/>
                    <a:lumOff val="50000"/>
                  </a:schemeClr>
                </a:solidFill>
              </a:rPr>
              <a:t> and other multimedia services over IP networks for advanced service platforms  </a:t>
            </a:r>
          </a:p>
          <a:p>
            <a:pPr>
              <a:lnSpc>
                <a:spcPct val="80000"/>
              </a:lnSpc>
            </a:pPr>
            <a:r>
              <a:rPr lang="en-US" dirty="0" smtClean="0">
                <a:solidFill>
                  <a:schemeClr val="tx1">
                    <a:lumMod val="50000"/>
                    <a:lumOff val="50000"/>
                  </a:schemeClr>
                </a:solidFill>
              </a:rPr>
              <a:t>Q 11/9    Transmission of multichannel analogue and/or digital television signals over optical access networks  </a:t>
            </a:r>
          </a:p>
          <a:p>
            <a:pPr>
              <a:lnSpc>
                <a:spcPct val="80000"/>
              </a:lnSpc>
            </a:pPr>
            <a:r>
              <a:rPr lang="en-US" dirty="0" smtClean="0">
                <a:solidFill>
                  <a:schemeClr val="tx1">
                    <a:lumMod val="50000"/>
                    <a:lumOff val="50000"/>
                  </a:schemeClr>
                </a:solidFill>
              </a:rPr>
              <a:t>Q 12/9    Objective and subjective methods for evaluating perceptual audiovisual quality in multimedia services within the terms of Study Group 9  </a:t>
            </a:r>
          </a:p>
          <a:p>
            <a:pPr>
              <a:lnSpc>
                <a:spcPct val="80000"/>
              </a:lnSpc>
            </a:pPr>
            <a:r>
              <a:rPr lang="en-US" dirty="0" smtClean="0">
                <a:solidFill>
                  <a:schemeClr val="tx1">
                    <a:lumMod val="50000"/>
                    <a:lumOff val="50000"/>
                  </a:schemeClr>
                </a:solidFill>
              </a:rPr>
              <a:t>Q 14/9    Work </a:t>
            </a:r>
            <a:r>
              <a:rPr lang="en-US" dirty="0" err="1" smtClean="0">
                <a:solidFill>
                  <a:schemeClr val="tx1">
                    <a:lumMod val="50000"/>
                    <a:lumOff val="50000"/>
                  </a:schemeClr>
                </a:solidFill>
              </a:rPr>
              <a:t>programme</a:t>
            </a:r>
            <a:r>
              <a:rPr lang="en-US" dirty="0" smtClean="0">
                <a:solidFill>
                  <a:schemeClr val="tx1">
                    <a:lumMod val="50000"/>
                    <a:lumOff val="50000"/>
                  </a:schemeClr>
                </a:solidFill>
              </a:rPr>
              <a:t>, coordination and planning  </a:t>
            </a:r>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2051" name="Object 3"/>
          <p:cNvGraphicFramePr>
            <a:graphicFrameLocks noChangeAspect="1"/>
          </p:cNvGraphicFramePr>
          <p:nvPr>
            <p:extLst>
              <p:ext uri="{D42A27DB-BD31-4B8C-83A1-F6EECF244321}">
                <p14:modId xmlns:p14="http://schemas.microsoft.com/office/powerpoint/2010/main" val="628162399"/>
              </p:ext>
            </p:extLst>
          </p:nvPr>
        </p:nvGraphicFramePr>
        <p:xfrm>
          <a:off x="1231900" y="2505075"/>
          <a:ext cx="7681913" cy="1112838"/>
        </p:xfrm>
        <a:graphic>
          <a:graphicData uri="http://schemas.openxmlformats.org/presentationml/2006/ole">
            <mc:AlternateContent xmlns:mc="http://schemas.openxmlformats.org/markup-compatibility/2006">
              <mc:Choice xmlns:v="urn:schemas-microsoft-com:vml" Requires="v">
                <p:oleObj spid="_x0000_s2117" name="Document" r:id="rId3" imgW="6019174" imgH="982558" progId="Word.Document.12">
                  <p:embed/>
                </p:oleObj>
              </mc:Choice>
              <mc:Fallback>
                <p:oleObj name="Document" r:id="rId3" imgW="6019174" imgH="982558" progId="Word.Document.12">
                  <p:embed/>
                  <p:pic>
                    <p:nvPicPr>
                      <p:cNvPr id="0" name="Picture 3" descr="Papyrus"/>
                      <p:cNvPicPr>
                        <a:picLocks noChangeAspect="1" noChangeArrowheads="1"/>
                      </p:cNvPicPr>
                      <p:nvPr/>
                    </p:nvPicPr>
                    <p:blipFill>
                      <a:blip r:embed="rId4"/>
                      <a:srcRect/>
                      <a:stretch>
                        <a:fillRect/>
                      </a:stretch>
                    </p:blipFill>
                    <p:spPr bwMode="auto">
                      <a:xfrm>
                        <a:off x="1231900" y="2505075"/>
                        <a:ext cx="7681913" cy="1112838"/>
                      </a:xfrm>
                      <a:prstGeom prst="rect">
                        <a:avLst/>
                      </a:prstGeom>
                      <a:solidFill>
                        <a:srgbClr val="FCFEAC"/>
                      </a:solidFill>
                      <a:ln>
                        <a:noFill/>
                      </a:ln>
                      <a:effectLst/>
                      <a:extLst/>
                    </p:spPr>
                  </p:pic>
                </p:oleObj>
              </mc:Fallback>
            </mc:AlternateContent>
          </a:graphicData>
        </a:graphic>
      </p:graphicFrame>
      <p:graphicFrame>
        <p:nvGraphicFramePr>
          <p:cNvPr id="2052" name="Object 4"/>
          <p:cNvGraphicFramePr>
            <a:graphicFrameLocks noChangeAspect="1"/>
          </p:cNvGraphicFramePr>
          <p:nvPr>
            <p:extLst>
              <p:ext uri="{D42A27DB-BD31-4B8C-83A1-F6EECF244321}">
                <p14:modId xmlns:p14="http://schemas.microsoft.com/office/powerpoint/2010/main" val="1268203331"/>
              </p:ext>
            </p:extLst>
          </p:nvPr>
        </p:nvGraphicFramePr>
        <p:xfrm>
          <a:off x="1230794" y="4350712"/>
          <a:ext cx="7682778" cy="1374273"/>
        </p:xfrm>
        <a:graphic>
          <a:graphicData uri="http://schemas.openxmlformats.org/presentationml/2006/ole">
            <mc:AlternateContent xmlns:mc="http://schemas.openxmlformats.org/markup-compatibility/2006">
              <mc:Choice xmlns:v="urn:schemas-microsoft-com:vml" Requires="v">
                <p:oleObj spid="_x0000_s2118" name="Document" r:id="rId5" imgW="5949456" imgH="982558" progId="Word.Document.12">
                  <p:embed/>
                </p:oleObj>
              </mc:Choice>
              <mc:Fallback>
                <p:oleObj name="Document" r:id="rId5" imgW="5949456" imgH="982558" progId="Word.Document.12">
                  <p:embed/>
                  <p:pic>
                    <p:nvPicPr>
                      <p:cNvPr id="0" name="Picture 4" descr="Papyr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0794" y="4350712"/>
                        <a:ext cx="7682778" cy="1374273"/>
                      </a:xfrm>
                      <a:prstGeom prst="rect">
                        <a:avLst/>
                      </a:prstGeom>
                      <a:solidFill>
                        <a:srgbClr val="FCFEAC"/>
                      </a:solid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Recent Work in SG9</a:t>
            </a:r>
            <a:br>
              <a:rPr lang="en-US" dirty="0" smtClean="0"/>
            </a:br>
            <a:r>
              <a:rPr lang="en-US" dirty="0" smtClean="0"/>
              <a:t> Visual Quality Assessment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1797305"/>
              </p:ext>
            </p:extLst>
          </p:nvPr>
        </p:nvGraphicFramePr>
        <p:xfrm>
          <a:off x="457200" y="1412755"/>
          <a:ext cx="7859256" cy="4773092"/>
        </p:xfrm>
        <a:graphic>
          <a:graphicData uri="http://schemas.openxmlformats.org/drawingml/2006/table">
            <a:tbl>
              <a:tblPr firstRow="1" bandRow="1">
                <a:tableStyleId>{5C22544A-7EE6-4342-B048-85BDC9FD1C3A}</a:tableStyleId>
              </a:tblPr>
              <a:tblGrid>
                <a:gridCol w="1061629"/>
                <a:gridCol w="921712"/>
                <a:gridCol w="735966"/>
                <a:gridCol w="4160629"/>
                <a:gridCol w="979320"/>
              </a:tblGrid>
              <a:tr h="292530">
                <a:tc>
                  <a:txBody>
                    <a:bodyPr/>
                    <a:lstStyle/>
                    <a:p>
                      <a:r>
                        <a:rPr lang="en-US" sz="1200" dirty="0" smtClean="0"/>
                        <a:t>Rec.</a:t>
                      </a:r>
                      <a:r>
                        <a:rPr lang="en-US" sz="1200" baseline="0" dirty="0" smtClean="0"/>
                        <a:t> #</a:t>
                      </a:r>
                      <a:endParaRPr lang="en-US" sz="1200" dirty="0"/>
                    </a:p>
                  </a:txBody>
                  <a:tcPr/>
                </a:tc>
                <a:tc>
                  <a:txBody>
                    <a:bodyPr/>
                    <a:lstStyle/>
                    <a:p>
                      <a:r>
                        <a:rPr lang="en-US" sz="1200" dirty="0" smtClean="0"/>
                        <a:t>Name</a:t>
                      </a:r>
                      <a:endParaRPr lang="en-US" sz="1200" dirty="0"/>
                    </a:p>
                  </a:txBody>
                  <a:tcPr/>
                </a:tc>
                <a:tc>
                  <a:txBody>
                    <a:bodyPr/>
                    <a:lstStyle/>
                    <a:p>
                      <a:r>
                        <a:rPr lang="en-US" sz="1200" dirty="0" err="1" smtClean="0"/>
                        <a:t>Qu</a:t>
                      </a:r>
                      <a:endParaRPr lang="en-US" sz="1200" dirty="0"/>
                    </a:p>
                  </a:txBody>
                  <a:tcPr/>
                </a:tc>
                <a:tc>
                  <a:txBody>
                    <a:bodyPr/>
                    <a:lstStyle/>
                    <a:p>
                      <a:r>
                        <a:rPr lang="en-US" sz="1200" dirty="0" smtClean="0"/>
                        <a:t>Title</a:t>
                      </a:r>
                      <a:endParaRPr lang="en-US" sz="1200" dirty="0"/>
                    </a:p>
                  </a:txBody>
                  <a:tcPr/>
                </a:tc>
                <a:tc>
                  <a:txBody>
                    <a:bodyPr/>
                    <a:lstStyle/>
                    <a:p>
                      <a:r>
                        <a:rPr lang="en-US" sz="1200" dirty="0" smtClean="0"/>
                        <a:t>Timing</a:t>
                      </a:r>
                      <a:endParaRPr lang="en-US" sz="1200" dirty="0"/>
                    </a:p>
                  </a:txBody>
                  <a:tcPr/>
                </a:tc>
              </a:tr>
              <a:tr h="702071">
                <a:tc>
                  <a:txBody>
                    <a:bodyPr/>
                    <a:lstStyle/>
                    <a:p>
                      <a:r>
                        <a:rPr lang="en-US" sz="1600" dirty="0" smtClean="0"/>
                        <a:t>J.249</a:t>
                      </a:r>
                      <a:endParaRPr lang="en-US" sz="1600" dirty="0"/>
                    </a:p>
                  </a:txBody>
                  <a:tcPr/>
                </a:tc>
                <a:tc>
                  <a:txBody>
                    <a:bodyPr/>
                    <a:lstStyle/>
                    <a:p>
                      <a:r>
                        <a:rPr lang="en-US" sz="1200" dirty="0" err="1" smtClean="0"/>
                        <a:t>J.redref</a:t>
                      </a:r>
                      <a:endParaRPr lang="en-US" sz="1200" dirty="0"/>
                    </a:p>
                  </a:txBody>
                  <a:tcPr/>
                </a:tc>
                <a:tc>
                  <a:txBody>
                    <a:bodyPr/>
                    <a:lstStyle/>
                    <a:p>
                      <a:r>
                        <a:rPr lang="en-US" sz="1200" dirty="0" smtClean="0"/>
                        <a:t>Q2/9</a:t>
                      </a:r>
                      <a:endParaRPr lang="en-US" sz="1200" dirty="0"/>
                    </a:p>
                  </a:txBody>
                  <a:tcPr/>
                </a:tc>
                <a:tc>
                  <a:txBody>
                    <a:bodyPr/>
                    <a:lstStyle/>
                    <a:p>
                      <a:r>
                        <a:rPr lang="en-US" sz="1400" dirty="0" smtClean="0"/>
                        <a:t>Perceptual video quality measurement techniques for digital cable television in the presence of a reduced reference</a:t>
                      </a:r>
                      <a:endParaRPr lang="en-US" sz="1400" dirty="0"/>
                    </a:p>
                  </a:txBody>
                  <a:tcPr/>
                </a:tc>
                <a:tc>
                  <a:txBody>
                    <a:bodyPr/>
                    <a:lstStyle/>
                    <a:p>
                      <a:r>
                        <a:rPr lang="en-US" sz="1600" dirty="0" smtClean="0"/>
                        <a:t>2009</a:t>
                      </a:r>
                      <a:endParaRPr lang="en-US" sz="1600" dirty="0"/>
                    </a:p>
                  </a:txBody>
                  <a:tcPr/>
                </a:tc>
              </a:tr>
              <a:tr h="906842">
                <a:tc>
                  <a:txBody>
                    <a:bodyPr/>
                    <a:lstStyle/>
                    <a:p>
                      <a:r>
                        <a:rPr lang="en-US" sz="1600" dirty="0" smtClean="0"/>
                        <a:t>J.340</a:t>
                      </a:r>
                      <a:endParaRPr lang="en-US" sz="1600" dirty="0"/>
                    </a:p>
                  </a:txBody>
                  <a:tcPr/>
                </a:tc>
                <a:tc>
                  <a:txBody>
                    <a:bodyPr/>
                    <a:lstStyle/>
                    <a:p>
                      <a:r>
                        <a:rPr lang="en-US" sz="1200" dirty="0" err="1" smtClean="0"/>
                        <a:t>J.ra-psnr</a:t>
                      </a:r>
                      <a:endParaRPr lang="en-US" sz="1200" dirty="0"/>
                    </a:p>
                  </a:txBody>
                  <a:tcPr/>
                </a:tc>
                <a:tc>
                  <a:txBody>
                    <a:bodyPr/>
                    <a:lstStyle/>
                    <a:p>
                      <a:r>
                        <a:rPr lang="en-US" sz="1200" dirty="0" smtClean="0"/>
                        <a:t>Q2/9</a:t>
                      </a:r>
                      <a:endParaRPr lang="en-US" sz="1200" dirty="0"/>
                    </a:p>
                  </a:txBody>
                  <a:tcPr/>
                </a:tc>
                <a:tc>
                  <a:txBody>
                    <a:bodyPr/>
                    <a:lstStyle/>
                    <a:p>
                      <a:r>
                        <a:rPr lang="en-US" sz="1400" dirty="0" smtClean="0"/>
                        <a:t>Reference Algorithm for Computing Peak Signal to Noise Ratio (PSNR) of a Video Sequence with Constant Spatial Shifts and a Constant Delay</a:t>
                      </a:r>
                      <a:endParaRPr lang="en-US" sz="1400" dirty="0"/>
                    </a:p>
                  </a:txBody>
                  <a:tcPr/>
                </a:tc>
                <a:tc>
                  <a:txBody>
                    <a:bodyPr/>
                    <a:lstStyle/>
                    <a:p>
                      <a:r>
                        <a:rPr lang="en-US" sz="1600" dirty="0" smtClean="0"/>
                        <a:t>2009</a:t>
                      </a:r>
                      <a:endParaRPr lang="en-US" sz="1600" dirty="0"/>
                    </a:p>
                  </a:txBody>
                  <a:tcPr/>
                </a:tc>
              </a:tr>
              <a:tr h="702071">
                <a:tc>
                  <a:txBody>
                    <a:bodyPr/>
                    <a:lstStyle/>
                    <a:p>
                      <a:r>
                        <a:rPr lang="en-US" sz="1600" dirty="0" smtClean="0"/>
                        <a:t>J.341</a:t>
                      </a:r>
                      <a:endParaRPr lang="en-US" sz="1600" dirty="0"/>
                    </a:p>
                  </a:txBody>
                  <a:tcPr/>
                </a:tc>
                <a:tc>
                  <a:txBody>
                    <a:bodyPr/>
                    <a:lstStyle/>
                    <a:p>
                      <a:r>
                        <a:rPr lang="en-US" sz="1200" dirty="0" err="1" smtClean="0"/>
                        <a:t>J.vqhdtv-fr</a:t>
                      </a:r>
                      <a:endParaRPr lang="en-US" sz="1200" dirty="0"/>
                    </a:p>
                  </a:txBody>
                  <a:tcPr/>
                </a:tc>
                <a:tc>
                  <a:txBody>
                    <a:bodyPr/>
                    <a:lstStyle/>
                    <a:p>
                      <a:r>
                        <a:rPr lang="en-US" sz="1200" dirty="0" smtClean="0"/>
                        <a:t>Q2/9</a:t>
                      </a:r>
                      <a:endParaRPr lang="en-US" sz="1200" dirty="0"/>
                    </a:p>
                  </a:txBody>
                  <a:tcPr/>
                </a:tc>
                <a:tc>
                  <a:txBody>
                    <a:bodyPr/>
                    <a:lstStyle/>
                    <a:p>
                      <a:r>
                        <a:rPr lang="en-US" sz="1400" dirty="0" smtClean="0"/>
                        <a:t>Objective perceptual multimedia video quality measurement of HDTV for digital cable television in the presence of a full reference</a:t>
                      </a:r>
                      <a:endParaRPr lang="en-US" sz="1400" dirty="0"/>
                    </a:p>
                  </a:txBody>
                  <a:tcPr/>
                </a:tc>
                <a:tc>
                  <a:txBody>
                    <a:bodyPr/>
                    <a:lstStyle/>
                    <a:p>
                      <a:r>
                        <a:rPr lang="en-US" sz="1600" dirty="0" smtClean="0"/>
                        <a:t>2010</a:t>
                      </a:r>
                      <a:endParaRPr lang="en-US" sz="1600" dirty="0"/>
                    </a:p>
                  </a:txBody>
                  <a:tcPr/>
                </a:tc>
              </a:tr>
              <a:tr h="586680">
                <a:tc>
                  <a:txBody>
                    <a:bodyPr/>
                    <a:lstStyle/>
                    <a:p>
                      <a:r>
                        <a:rPr lang="en-US" sz="1600" dirty="0" err="1" smtClean="0"/>
                        <a:t>J.bitvqm</a:t>
                      </a:r>
                      <a:endParaRPr lang="en-US" sz="1600" dirty="0"/>
                    </a:p>
                  </a:txBody>
                  <a:tcPr/>
                </a:tc>
                <a:tc>
                  <a:txBody>
                    <a:bodyPr/>
                    <a:lstStyle/>
                    <a:p>
                      <a:r>
                        <a:rPr lang="en-US" sz="1200" dirty="0" err="1" smtClean="0"/>
                        <a:t>J.bitvqm</a:t>
                      </a:r>
                      <a:endParaRPr lang="en-US" sz="1200" dirty="0"/>
                    </a:p>
                  </a:txBody>
                  <a:tcPr/>
                </a:tc>
                <a:tc>
                  <a:txBody>
                    <a:bodyPr/>
                    <a:lstStyle/>
                    <a:p>
                      <a:r>
                        <a:rPr lang="en-US" sz="1200" dirty="0" smtClean="0"/>
                        <a:t>Q12/9</a:t>
                      </a:r>
                      <a:endParaRPr lang="en-US" sz="1200" dirty="0"/>
                    </a:p>
                  </a:txBody>
                  <a:tcPr/>
                </a:tc>
                <a:tc>
                  <a:txBody>
                    <a:bodyPr/>
                    <a:lstStyle/>
                    <a:p>
                      <a:r>
                        <a:rPr lang="en-US" sz="1400" dirty="0" smtClean="0"/>
                        <a:t>Hybrid perceptual </a:t>
                      </a:r>
                      <a:r>
                        <a:rPr lang="en-US" sz="1400" dirty="0" err="1" smtClean="0"/>
                        <a:t>bitstream</a:t>
                      </a:r>
                      <a:r>
                        <a:rPr lang="en-US" sz="1400" dirty="0" smtClean="0"/>
                        <a:t> video quality assessment</a:t>
                      </a:r>
                      <a:endParaRPr lang="en-US" sz="1400" dirty="0"/>
                    </a:p>
                  </a:txBody>
                  <a:tcPr/>
                </a:tc>
                <a:tc>
                  <a:txBody>
                    <a:bodyPr/>
                    <a:lstStyle/>
                    <a:p>
                      <a:r>
                        <a:rPr lang="en-US" sz="1600" dirty="0" smtClean="0"/>
                        <a:t>2013</a:t>
                      </a:r>
                      <a:endParaRPr lang="en-US" sz="1600" dirty="0"/>
                    </a:p>
                  </a:txBody>
                  <a:tcPr/>
                </a:tc>
              </a:tr>
              <a:tr h="906842">
                <a:tc>
                  <a:txBody>
                    <a:bodyPr/>
                    <a:lstStyle/>
                    <a:p>
                      <a:r>
                        <a:rPr lang="en-US" sz="1600" dirty="0" err="1" smtClean="0"/>
                        <a:t>J.av-dist</a:t>
                      </a:r>
                      <a:endParaRPr lang="en-US" sz="1600" dirty="0"/>
                    </a:p>
                  </a:txBody>
                  <a:tcPr/>
                </a:tc>
                <a:tc>
                  <a:txBody>
                    <a:bodyPr/>
                    <a:lstStyle/>
                    <a:p>
                      <a:r>
                        <a:rPr lang="en-US" sz="1200" dirty="0" err="1" smtClean="0"/>
                        <a:t>J.av-dist</a:t>
                      </a:r>
                      <a:endParaRPr lang="en-US" sz="1200" dirty="0" smtClean="0"/>
                    </a:p>
                  </a:txBody>
                  <a:tcPr/>
                </a:tc>
                <a:tc>
                  <a:txBody>
                    <a:bodyPr/>
                    <a:lstStyle/>
                    <a:p>
                      <a:r>
                        <a:rPr lang="en-US" sz="1200" dirty="0" smtClean="0"/>
                        <a:t>Q12/9</a:t>
                      </a:r>
                      <a:endParaRPr lang="en-US" sz="1200" dirty="0"/>
                    </a:p>
                  </a:txBody>
                  <a:tcPr/>
                </a:tc>
                <a:tc>
                  <a:txBody>
                    <a:bodyPr/>
                    <a:lstStyle/>
                    <a:p>
                      <a:r>
                        <a:rPr lang="en-US" sz="1400" dirty="0" smtClean="0"/>
                        <a:t>Methods for subjectively assessing audiovisual quality of internet video and distribution quality television, including separate assessment of video quality and audio quality</a:t>
                      </a:r>
                      <a:endParaRPr lang="en-US" sz="1400" dirty="0"/>
                    </a:p>
                  </a:txBody>
                  <a:tcPr/>
                </a:tc>
                <a:tc>
                  <a:txBody>
                    <a:bodyPr/>
                    <a:lstStyle/>
                    <a:p>
                      <a:r>
                        <a:rPr lang="en-US" sz="1600" dirty="0" smtClean="0"/>
                        <a:t>2013</a:t>
                      </a:r>
                      <a:endParaRPr lang="en-US" sz="1600" dirty="0"/>
                    </a:p>
                  </a:txBody>
                  <a:tcPr/>
                </a:tc>
              </a:tr>
              <a:tr h="558374">
                <a:tc>
                  <a:txBody>
                    <a:bodyPr/>
                    <a:lstStyle/>
                    <a:p>
                      <a:r>
                        <a:rPr lang="en-US" sz="1600" dirty="0" smtClean="0"/>
                        <a:t>J.3D-disp-req</a:t>
                      </a:r>
                      <a:endParaRPr lang="en-US" sz="1600" dirty="0"/>
                    </a:p>
                  </a:txBody>
                  <a:tcPr/>
                </a:tc>
                <a:tc>
                  <a:txBody>
                    <a:bodyPr/>
                    <a:lstStyle/>
                    <a:p>
                      <a:r>
                        <a:rPr lang="en-US" sz="1200" dirty="0" smtClean="0"/>
                        <a:t>J.3D-disp-req</a:t>
                      </a:r>
                      <a:endParaRPr lang="en-US" sz="1200" dirty="0"/>
                    </a:p>
                  </a:txBody>
                  <a:tcPr/>
                </a:tc>
                <a:tc>
                  <a:txBody>
                    <a:bodyPr/>
                    <a:lstStyle/>
                    <a:p>
                      <a:r>
                        <a:rPr lang="en-US" sz="1200" dirty="0" smtClean="0"/>
                        <a:t>Q2/9</a:t>
                      </a:r>
                      <a:endParaRPr lang="en-US" sz="1200" dirty="0"/>
                    </a:p>
                  </a:txBody>
                  <a:tcPr/>
                </a:tc>
                <a:tc>
                  <a:txBody>
                    <a:bodyPr/>
                    <a:lstStyle/>
                    <a:p>
                      <a:r>
                        <a:rPr lang="en-US" sz="1400" dirty="0" smtClean="0"/>
                        <a:t>Display requirements for 3D video quality assessment</a:t>
                      </a:r>
                      <a:endParaRPr lang="en-US" sz="1400" dirty="0"/>
                    </a:p>
                  </a:txBody>
                  <a:tcPr/>
                </a:tc>
                <a:tc>
                  <a:txBody>
                    <a:bodyPr/>
                    <a:lstStyle/>
                    <a:p>
                      <a:r>
                        <a:rPr lang="en-US" sz="1600" dirty="0" smtClean="0"/>
                        <a:t>2013</a:t>
                      </a:r>
                      <a:endParaRPr lang="en-US" sz="1600" dirty="0"/>
                    </a:p>
                  </a:txBody>
                  <a:tcPr/>
                </a:tc>
              </a:tr>
            </a:tbl>
          </a:graphicData>
        </a:graphic>
      </p:graphicFrame>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67692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Group 12 Overview</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‘Performance, </a:t>
            </a:r>
            <a:r>
              <a:rPr lang="en-US" dirty="0" err="1"/>
              <a:t>QoS</a:t>
            </a:r>
            <a:r>
              <a:rPr lang="en-US" dirty="0"/>
              <a:t> and </a:t>
            </a:r>
            <a:r>
              <a:rPr lang="en-US" dirty="0" err="1"/>
              <a:t>QoE</a:t>
            </a:r>
            <a:r>
              <a:rPr lang="en-US" dirty="0" smtClean="0"/>
              <a:t>’</a:t>
            </a:r>
          </a:p>
          <a:p>
            <a:pPr marL="0" indent="0">
              <a:buNone/>
            </a:pPr>
            <a:endParaRPr lang="en-US" dirty="0" smtClean="0"/>
          </a:p>
          <a:p>
            <a:r>
              <a:rPr lang="en-US" dirty="0"/>
              <a:t>Responsible for Recommendations on </a:t>
            </a:r>
            <a:r>
              <a:rPr lang="en-US" b="1" dirty="0"/>
              <a:t>performance, quality of service (</a:t>
            </a:r>
            <a:r>
              <a:rPr lang="en-US" b="1" dirty="0" err="1"/>
              <a:t>QoS</a:t>
            </a:r>
            <a:r>
              <a:rPr lang="en-US" b="1" dirty="0"/>
              <a:t>)</a:t>
            </a:r>
            <a:r>
              <a:rPr lang="en-US" dirty="0"/>
              <a:t> and </a:t>
            </a:r>
            <a:r>
              <a:rPr lang="en-US" b="1" dirty="0"/>
              <a:t>quality of experience (</a:t>
            </a:r>
            <a:r>
              <a:rPr lang="en-US" b="1" dirty="0" err="1"/>
              <a:t>QoE</a:t>
            </a:r>
            <a:r>
              <a:rPr lang="en-US" b="1" dirty="0"/>
              <a:t>)</a:t>
            </a:r>
            <a:r>
              <a:rPr lang="en-US" dirty="0"/>
              <a:t> for the full spectrum of terminals, networks and services ranging from speech over fixed circuit-based networks to multimedia applications over networks that are mobile and packet based. Included in this scope are the operational aspects of performance, </a:t>
            </a:r>
            <a:r>
              <a:rPr lang="en-US" dirty="0" err="1"/>
              <a:t>QoS</a:t>
            </a:r>
            <a:r>
              <a:rPr lang="en-US" dirty="0"/>
              <a:t> and </a:t>
            </a:r>
            <a:r>
              <a:rPr lang="en-US" dirty="0" err="1"/>
              <a:t>QoE</a:t>
            </a:r>
            <a:r>
              <a:rPr lang="en-US" dirty="0"/>
              <a:t>.</a:t>
            </a:r>
          </a:p>
          <a:p>
            <a:r>
              <a:rPr lang="en-US" dirty="0"/>
              <a:t>A special focus is given to interoperability to ensure end-to-end users' satisfaction</a:t>
            </a:r>
            <a:r>
              <a:rPr lang="en-US" dirty="0" smtClean="0"/>
              <a:t>.</a:t>
            </a:r>
          </a:p>
          <a:p>
            <a:pPr marL="0" indent="0">
              <a:buNone/>
            </a:pPr>
            <a:endParaRPr lang="en-US" dirty="0"/>
          </a:p>
          <a:p>
            <a:r>
              <a:rPr lang="en-US" dirty="0"/>
              <a:t>SG 12 is the Lead SG on </a:t>
            </a:r>
            <a:r>
              <a:rPr lang="en-US" dirty="0" err="1"/>
              <a:t>QoS</a:t>
            </a:r>
            <a:r>
              <a:rPr lang="en-US" dirty="0"/>
              <a:t> and Performance</a:t>
            </a:r>
          </a:p>
          <a:p>
            <a:pPr marL="0" indent="0">
              <a:buNone/>
            </a:pPr>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778893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Quality Questions in </a:t>
            </a:r>
            <a:r>
              <a:rPr lang="en-US" dirty="0" smtClean="0"/>
              <a:t>SG12</a:t>
            </a:r>
            <a:endParaRPr lang="en-US" dirty="0"/>
          </a:p>
        </p:txBody>
      </p:sp>
      <p:sp>
        <p:nvSpPr>
          <p:cNvPr id="3" name="Content Placeholder 2"/>
          <p:cNvSpPr>
            <a:spLocks noGrp="1"/>
          </p:cNvSpPr>
          <p:nvPr>
            <p:ph idx="1"/>
          </p:nvPr>
        </p:nvSpPr>
        <p:spPr/>
        <p:txBody>
          <a:bodyPr>
            <a:normAutofit fontScale="40000" lnSpcReduction="20000"/>
          </a:bodyPr>
          <a:lstStyle/>
          <a:p>
            <a:r>
              <a:rPr lang="en-US" dirty="0">
                <a:solidFill>
                  <a:schemeClr val="tx1">
                    <a:lumMod val="50000"/>
                    <a:lumOff val="50000"/>
                  </a:schemeClr>
                </a:solidFill>
              </a:rPr>
              <a:t>1/12	Work </a:t>
            </a:r>
            <a:r>
              <a:rPr lang="en-US" dirty="0" err="1">
                <a:solidFill>
                  <a:schemeClr val="tx1">
                    <a:lumMod val="50000"/>
                    <a:lumOff val="50000"/>
                  </a:schemeClr>
                </a:solidFill>
              </a:rPr>
              <a:t>programme</a:t>
            </a:r>
            <a:r>
              <a:rPr lang="en-US" dirty="0">
                <a:solidFill>
                  <a:schemeClr val="tx1">
                    <a:lumMod val="50000"/>
                    <a:lumOff val="50000"/>
                  </a:schemeClr>
                </a:solidFill>
              </a:rPr>
              <a:t>, </a:t>
            </a:r>
            <a:r>
              <a:rPr lang="en-US" dirty="0" err="1">
                <a:solidFill>
                  <a:schemeClr val="tx1">
                    <a:lumMod val="50000"/>
                    <a:lumOff val="50000"/>
                  </a:schemeClr>
                </a:solidFill>
              </a:rPr>
              <a:t>QoS</a:t>
            </a:r>
            <a:r>
              <a:rPr lang="en-US" dirty="0">
                <a:solidFill>
                  <a:schemeClr val="tx1">
                    <a:lumMod val="50000"/>
                    <a:lumOff val="50000"/>
                  </a:schemeClr>
                </a:solidFill>
              </a:rPr>
              <a:t>/</a:t>
            </a:r>
            <a:r>
              <a:rPr lang="en-US" dirty="0" err="1">
                <a:solidFill>
                  <a:schemeClr val="tx1">
                    <a:lumMod val="50000"/>
                    <a:lumOff val="50000"/>
                  </a:schemeClr>
                </a:solidFill>
              </a:rPr>
              <a:t>QoE</a:t>
            </a:r>
            <a:r>
              <a:rPr lang="en-US" dirty="0">
                <a:solidFill>
                  <a:schemeClr val="tx1">
                    <a:lumMod val="50000"/>
                    <a:lumOff val="50000"/>
                  </a:schemeClr>
                </a:solidFill>
              </a:rPr>
              <a:t> coordination, tools &amp; definitions, and “bridging the standards gap”</a:t>
            </a:r>
          </a:p>
          <a:p>
            <a:r>
              <a:rPr lang="en-US" dirty="0">
                <a:solidFill>
                  <a:schemeClr val="tx1">
                    <a:lumMod val="50000"/>
                    <a:lumOff val="50000"/>
                  </a:schemeClr>
                </a:solidFill>
              </a:rPr>
              <a:t>3/12	Speech transmission characteristics of speech terminals for fixed circuit-switched, mobile and packet-switched (IP) networks</a:t>
            </a:r>
          </a:p>
          <a:p>
            <a:r>
              <a:rPr lang="en-US" dirty="0">
                <a:solidFill>
                  <a:schemeClr val="tx1">
                    <a:lumMod val="50000"/>
                    <a:lumOff val="50000"/>
                  </a:schemeClr>
                </a:solidFill>
              </a:rPr>
              <a:t>4/12	Hands-free communication in vehicles</a:t>
            </a:r>
          </a:p>
          <a:p>
            <a:r>
              <a:rPr lang="en-US" dirty="0">
                <a:solidFill>
                  <a:schemeClr val="tx1">
                    <a:lumMod val="50000"/>
                    <a:lumOff val="50000"/>
                  </a:schemeClr>
                </a:solidFill>
              </a:rPr>
              <a:t>5/12	</a:t>
            </a:r>
            <a:r>
              <a:rPr lang="en-US" dirty="0" err="1">
                <a:solidFill>
                  <a:schemeClr val="tx1">
                    <a:lumMod val="50000"/>
                    <a:lumOff val="50000"/>
                  </a:schemeClr>
                </a:solidFill>
              </a:rPr>
              <a:t>Telephonometric</a:t>
            </a:r>
            <a:r>
              <a:rPr lang="en-US" dirty="0">
                <a:solidFill>
                  <a:schemeClr val="tx1">
                    <a:lumMod val="50000"/>
                    <a:lumOff val="50000"/>
                  </a:schemeClr>
                </a:solidFill>
              </a:rPr>
              <a:t> methodologies for handset and headset terminals</a:t>
            </a:r>
          </a:p>
          <a:p>
            <a:r>
              <a:rPr lang="en-US" dirty="0">
                <a:solidFill>
                  <a:schemeClr val="tx1">
                    <a:lumMod val="50000"/>
                    <a:lumOff val="50000"/>
                  </a:schemeClr>
                </a:solidFill>
              </a:rPr>
              <a:t>6/12	Analysis methods using complex measurement signals including their application for speech enhancement techniques and hands-free telephony</a:t>
            </a:r>
          </a:p>
          <a:p>
            <a:r>
              <a:rPr lang="en-US" dirty="0">
                <a:solidFill>
                  <a:schemeClr val="tx1">
                    <a:lumMod val="50000"/>
                    <a:lumOff val="50000"/>
                  </a:schemeClr>
                </a:solidFill>
              </a:rPr>
              <a:t>7/12	Methods, tools and test plans for the subjective assessment of speech, audio and audiovisual quality interactions</a:t>
            </a:r>
          </a:p>
          <a:p>
            <a:r>
              <a:rPr lang="en-US" dirty="0">
                <a:solidFill>
                  <a:schemeClr val="tx1">
                    <a:lumMod val="50000"/>
                    <a:lumOff val="50000"/>
                  </a:schemeClr>
                </a:solidFill>
              </a:rPr>
              <a:t>8/12	E-Model extension towards WB transmission and future telecom. and application scenarios</a:t>
            </a:r>
          </a:p>
          <a:p>
            <a:r>
              <a:rPr lang="en-US" dirty="0">
                <a:solidFill>
                  <a:schemeClr val="tx1">
                    <a:lumMod val="50000"/>
                    <a:lumOff val="50000"/>
                  </a:schemeClr>
                </a:solidFill>
              </a:rPr>
              <a:t>9/12	Perceptual-based objective methods for voice, audio and visual quality measurements in telecommunication services</a:t>
            </a:r>
          </a:p>
          <a:p>
            <a:r>
              <a:rPr lang="en-US" dirty="0">
                <a:solidFill>
                  <a:schemeClr val="tx1">
                    <a:lumMod val="50000"/>
                    <a:lumOff val="50000"/>
                  </a:schemeClr>
                </a:solidFill>
              </a:rPr>
              <a:t>11/12	Transmission planning, interworking and traffic management for networks supporting voice, data and multimedia services</a:t>
            </a:r>
          </a:p>
          <a:p>
            <a:r>
              <a:rPr lang="en-US" dirty="0">
                <a:solidFill>
                  <a:schemeClr val="tx1">
                    <a:lumMod val="50000"/>
                    <a:lumOff val="50000"/>
                  </a:schemeClr>
                </a:solidFill>
              </a:rPr>
              <a:t>12/12	Operational aspects of telecommunication network service quality</a:t>
            </a:r>
          </a:p>
          <a:p>
            <a:r>
              <a:rPr lang="en-US" dirty="0">
                <a:solidFill>
                  <a:schemeClr val="tx1">
                    <a:lumMod val="50000"/>
                    <a:lumOff val="50000"/>
                  </a:schemeClr>
                </a:solidFill>
              </a:rPr>
              <a:t>13/12	</a:t>
            </a:r>
            <a:r>
              <a:rPr lang="en-US" dirty="0" err="1">
                <a:solidFill>
                  <a:schemeClr val="tx1">
                    <a:lumMod val="50000"/>
                    <a:lumOff val="50000"/>
                  </a:schemeClr>
                </a:solidFill>
              </a:rPr>
              <a:t>QoE</a:t>
            </a:r>
            <a:r>
              <a:rPr lang="en-US" dirty="0">
                <a:solidFill>
                  <a:schemeClr val="tx1">
                    <a:lumMod val="50000"/>
                    <a:lumOff val="50000"/>
                  </a:schemeClr>
                </a:solidFill>
              </a:rPr>
              <a:t>, </a:t>
            </a:r>
            <a:r>
              <a:rPr lang="en-US" dirty="0" err="1">
                <a:solidFill>
                  <a:schemeClr val="tx1">
                    <a:lumMod val="50000"/>
                    <a:lumOff val="50000"/>
                  </a:schemeClr>
                </a:solidFill>
              </a:rPr>
              <a:t>QoS</a:t>
            </a:r>
            <a:r>
              <a:rPr lang="en-US" dirty="0">
                <a:solidFill>
                  <a:schemeClr val="tx1">
                    <a:lumMod val="50000"/>
                    <a:lumOff val="50000"/>
                  </a:schemeClr>
                </a:solidFill>
              </a:rPr>
              <a:t> and performance requirements and assessment methods for multimedia including IPTV</a:t>
            </a:r>
          </a:p>
          <a:p>
            <a:r>
              <a:rPr lang="en-US" dirty="0">
                <a:solidFill>
                  <a:schemeClr val="tx1">
                    <a:lumMod val="50000"/>
                    <a:lumOff val="50000"/>
                  </a:schemeClr>
                </a:solidFill>
              </a:rPr>
              <a:t>14/12	Development of parametric models and tools for audiovisual and multimedia quality measurement purposes</a:t>
            </a:r>
          </a:p>
          <a:p>
            <a:r>
              <a:rPr lang="en-US" dirty="0">
                <a:solidFill>
                  <a:schemeClr val="tx1">
                    <a:lumMod val="50000"/>
                    <a:lumOff val="50000"/>
                  </a:schemeClr>
                </a:solidFill>
              </a:rPr>
              <a:t>15/12	Objective assessment of speech and sound transmission performance quality in networks</a:t>
            </a:r>
          </a:p>
          <a:p>
            <a:r>
              <a:rPr lang="en-US" dirty="0">
                <a:solidFill>
                  <a:schemeClr val="tx1">
                    <a:lumMod val="50000"/>
                    <a:lumOff val="50000"/>
                  </a:schemeClr>
                </a:solidFill>
              </a:rPr>
              <a:t>16/12	Framework for diagnostic functions and their interaction with external objective models predicting media quality</a:t>
            </a:r>
          </a:p>
          <a:p>
            <a:r>
              <a:rPr lang="en-US" dirty="0">
                <a:solidFill>
                  <a:schemeClr val="tx1">
                    <a:lumMod val="50000"/>
                    <a:lumOff val="50000"/>
                  </a:schemeClr>
                </a:solidFill>
              </a:rPr>
              <a:t>17/12	Performance of packet-based networks and other networking technologies</a:t>
            </a:r>
          </a:p>
          <a:p>
            <a:r>
              <a:rPr lang="en-US" dirty="0">
                <a:solidFill>
                  <a:schemeClr val="tx1">
                    <a:lumMod val="50000"/>
                    <a:lumOff val="50000"/>
                  </a:schemeClr>
                </a:solidFill>
              </a:rPr>
              <a:t>18/12	Conferencing and </a:t>
            </a:r>
            <a:r>
              <a:rPr lang="en-US" dirty="0" err="1">
                <a:solidFill>
                  <a:schemeClr val="tx1">
                    <a:lumMod val="50000"/>
                    <a:lumOff val="50000"/>
                  </a:schemeClr>
                </a:solidFill>
              </a:rPr>
              <a:t>telemeeting</a:t>
            </a:r>
            <a:r>
              <a:rPr lang="en-US" dirty="0">
                <a:solidFill>
                  <a:schemeClr val="tx1">
                    <a:lumMod val="50000"/>
                    <a:lumOff val="50000"/>
                  </a:schemeClr>
                </a:solidFill>
              </a:rPr>
              <a:t> assessment</a:t>
            </a:r>
          </a:p>
          <a:p>
            <a:pPr marL="0" indent="0">
              <a:buNone/>
            </a:pPr>
            <a:endParaRPr lang="en-US" dirty="0">
              <a:solidFill>
                <a:schemeClr val="tx1">
                  <a:lumMod val="50000"/>
                  <a:lumOff val="50000"/>
                </a:schemeClr>
              </a:solidFill>
            </a:endParaRPr>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828" y="1758397"/>
            <a:ext cx="7258483" cy="1289050"/>
          </a:xfrm>
          <a:prstGeom prst="rect">
            <a:avLst/>
          </a:prstGeom>
          <a:solidFill>
            <a:srgbClr val="FCFEAC"/>
          </a:solidFill>
          <a:ln>
            <a:noFill/>
          </a:ln>
          <a:effec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788" y="3832249"/>
            <a:ext cx="7175523" cy="1585913"/>
          </a:xfrm>
          <a:prstGeom prst="rect">
            <a:avLst/>
          </a:prstGeom>
          <a:solidFill>
            <a:srgbClr val="FCFEAC"/>
          </a:solidFill>
          <a:ln>
            <a:noFill/>
          </a:ln>
          <a:effectLst/>
        </p:spPr>
      </p:pic>
    </p:spTree>
    <p:extLst>
      <p:ext uri="{BB962C8B-B14F-4D97-AF65-F5344CB8AC3E}">
        <p14:creationId xmlns:p14="http://schemas.microsoft.com/office/powerpoint/2010/main" val="79352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Recent Work in SG12</a:t>
            </a:r>
            <a:br>
              <a:rPr lang="en-US" dirty="0" smtClean="0"/>
            </a:br>
            <a:r>
              <a:rPr lang="en-US" dirty="0" smtClean="0"/>
              <a:t> Visual Quality Assessment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8443478"/>
              </p:ext>
            </p:extLst>
          </p:nvPr>
        </p:nvGraphicFramePr>
        <p:xfrm>
          <a:off x="457200" y="1219200"/>
          <a:ext cx="7859256" cy="5032543"/>
        </p:xfrm>
        <a:graphic>
          <a:graphicData uri="http://schemas.openxmlformats.org/drawingml/2006/table">
            <a:tbl>
              <a:tblPr firstRow="1" bandRow="1">
                <a:tableStyleId>{5C22544A-7EE6-4342-B048-85BDC9FD1C3A}</a:tableStyleId>
              </a:tblPr>
              <a:tblGrid>
                <a:gridCol w="1176843"/>
                <a:gridCol w="921712"/>
                <a:gridCol w="921712"/>
                <a:gridCol w="3571634"/>
                <a:gridCol w="1267355"/>
              </a:tblGrid>
              <a:tr h="330003">
                <a:tc>
                  <a:txBody>
                    <a:bodyPr/>
                    <a:lstStyle/>
                    <a:p>
                      <a:r>
                        <a:rPr lang="en-US" sz="1400" dirty="0" smtClean="0"/>
                        <a:t>Rec.</a:t>
                      </a:r>
                      <a:r>
                        <a:rPr lang="en-US" sz="1400" baseline="0" dirty="0" smtClean="0"/>
                        <a:t> #</a:t>
                      </a:r>
                      <a:endParaRPr lang="en-US" sz="1400" dirty="0"/>
                    </a:p>
                  </a:txBody>
                  <a:tcPr/>
                </a:tc>
                <a:tc>
                  <a:txBody>
                    <a:bodyPr/>
                    <a:lstStyle/>
                    <a:p>
                      <a:r>
                        <a:rPr lang="en-US" sz="1400" dirty="0" smtClean="0"/>
                        <a:t>Name</a:t>
                      </a:r>
                      <a:endParaRPr lang="en-US" sz="1400" dirty="0"/>
                    </a:p>
                  </a:txBody>
                  <a:tcPr/>
                </a:tc>
                <a:tc>
                  <a:txBody>
                    <a:bodyPr/>
                    <a:lstStyle/>
                    <a:p>
                      <a:r>
                        <a:rPr lang="en-US" sz="1400" dirty="0" err="1" smtClean="0"/>
                        <a:t>Qu</a:t>
                      </a:r>
                      <a:endParaRPr lang="en-US" sz="1400" dirty="0"/>
                    </a:p>
                  </a:txBody>
                  <a:tcPr/>
                </a:tc>
                <a:tc>
                  <a:txBody>
                    <a:bodyPr/>
                    <a:lstStyle/>
                    <a:p>
                      <a:r>
                        <a:rPr lang="en-US" sz="1400" dirty="0" smtClean="0"/>
                        <a:t>Title</a:t>
                      </a:r>
                      <a:endParaRPr lang="en-US" sz="1400" dirty="0"/>
                    </a:p>
                  </a:txBody>
                  <a:tcPr/>
                </a:tc>
                <a:tc>
                  <a:txBody>
                    <a:bodyPr/>
                    <a:lstStyle/>
                    <a:p>
                      <a:r>
                        <a:rPr lang="en-US" sz="1400" dirty="0" smtClean="0"/>
                        <a:t>Timing</a:t>
                      </a:r>
                      <a:endParaRPr lang="en-US" sz="1400" dirty="0"/>
                    </a:p>
                  </a:txBody>
                  <a:tcPr/>
                </a:tc>
              </a:tr>
              <a:tr h="825007">
                <a:tc>
                  <a:txBody>
                    <a:bodyPr/>
                    <a:lstStyle/>
                    <a:p>
                      <a:r>
                        <a:rPr lang="en-US" sz="1800" dirty="0" smtClean="0"/>
                        <a:t>P.1201</a:t>
                      </a:r>
                      <a:endParaRPr lang="en-US" sz="1800" dirty="0"/>
                    </a:p>
                  </a:txBody>
                  <a:tcPr/>
                </a:tc>
                <a:tc>
                  <a:txBody>
                    <a:bodyPr/>
                    <a:lstStyle/>
                    <a:p>
                      <a:r>
                        <a:rPr lang="en-US" sz="1400" dirty="0" smtClean="0"/>
                        <a:t>P.NAMS</a:t>
                      </a:r>
                      <a:endParaRPr lang="en-US" sz="1400" dirty="0"/>
                    </a:p>
                  </a:txBody>
                  <a:tcPr/>
                </a:tc>
                <a:tc>
                  <a:txBody>
                    <a:bodyPr/>
                    <a:lstStyle/>
                    <a:p>
                      <a:r>
                        <a:rPr lang="en-US" sz="1400" dirty="0" smtClean="0"/>
                        <a:t>Q14/12</a:t>
                      </a:r>
                      <a:endParaRPr lang="en-US" sz="1400" dirty="0"/>
                    </a:p>
                  </a:txBody>
                  <a:tcPr/>
                </a:tc>
                <a:tc>
                  <a:txBody>
                    <a:bodyPr/>
                    <a:lstStyle/>
                    <a:p>
                      <a:r>
                        <a:rPr lang="en-US" sz="1400" dirty="0" smtClean="0"/>
                        <a:t>Parametric non-intrusive assessment of audiovisual media streaming quality</a:t>
                      </a:r>
                      <a:endParaRPr lang="en-US" sz="1400" dirty="0"/>
                    </a:p>
                  </a:txBody>
                  <a:tcPr/>
                </a:tc>
                <a:tc>
                  <a:txBody>
                    <a:bodyPr/>
                    <a:lstStyle/>
                    <a:p>
                      <a:r>
                        <a:rPr lang="en-US" sz="1800" dirty="0" smtClean="0"/>
                        <a:t>2012-09</a:t>
                      </a:r>
                      <a:endParaRPr lang="en-US" sz="1800" dirty="0"/>
                    </a:p>
                  </a:txBody>
                  <a:tcPr/>
                </a:tc>
              </a:tr>
              <a:tr h="825007">
                <a:tc>
                  <a:txBody>
                    <a:bodyPr/>
                    <a:lstStyle/>
                    <a:p>
                      <a:r>
                        <a:rPr lang="en-US" sz="1800" dirty="0" smtClean="0"/>
                        <a:t>P.1202</a:t>
                      </a:r>
                      <a:endParaRPr lang="en-US" sz="1800" dirty="0"/>
                    </a:p>
                  </a:txBody>
                  <a:tcPr/>
                </a:tc>
                <a:tc>
                  <a:txBody>
                    <a:bodyPr/>
                    <a:lstStyle/>
                    <a:p>
                      <a:r>
                        <a:rPr lang="en-US" sz="1400" dirty="0" smtClean="0"/>
                        <a:t>P.NBAMS</a:t>
                      </a:r>
                      <a:endParaRPr lang="en-US" sz="1400" dirty="0"/>
                    </a:p>
                  </a:txBody>
                  <a:tcPr/>
                </a:tc>
                <a:tc>
                  <a:txBody>
                    <a:bodyPr/>
                    <a:lstStyle/>
                    <a:p>
                      <a:r>
                        <a:rPr lang="en-US" sz="1400" dirty="0" smtClean="0"/>
                        <a:t>Q14/12</a:t>
                      </a:r>
                      <a:endParaRPr lang="en-US" sz="1400" dirty="0"/>
                    </a:p>
                  </a:txBody>
                  <a:tcPr/>
                </a:tc>
                <a:tc>
                  <a:txBody>
                    <a:bodyPr/>
                    <a:lstStyle/>
                    <a:p>
                      <a:r>
                        <a:rPr lang="en-US" sz="1400" dirty="0" smtClean="0"/>
                        <a:t>Parametric non-intrusive </a:t>
                      </a:r>
                      <a:r>
                        <a:rPr lang="en-US" sz="1400" dirty="0" err="1" smtClean="0"/>
                        <a:t>bitstream</a:t>
                      </a:r>
                      <a:r>
                        <a:rPr lang="en-US" sz="1400" dirty="0" smtClean="0"/>
                        <a:t> assessment of video media streaming quality</a:t>
                      </a:r>
                      <a:endParaRPr lang="en-US" sz="1400" dirty="0"/>
                    </a:p>
                  </a:txBody>
                  <a:tcPr/>
                </a:tc>
                <a:tc>
                  <a:txBody>
                    <a:bodyPr/>
                    <a:lstStyle/>
                    <a:p>
                      <a:r>
                        <a:rPr lang="en-US" sz="1800" dirty="0" smtClean="0"/>
                        <a:t>2012-09</a:t>
                      </a:r>
                      <a:endParaRPr lang="en-US" sz="1800" dirty="0"/>
                    </a:p>
                  </a:txBody>
                  <a:tcPr/>
                </a:tc>
              </a:tr>
              <a:tr h="577505">
                <a:tc>
                  <a:txBody>
                    <a:bodyPr/>
                    <a:lstStyle/>
                    <a:p>
                      <a:r>
                        <a:rPr lang="en-US" sz="1800" dirty="0" smtClean="0"/>
                        <a:t>G.1080</a:t>
                      </a:r>
                      <a:endParaRPr lang="en-US" sz="1800" dirty="0"/>
                    </a:p>
                  </a:txBody>
                  <a:tcPr/>
                </a:tc>
                <a:tc>
                  <a:txBody>
                    <a:bodyPr/>
                    <a:lstStyle/>
                    <a:p>
                      <a:r>
                        <a:rPr lang="en-US" sz="1400" dirty="0" smtClean="0"/>
                        <a:t>G.IPTV-</a:t>
                      </a:r>
                      <a:r>
                        <a:rPr lang="en-US" sz="1400" dirty="0" err="1" smtClean="0"/>
                        <a:t>QoE</a:t>
                      </a:r>
                      <a:endParaRPr lang="en-US" sz="1400" dirty="0"/>
                    </a:p>
                  </a:txBody>
                  <a:tcPr/>
                </a:tc>
                <a:tc>
                  <a:txBody>
                    <a:bodyPr/>
                    <a:lstStyle/>
                    <a:p>
                      <a:r>
                        <a:rPr lang="en-US" sz="1400" dirty="0" smtClean="0"/>
                        <a:t>Q13/12</a:t>
                      </a:r>
                      <a:endParaRPr lang="en-US" sz="1400" dirty="0"/>
                    </a:p>
                  </a:txBody>
                  <a:tcPr/>
                </a:tc>
                <a:tc>
                  <a:txBody>
                    <a:bodyPr/>
                    <a:lstStyle/>
                    <a:p>
                      <a:r>
                        <a:rPr lang="en-US" sz="1400" dirty="0" smtClean="0"/>
                        <a:t>Quality of experience requirements for IPTV services</a:t>
                      </a:r>
                      <a:endParaRPr lang="en-US" sz="1400" dirty="0"/>
                    </a:p>
                  </a:txBody>
                  <a:tcPr/>
                </a:tc>
                <a:tc>
                  <a:txBody>
                    <a:bodyPr/>
                    <a:lstStyle/>
                    <a:p>
                      <a:r>
                        <a:rPr lang="en-US" sz="1800" dirty="0" smtClean="0"/>
                        <a:t>2008</a:t>
                      </a:r>
                      <a:endParaRPr lang="en-US" sz="1800" dirty="0"/>
                    </a:p>
                  </a:txBody>
                  <a:tcPr/>
                </a:tc>
              </a:tr>
              <a:tr h="825007">
                <a:tc>
                  <a:txBody>
                    <a:bodyPr/>
                    <a:lstStyle/>
                    <a:p>
                      <a:r>
                        <a:rPr lang="en-US" sz="1800" dirty="0" smtClean="0"/>
                        <a:t>G.1050</a:t>
                      </a:r>
                      <a:endParaRPr lang="en-US" sz="1800" dirty="0"/>
                    </a:p>
                  </a:txBody>
                  <a:tcPr/>
                </a:tc>
                <a:tc>
                  <a:txBody>
                    <a:bodyPr/>
                    <a:lstStyle/>
                    <a:p>
                      <a:endParaRPr lang="en-US" sz="1400" dirty="0"/>
                    </a:p>
                  </a:txBody>
                  <a:tcPr/>
                </a:tc>
                <a:tc>
                  <a:txBody>
                    <a:bodyPr/>
                    <a:lstStyle/>
                    <a:p>
                      <a:r>
                        <a:rPr lang="en-US" sz="1400" dirty="0" smtClean="0"/>
                        <a:t>Q13/12</a:t>
                      </a:r>
                      <a:endParaRPr lang="en-US" sz="1400" dirty="0"/>
                    </a:p>
                  </a:txBody>
                  <a:tcPr/>
                </a:tc>
                <a:tc>
                  <a:txBody>
                    <a:bodyPr/>
                    <a:lstStyle/>
                    <a:p>
                      <a:r>
                        <a:rPr lang="en-US" sz="1400" dirty="0" smtClean="0"/>
                        <a:t>Network model for evaluating multimedia transmission performance over the Internet Protocol</a:t>
                      </a:r>
                      <a:endParaRPr lang="en-US" sz="1400" dirty="0"/>
                    </a:p>
                  </a:txBody>
                  <a:tcPr/>
                </a:tc>
                <a:tc>
                  <a:txBody>
                    <a:bodyPr/>
                    <a:lstStyle/>
                    <a:p>
                      <a:r>
                        <a:rPr lang="en-US" sz="1800" dirty="0" smtClean="0"/>
                        <a:t>2011</a:t>
                      </a:r>
                      <a:endParaRPr lang="en-US" sz="1800" dirty="0"/>
                    </a:p>
                  </a:txBody>
                  <a:tcPr/>
                </a:tc>
              </a:tr>
              <a:tr h="577505">
                <a:tc>
                  <a:txBody>
                    <a:bodyPr/>
                    <a:lstStyle/>
                    <a:p>
                      <a:r>
                        <a:rPr lang="en-US" sz="1800" dirty="0" smtClean="0"/>
                        <a:t>G.OMVAS</a:t>
                      </a:r>
                      <a:endParaRPr lang="en-US" sz="1800" dirty="0"/>
                    </a:p>
                  </a:txBody>
                  <a:tcPr/>
                </a:tc>
                <a:tc>
                  <a:txBody>
                    <a:bodyPr/>
                    <a:lstStyle/>
                    <a:p>
                      <a:r>
                        <a:rPr lang="en-US" sz="1400" dirty="0" smtClean="0"/>
                        <a:t>G.OMVAS</a:t>
                      </a:r>
                    </a:p>
                  </a:txBody>
                  <a:tcPr/>
                </a:tc>
                <a:tc>
                  <a:txBody>
                    <a:bodyPr/>
                    <a:lstStyle/>
                    <a:p>
                      <a:pPr marL="0" algn="l" defTabSz="914400" rtl="0" eaLnBrk="1" latinLnBrk="0" hangingPunct="1"/>
                      <a:r>
                        <a:rPr lang="en-US" sz="1400" kern="1200" dirty="0" smtClean="0">
                          <a:solidFill>
                            <a:schemeClr val="dk1"/>
                          </a:solidFill>
                          <a:latin typeface="+mn-lt"/>
                          <a:ea typeface="+mn-ea"/>
                          <a:cs typeface="+mn-cs"/>
                        </a:rPr>
                        <a:t>Q13/12</a:t>
                      </a:r>
                      <a:endParaRPr lang="en-US" sz="1400" kern="1200" dirty="0">
                        <a:solidFill>
                          <a:schemeClr val="dk1"/>
                        </a:solidFill>
                        <a:latin typeface="+mn-lt"/>
                        <a:ea typeface="+mn-ea"/>
                        <a:cs typeface="+mn-cs"/>
                      </a:endParaRPr>
                    </a:p>
                  </a:txBody>
                  <a:tcPr/>
                </a:tc>
                <a:tc>
                  <a:txBody>
                    <a:bodyPr/>
                    <a:lstStyle/>
                    <a:p>
                      <a:r>
                        <a:rPr lang="en-US" sz="1400" dirty="0" smtClean="0"/>
                        <a:t>Opinion model for video and audio streaming applications</a:t>
                      </a:r>
                      <a:endParaRPr lang="en-US" sz="1400" dirty="0"/>
                    </a:p>
                  </a:txBody>
                  <a:tcPr/>
                </a:tc>
                <a:tc>
                  <a:txBody>
                    <a:bodyPr/>
                    <a:lstStyle/>
                    <a:p>
                      <a:r>
                        <a:rPr lang="en-US" sz="1800" dirty="0" smtClean="0"/>
                        <a:t>2014</a:t>
                      </a:r>
                      <a:endParaRPr lang="en-US" sz="1800" dirty="0"/>
                    </a:p>
                  </a:txBody>
                  <a:tcPr/>
                </a:tc>
              </a:tr>
              <a:tr h="1072509">
                <a:tc>
                  <a:txBody>
                    <a:bodyPr/>
                    <a:lstStyle/>
                    <a:p>
                      <a:r>
                        <a:rPr lang="en-US" sz="1800" dirty="0" smtClean="0"/>
                        <a:t>P.1401</a:t>
                      </a:r>
                      <a:endParaRPr lang="en-US" sz="1800" dirty="0"/>
                    </a:p>
                  </a:txBody>
                  <a:tcPr/>
                </a:tc>
                <a:tc>
                  <a:txBody>
                    <a:bodyPr/>
                    <a:lstStyle/>
                    <a:p>
                      <a:r>
                        <a:rPr lang="en-US" sz="1400" dirty="0" smtClean="0"/>
                        <a:t>P.STAT</a:t>
                      </a:r>
                      <a:endParaRPr lang="en-US" sz="1400" dirty="0"/>
                    </a:p>
                  </a:txBody>
                  <a:tcPr/>
                </a:tc>
                <a:tc>
                  <a:txBody>
                    <a:bodyPr/>
                    <a:lstStyle/>
                    <a:p>
                      <a:r>
                        <a:rPr lang="en-US" sz="1400" dirty="0" smtClean="0"/>
                        <a:t>Q9/12</a:t>
                      </a:r>
                      <a:endParaRPr lang="en-US" sz="1400" dirty="0"/>
                    </a:p>
                  </a:txBody>
                  <a:tcPr/>
                </a:tc>
                <a:tc>
                  <a:txBody>
                    <a:bodyPr/>
                    <a:lstStyle/>
                    <a:p>
                      <a:r>
                        <a:rPr lang="en-US" sz="1400" dirty="0" smtClean="0"/>
                        <a:t>Methods, metrics and procedures for statistical evaluation, qualification and comparison of objective quality prediction models</a:t>
                      </a:r>
                      <a:endParaRPr lang="en-US" sz="1400" dirty="0"/>
                    </a:p>
                  </a:txBody>
                  <a:tcPr/>
                </a:tc>
                <a:tc>
                  <a:txBody>
                    <a:bodyPr/>
                    <a:lstStyle/>
                    <a:p>
                      <a:r>
                        <a:rPr lang="en-US" sz="1800" dirty="0" smtClean="0"/>
                        <a:t>2012</a:t>
                      </a:r>
                      <a:endParaRPr lang="en-US" sz="1800" dirty="0"/>
                    </a:p>
                  </a:txBody>
                  <a:tcPr/>
                </a:tc>
              </a:tr>
            </a:tbl>
          </a:graphicData>
        </a:graphic>
      </p:graphicFrame>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702781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31" y="152400"/>
            <a:ext cx="8229600" cy="1066800"/>
          </a:xfrm>
        </p:spPr>
        <p:txBody>
          <a:bodyPr>
            <a:noAutofit/>
          </a:bodyPr>
          <a:lstStyle/>
          <a:p>
            <a:r>
              <a:rPr lang="en-US" sz="3600" dirty="0" smtClean="0"/>
              <a:t>ATIS Network Performance, Reliability and Quality of Service Committee (PRQC)</a:t>
            </a:r>
            <a:endParaRPr lang="en-US" sz="3600" dirty="0"/>
          </a:p>
        </p:txBody>
      </p:sp>
      <p:sp>
        <p:nvSpPr>
          <p:cNvPr id="3" name="Content Placeholder 2"/>
          <p:cNvSpPr>
            <a:spLocks noGrp="1"/>
          </p:cNvSpPr>
          <p:nvPr>
            <p:ph idx="1"/>
          </p:nvPr>
        </p:nvSpPr>
        <p:spPr/>
        <p:txBody>
          <a:bodyPr>
            <a:normAutofit fontScale="85000" lnSpcReduction="10000"/>
          </a:bodyPr>
          <a:lstStyle/>
          <a:p>
            <a:pPr>
              <a:defRPr/>
            </a:pPr>
            <a:r>
              <a:rPr lang="en-US" dirty="0" smtClean="0"/>
              <a:t>The PRQC develops standards on the </a:t>
            </a:r>
            <a:r>
              <a:rPr lang="en-US" b="1" dirty="0" smtClean="0"/>
              <a:t>performance, reliability</a:t>
            </a:r>
            <a:r>
              <a:rPr lang="en-US" dirty="0" smtClean="0"/>
              <a:t>, and </a:t>
            </a:r>
            <a:r>
              <a:rPr lang="en-US" b="1" dirty="0" smtClean="0"/>
              <a:t>security </a:t>
            </a:r>
            <a:r>
              <a:rPr lang="en-US" dirty="0" smtClean="0"/>
              <a:t>of</a:t>
            </a:r>
            <a:r>
              <a:rPr lang="en-US" b="1" dirty="0" smtClean="0"/>
              <a:t> communications </a:t>
            </a:r>
            <a:r>
              <a:rPr lang="en-US" dirty="0" smtClean="0"/>
              <a:t>networks/services, and the processing/integration of voice, audio, data, image, and video signals:</a:t>
            </a:r>
          </a:p>
          <a:p>
            <a:pPr lvl="1">
              <a:defRPr/>
            </a:pPr>
            <a:r>
              <a:rPr lang="en-US" dirty="0" smtClean="0"/>
              <a:t>Defines performance parameters/levels and measurement techniques for speed, accuracy, dependability, availability, and robustness of connection establishment and disengagement and data transfer; </a:t>
            </a:r>
          </a:p>
          <a:p>
            <a:pPr lvl="1">
              <a:defRPr/>
            </a:pPr>
            <a:r>
              <a:rPr lang="en-US" dirty="0" smtClean="0"/>
              <a:t>Defines methods for characterizing network and signal processing performance for customer applications; and </a:t>
            </a:r>
          </a:p>
          <a:p>
            <a:pPr lvl="1">
              <a:defRPr/>
            </a:pPr>
            <a:r>
              <a:rPr lang="en-US" dirty="0" smtClean="0"/>
              <a:t>Develops transmission planning guidance for the deployment of signal processing devices such as echo cancellers and VoIP elements.</a:t>
            </a:r>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31" y="152400"/>
            <a:ext cx="8229600" cy="1066800"/>
          </a:xfrm>
        </p:spPr>
        <p:txBody>
          <a:bodyPr>
            <a:normAutofit fontScale="90000"/>
          </a:bodyPr>
          <a:lstStyle/>
          <a:p>
            <a:r>
              <a:rPr lang="en-US" dirty="0" smtClean="0"/>
              <a:t>ATIS PRQC has developed many video quality-related documents: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8577803"/>
              </p:ext>
            </p:extLst>
          </p:nvPr>
        </p:nvGraphicFramePr>
        <p:xfrm>
          <a:off x="457200" y="1366838"/>
          <a:ext cx="8229600" cy="4759960"/>
        </p:xfrm>
        <a:graphic>
          <a:graphicData uri="http://schemas.openxmlformats.org/drawingml/2006/table">
            <a:tbl>
              <a:tblPr firstRow="1" bandRow="1">
                <a:tableStyleId>{5C22544A-7EE6-4342-B048-85BDC9FD1C3A}</a:tableStyleId>
              </a:tblPr>
              <a:tblGrid>
                <a:gridCol w="5266940"/>
                <a:gridCol w="2962660"/>
              </a:tblGrid>
              <a:tr h="370840">
                <a:tc>
                  <a:txBody>
                    <a:bodyPr/>
                    <a:lstStyle/>
                    <a:p>
                      <a:r>
                        <a:rPr lang="en-US" sz="1600" dirty="0" smtClean="0"/>
                        <a:t>Title</a:t>
                      </a:r>
                      <a:endParaRPr lang="en-US" sz="1600" dirty="0"/>
                    </a:p>
                  </a:txBody>
                  <a:tcPr/>
                </a:tc>
                <a:tc>
                  <a:txBody>
                    <a:bodyPr/>
                    <a:lstStyle/>
                    <a:p>
                      <a:r>
                        <a:rPr lang="en-US" sz="1600" dirty="0" smtClean="0"/>
                        <a:t>ATIS Standard</a:t>
                      </a:r>
                      <a:endParaRPr lang="en-US" sz="1600" dirty="0"/>
                    </a:p>
                  </a:txBody>
                  <a:tcPr/>
                </a:tc>
              </a:tr>
              <a:tr h="370840">
                <a:tc>
                  <a:txBody>
                    <a:bodyPr/>
                    <a:lstStyle/>
                    <a:p>
                      <a:pPr marL="0" lvl="1" indent="0"/>
                      <a:r>
                        <a:rPr lang="en-US" sz="1800" dirty="0" smtClean="0"/>
                        <a:t>Reduced Reference Video Calibration Estimation Method</a:t>
                      </a:r>
                      <a:endParaRPr lang="en-US" sz="18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ATIS-0100017.2008</a:t>
                      </a:r>
                      <a:endParaRPr lang="en-US" sz="1800" dirty="0"/>
                    </a:p>
                  </a:txBody>
                  <a:tcPr/>
                </a:tc>
              </a:tr>
              <a:tr h="370840">
                <a:tc>
                  <a:txBody>
                    <a:bodyPr/>
                    <a:lstStyle/>
                    <a:p>
                      <a:pPr marL="0" lvl="1" indent="0"/>
                      <a:r>
                        <a:rPr lang="en-US" sz="1800" dirty="0" smtClean="0"/>
                        <a:t>System M-NTSC Television Signals - Network Interface Specifications and Performance Parameters</a:t>
                      </a:r>
                      <a:endParaRPr lang="en-US" sz="18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ATIS-0100502.2005</a:t>
                      </a:r>
                      <a:br>
                        <a:rPr lang="en-US" sz="1800" dirty="0" smtClean="0"/>
                      </a:br>
                      <a:r>
                        <a:rPr lang="en-US" sz="1800" dirty="0" smtClean="0"/>
                        <a:t>(R2010)</a:t>
                      </a:r>
                      <a:endParaRPr lang="en-US" sz="1800" dirty="0"/>
                    </a:p>
                  </a:txBody>
                  <a:tcPr/>
                </a:tc>
              </a:tr>
              <a:tr h="370840">
                <a:tc>
                  <a:txBody>
                    <a:bodyPr/>
                    <a:lstStyle/>
                    <a:p>
                      <a:pPr marL="0" lvl="1" indent="0"/>
                      <a:r>
                        <a:rPr lang="en-US" sz="1800" dirty="0" smtClean="0"/>
                        <a:t>Quality of Service for Business Multimedia Conferencing</a:t>
                      </a:r>
                    </a:p>
                  </a:txBody>
                  <a:tcPr/>
                </a:tc>
                <a:tc>
                  <a:txBody>
                    <a:bodyPr/>
                    <a:lstStyle/>
                    <a:p>
                      <a:r>
                        <a:rPr lang="en-US" sz="1800" dirty="0" smtClean="0"/>
                        <a:t>ATIS-0100522.2000</a:t>
                      </a:r>
                      <a:br>
                        <a:rPr lang="en-US" sz="1800" dirty="0" smtClean="0"/>
                      </a:br>
                      <a:r>
                        <a:rPr lang="en-US" sz="1800" dirty="0" smtClean="0"/>
                        <a:t>(R2009)</a:t>
                      </a:r>
                      <a:endParaRPr lang="en-US" sz="1800" dirty="0"/>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Digital Transport of Video Teleconferencing Video</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Telephony Signals – Video Test Scenes for Subjective &amp; Objective Performance Assessment</a:t>
                      </a:r>
                      <a:endParaRPr lang="en-US" sz="1800" dirty="0"/>
                    </a:p>
                  </a:txBody>
                  <a:tcPr/>
                </a:tc>
                <a:tc>
                  <a:txBody>
                    <a:bodyPr/>
                    <a:lstStyle/>
                    <a:p>
                      <a:r>
                        <a:rPr lang="en-US" sz="1800" dirty="0" smtClean="0"/>
                        <a:t>ATIS-0100801.01.1995</a:t>
                      </a:r>
                      <a:br>
                        <a:rPr lang="en-US" sz="1800" dirty="0" smtClean="0"/>
                      </a:br>
                      <a:r>
                        <a:rPr lang="en-US" sz="1800" dirty="0" smtClean="0"/>
                        <a:t>(R2011)</a:t>
                      </a:r>
                      <a:endParaRPr lang="en-US" sz="1800" dirty="0"/>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Digital Transport of Video Teleconferencing Video</a:t>
                      </a:r>
                      <a:r>
                        <a:rPr lang="en-US" sz="1800" baseline="0" dirty="0" smtClean="0"/>
                        <a:t> </a:t>
                      </a:r>
                      <a:r>
                        <a:rPr lang="en-US" sz="1800" dirty="0" smtClean="0"/>
                        <a:t>Telephony Signals – Performance Terms, Definitions, and Examples</a:t>
                      </a:r>
                      <a:endParaRPr lang="en-US" sz="1800" dirty="0"/>
                    </a:p>
                  </a:txBody>
                  <a:tcPr/>
                </a:tc>
                <a:tc>
                  <a:txBody>
                    <a:bodyPr/>
                    <a:lstStyle/>
                    <a:p>
                      <a:r>
                        <a:rPr lang="en-US" sz="1800" dirty="0" smtClean="0"/>
                        <a:t>ATIS-0100801.02.1996</a:t>
                      </a:r>
                      <a:br>
                        <a:rPr lang="en-US" sz="1800" dirty="0" smtClean="0"/>
                      </a:br>
                      <a:r>
                        <a:rPr lang="en-US" sz="1800" dirty="0" smtClean="0"/>
                        <a:t>(R2011)</a:t>
                      </a:r>
                      <a:endParaRPr lang="en-US" sz="1800" dirty="0"/>
                    </a:p>
                  </a:txBody>
                  <a:tcPr/>
                </a:tc>
              </a:tr>
              <a:tr h="370840">
                <a:tc>
                  <a:txBody>
                    <a:bodyPr/>
                    <a:lstStyle/>
                    <a:p>
                      <a:pPr marL="0" lvl="1" indent="0"/>
                      <a:r>
                        <a:rPr lang="en-US" sz="1800" dirty="0" smtClean="0"/>
                        <a:t>Digital Transport of One-Way Video Signals – Parameters for Objective Performance Assessment</a:t>
                      </a:r>
                      <a:endParaRPr lang="en-US" sz="18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ATIS-0100801.03.2003</a:t>
                      </a:r>
                      <a:br>
                        <a:rPr lang="en-US" sz="1800" dirty="0" smtClean="0"/>
                      </a:br>
                      <a:r>
                        <a:rPr lang="en-US" sz="1800" dirty="0" smtClean="0"/>
                        <a:t>(R2008)</a:t>
                      </a:r>
                      <a:endParaRPr lang="en-US" sz="1800" dirty="0"/>
                    </a:p>
                  </a:txBody>
                  <a:tcPr/>
                </a:tc>
              </a:tr>
            </a:tbl>
          </a:graphicData>
        </a:graphic>
      </p:graphicFrame>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45" y="152400"/>
            <a:ext cx="8229600" cy="1066800"/>
          </a:xfrm>
        </p:spPr>
        <p:txBody>
          <a:bodyPr>
            <a:normAutofit fontScale="90000"/>
          </a:bodyPr>
          <a:lstStyle/>
          <a:p>
            <a:r>
              <a:rPr lang="en-US" dirty="0" smtClean="0"/>
              <a:t>ATIS PRQC has developed many video quality-related documents: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2397402"/>
              </p:ext>
            </p:extLst>
          </p:nvPr>
        </p:nvGraphicFramePr>
        <p:xfrm>
          <a:off x="457200" y="1366838"/>
          <a:ext cx="8229600" cy="5034280"/>
        </p:xfrm>
        <a:graphic>
          <a:graphicData uri="http://schemas.openxmlformats.org/drawingml/2006/table">
            <a:tbl>
              <a:tblPr firstRow="1" bandRow="1">
                <a:tableStyleId>{5C22544A-7EE6-4342-B048-85BDC9FD1C3A}</a:tableStyleId>
              </a:tblPr>
              <a:tblGrid>
                <a:gridCol w="5382154"/>
                <a:gridCol w="2847446"/>
              </a:tblGrid>
              <a:tr h="370840">
                <a:tc>
                  <a:txBody>
                    <a:bodyPr/>
                    <a:lstStyle/>
                    <a:p>
                      <a:r>
                        <a:rPr lang="en-US" sz="1600" dirty="0" smtClean="0"/>
                        <a:t>Title</a:t>
                      </a:r>
                      <a:endParaRPr lang="en-US" sz="1600" dirty="0"/>
                    </a:p>
                  </a:txBody>
                  <a:tcPr/>
                </a:tc>
                <a:tc>
                  <a:txBody>
                    <a:bodyPr/>
                    <a:lstStyle/>
                    <a:p>
                      <a:r>
                        <a:rPr lang="en-US" sz="1600" dirty="0" smtClean="0"/>
                        <a:t>ATIS Standard</a:t>
                      </a:r>
                      <a:endParaRPr lang="en-US" sz="1600" dirty="0"/>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Multimedia Communications Delay, Synchronization, and Frame Rate</a:t>
                      </a:r>
                      <a:endParaRPr lang="en-US" sz="1800" dirty="0"/>
                    </a:p>
                  </a:txBody>
                  <a:tcPr/>
                </a:tc>
                <a:tc>
                  <a:txBody>
                    <a:bodyPr/>
                    <a:lstStyle/>
                    <a:p>
                      <a:r>
                        <a:rPr lang="en-US" sz="1800" dirty="0" smtClean="0"/>
                        <a:t>ATIS-0100801.04.2005</a:t>
                      </a:r>
                      <a:br>
                        <a:rPr lang="en-US" sz="1800" dirty="0" smtClean="0"/>
                      </a:br>
                      <a:r>
                        <a:rPr lang="en-US" sz="1800" dirty="0" smtClean="0"/>
                        <a:t>(R2010)</a:t>
                      </a:r>
                      <a:endParaRPr lang="en-US" sz="1800" dirty="0"/>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Methodological Framework for Specifying Accuracy and Cross-Calibration of Video Quality Metrics</a:t>
                      </a:r>
                      <a:endParaRPr lang="en-US" sz="1800" dirty="0"/>
                    </a:p>
                  </a:txBody>
                  <a:tcPr/>
                </a:tc>
                <a:tc>
                  <a:txBody>
                    <a:bodyPr/>
                    <a:lstStyle/>
                    <a:p>
                      <a:r>
                        <a:rPr lang="en-US" sz="1800" dirty="0" smtClean="0"/>
                        <a:t>T1.TR.72-2003</a:t>
                      </a:r>
                      <a:endParaRPr lang="en-US" sz="1800" dirty="0"/>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Video Normalization Methods Applicable to Objective Video Quality Metrics Utilizing a Full Reference Technique </a:t>
                      </a:r>
                      <a:endParaRPr lang="en-US" sz="1800" dirty="0"/>
                    </a:p>
                  </a:txBody>
                  <a:tcPr/>
                </a:tc>
                <a:tc>
                  <a:txBody>
                    <a:bodyPr/>
                    <a:lstStyle/>
                    <a:p>
                      <a:r>
                        <a:rPr lang="en-US" sz="1800" dirty="0" smtClean="0"/>
                        <a:t>T1.TR.73-2001</a:t>
                      </a:r>
                      <a:endParaRPr lang="en-US" sz="1800" dirty="0"/>
                    </a:p>
                  </a:txBody>
                  <a:tcPr/>
                </a:tc>
              </a:tr>
              <a:tr h="370840">
                <a:tc>
                  <a:txBody>
                    <a:bodyPr/>
                    <a:lstStyle/>
                    <a:p>
                      <a:pPr marL="0" lvl="1" indent="0"/>
                      <a:r>
                        <a:rPr lang="en-US" sz="1800" dirty="0" smtClean="0"/>
                        <a:t>Objective Video Quality Measurement Using a Peak-Signal-to-Noise-Ratio (PSNR) Full Reference Technique </a:t>
                      </a:r>
                      <a:endParaRPr lang="en-US" sz="18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T1.TR.74-2001</a:t>
                      </a:r>
                      <a:endParaRPr lang="en-US" sz="1800" dirty="0"/>
                    </a:p>
                  </a:txBody>
                  <a:tcPr/>
                </a:tc>
              </a:tr>
              <a:tr h="370840">
                <a:tc>
                  <a:txBody>
                    <a:bodyPr/>
                    <a:lstStyle/>
                    <a:p>
                      <a:pPr marL="0" lvl="1" indent="0"/>
                      <a:r>
                        <a:rPr lang="en-US" sz="1800" dirty="0" smtClean="0"/>
                        <a:t>Objective Perceptual Video Quality Measurement Using a JND-Based Full Reference Technique</a:t>
                      </a:r>
                    </a:p>
                  </a:txBody>
                  <a:tcPr/>
                </a:tc>
                <a:tc>
                  <a:txBody>
                    <a:bodyPr/>
                    <a:lstStyle/>
                    <a:p>
                      <a:r>
                        <a:rPr lang="en-US" sz="1800" dirty="0" smtClean="0"/>
                        <a:t>T1.TR.75-2001</a:t>
                      </a:r>
                      <a:endParaRPr lang="en-US" sz="1800" dirty="0"/>
                    </a:p>
                  </a:txBody>
                  <a:tcPr/>
                </a:tc>
              </a:tr>
              <a:tr h="370840">
                <a:tc>
                  <a:txBody>
                    <a:bodyPr/>
                    <a:lstStyle/>
                    <a:p>
                      <a:pPr marL="0" lvl="1" indent="0"/>
                      <a:r>
                        <a:rPr lang="en-US" sz="1800" dirty="0" smtClean="0"/>
                        <a:t>Data and sample program code to be used with the method specified in T1.TR.72-2001 for the calculation of resolving power of the video quality metrics in T1.TR.74 and T1.TR.75</a:t>
                      </a:r>
                      <a:endParaRPr lang="en-US" sz="18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T1.TR.77-2002</a:t>
                      </a:r>
                      <a:endParaRPr lang="en-US" sz="1800" dirty="0"/>
                    </a:p>
                  </a:txBody>
                  <a:tcPr/>
                </a:tc>
              </a:tr>
            </a:tbl>
          </a:graphicData>
        </a:graphic>
      </p:graphicFrame>
      <p:sp>
        <p:nvSpPr>
          <p:cNvPr id="4" name="Date Placeholder 3"/>
          <p:cNvSpPr>
            <a:spLocks noGrp="1"/>
          </p:cNvSpPr>
          <p:nvPr>
            <p:ph type="dt" sz="half" idx="10"/>
          </p:nvPr>
        </p:nvSpPr>
        <p:spPr>
          <a:xfrm>
            <a:off x="457200" y="6492875"/>
            <a:ext cx="2057400" cy="365125"/>
          </a:xfrm>
        </p:spPr>
        <p:txBody>
          <a:bodyPr/>
          <a:lstStyle/>
          <a:p>
            <a:r>
              <a:rPr lang="en-US" smtClean="0"/>
              <a:t>9/30/2012</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ATIS PRQC </a:t>
            </a:r>
            <a:r>
              <a:rPr lang="en-US" dirty="0" err="1" smtClean="0"/>
              <a:t>QoS</a:t>
            </a:r>
            <a:r>
              <a:rPr lang="en-US" dirty="0" smtClean="0"/>
              <a:t> </a:t>
            </a:r>
            <a:br>
              <a:rPr lang="en-US" dirty="0" smtClean="0"/>
            </a:br>
            <a:r>
              <a:rPr lang="en-US" dirty="0" smtClean="0"/>
              <a:t>Under Development</a:t>
            </a:r>
            <a:endParaRPr lang="en-US" dirty="0"/>
          </a:p>
        </p:txBody>
      </p:sp>
      <p:sp>
        <p:nvSpPr>
          <p:cNvPr id="3" name="Content Placeholder 2"/>
          <p:cNvSpPr>
            <a:spLocks noGrp="1"/>
          </p:cNvSpPr>
          <p:nvPr>
            <p:ph idx="1"/>
          </p:nvPr>
        </p:nvSpPr>
        <p:spPr/>
        <p:txBody>
          <a:bodyPr/>
          <a:lstStyle/>
          <a:p>
            <a:r>
              <a:rPr lang="en-US" sz="2800" dirty="0" smtClean="0"/>
              <a:t>Current Work</a:t>
            </a:r>
          </a:p>
          <a:p>
            <a:pPr lvl="1"/>
            <a:r>
              <a:rPr lang="en-US" dirty="0" smtClean="0"/>
              <a:t>ATIS-0100035</a:t>
            </a:r>
            <a:r>
              <a:rPr lang="en-US" dirty="0"/>
              <a:t>, </a:t>
            </a:r>
            <a:r>
              <a:rPr lang="en-US" dirty="0" err="1"/>
              <a:t>Telepresence</a:t>
            </a:r>
            <a:r>
              <a:rPr lang="en-US" dirty="0"/>
              <a:t> Quality of Experience and Quality of Service, was published on </a:t>
            </a:r>
            <a:r>
              <a:rPr lang="en-US" dirty="0" smtClean="0"/>
              <a:t>8/10/12</a:t>
            </a:r>
            <a:endParaRPr lang="en-US" sz="2800"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17" y="152400"/>
            <a:ext cx="8229600" cy="1066800"/>
          </a:xfrm>
        </p:spPr>
        <p:txBody>
          <a:bodyPr>
            <a:normAutofit fontScale="90000"/>
          </a:bodyPr>
          <a:lstStyle/>
          <a:p>
            <a:r>
              <a:rPr lang="en-US" dirty="0" smtClean="0"/>
              <a:t>ATIS IPTV Interoperability Forum (IIF)</a:t>
            </a:r>
            <a:endParaRPr lang="en-US" dirty="0"/>
          </a:p>
        </p:txBody>
      </p:sp>
      <p:sp>
        <p:nvSpPr>
          <p:cNvPr id="3" name="Content Placeholder 2"/>
          <p:cNvSpPr>
            <a:spLocks noGrp="1"/>
          </p:cNvSpPr>
          <p:nvPr>
            <p:ph idx="1"/>
          </p:nvPr>
        </p:nvSpPr>
        <p:spPr/>
        <p:txBody>
          <a:bodyPr/>
          <a:lstStyle/>
          <a:p>
            <a:r>
              <a:rPr lang="en-US" sz="2800" dirty="0" smtClean="0"/>
              <a:t>The ATIS IIF’s Quality of Service Metrics Committee develops standards that define metrics, models, and approaches for measurement and reporting of quality of service (</a:t>
            </a:r>
            <a:r>
              <a:rPr lang="en-US" sz="2800" dirty="0" err="1" smtClean="0"/>
              <a:t>QoS</a:t>
            </a:r>
            <a:r>
              <a:rPr lang="en-US" sz="2800" dirty="0" smtClean="0"/>
              <a:t>) and quality of experience (</a:t>
            </a:r>
            <a:r>
              <a:rPr lang="en-US" sz="2800" dirty="0" err="1" smtClean="0"/>
              <a:t>QoE</a:t>
            </a:r>
            <a:r>
              <a:rPr lang="en-US" sz="2800" dirty="0" smtClean="0"/>
              <a:t>) for IPTV services.  </a:t>
            </a:r>
            <a:endParaRPr lang="en-US" sz="2800" dirty="0" smtClean="0">
              <a:solidFill>
                <a:srgbClr val="FF0000"/>
              </a:solidFill>
            </a:endParaRPr>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SDOs developing Visual Quality Assessment Standards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International Telecommunications Union (ITU)</a:t>
            </a:r>
          </a:p>
          <a:p>
            <a:pPr lvl="1"/>
            <a:r>
              <a:rPr lang="en-US" dirty="0" smtClean="0"/>
              <a:t>ITU-T</a:t>
            </a:r>
          </a:p>
          <a:p>
            <a:pPr lvl="2"/>
            <a:r>
              <a:rPr lang="en-US" dirty="0" smtClean="0"/>
              <a:t>Study Group 9</a:t>
            </a:r>
            <a:r>
              <a:rPr lang="en-US" dirty="0"/>
              <a:t>: Television and sound transmission and integrated broadband cable networks </a:t>
            </a:r>
            <a:endParaRPr lang="en-US" dirty="0" smtClean="0"/>
          </a:p>
          <a:p>
            <a:pPr lvl="2"/>
            <a:r>
              <a:rPr lang="en-US" dirty="0" smtClean="0"/>
              <a:t>Study Group 12</a:t>
            </a:r>
            <a:r>
              <a:rPr lang="en-US" dirty="0"/>
              <a:t>: Performance, </a:t>
            </a:r>
            <a:r>
              <a:rPr lang="en-US" dirty="0" err="1"/>
              <a:t>QoS</a:t>
            </a:r>
            <a:r>
              <a:rPr lang="en-US" dirty="0"/>
              <a:t> and </a:t>
            </a:r>
            <a:r>
              <a:rPr lang="en-US" dirty="0" err="1"/>
              <a:t>QoE</a:t>
            </a:r>
            <a:endParaRPr lang="en-US" dirty="0" smtClean="0"/>
          </a:p>
          <a:p>
            <a:pPr lvl="1"/>
            <a:r>
              <a:rPr lang="en-US" dirty="0" smtClean="0"/>
              <a:t>ITU-R</a:t>
            </a:r>
          </a:p>
          <a:p>
            <a:pPr lvl="2"/>
            <a:r>
              <a:rPr lang="en-US" dirty="0" smtClean="0"/>
              <a:t>Working </a:t>
            </a:r>
            <a:r>
              <a:rPr lang="en-US" dirty="0"/>
              <a:t>Party </a:t>
            </a:r>
            <a:r>
              <a:rPr lang="en-US" dirty="0" smtClean="0"/>
              <a:t>6C: </a:t>
            </a:r>
            <a:r>
              <a:rPr lang="en-US" dirty="0" err="1"/>
              <a:t>Programme</a:t>
            </a:r>
            <a:r>
              <a:rPr lang="en-US" dirty="0"/>
              <a:t> production and quality </a:t>
            </a:r>
            <a:r>
              <a:rPr lang="en-US" dirty="0" smtClean="0"/>
              <a:t>assessment in </a:t>
            </a:r>
            <a:r>
              <a:rPr lang="en-US" dirty="0"/>
              <a:t>Broadcasting service</a:t>
            </a:r>
            <a:endParaRPr lang="en-US" dirty="0" smtClean="0"/>
          </a:p>
          <a:p>
            <a:r>
              <a:rPr lang="en-US" b="1" dirty="0" smtClean="0"/>
              <a:t>Alliance for Telecommunications Solutions (ATIS)</a:t>
            </a:r>
          </a:p>
          <a:p>
            <a:pPr lvl="1"/>
            <a:r>
              <a:rPr lang="en-US" dirty="0" smtClean="0"/>
              <a:t>Performance Reliability Quality Committee (PRQC)</a:t>
            </a:r>
          </a:p>
          <a:p>
            <a:pPr lvl="1"/>
            <a:r>
              <a:rPr lang="en-US" dirty="0" smtClean="0"/>
              <a:t>IPTV Interoperability Forum (IIF)</a:t>
            </a:r>
          </a:p>
          <a:p>
            <a:r>
              <a:rPr lang="en-US" b="1" dirty="0" smtClean="0"/>
              <a:t>Video Quality Experts Group (VQEG)</a:t>
            </a:r>
          </a:p>
          <a:p>
            <a:pPr lvl="1"/>
            <a:r>
              <a:rPr lang="en-US" dirty="0" smtClean="0"/>
              <a:t>Established in 1997</a:t>
            </a:r>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43276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ATIS IIF has developed many video quality-related documents: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2280322"/>
              </p:ext>
            </p:extLst>
          </p:nvPr>
        </p:nvGraphicFramePr>
        <p:xfrm>
          <a:off x="457200" y="1366838"/>
          <a:ext cx="8229600" cy="4246880"/>
        </p:xfrm>
        <a:graphic>
          <a:graphicData uri="http://schemas.openxmlformats.org/drawingml/2006/table">
            <a:tbl>
              <a:tblPr firstRow="1" bandRow="1">
                <a:tableStyleId>{5C22544A-7EE6-4342-B048-85BDC9FD1C3A}</a:tableStyleId>
              </a:tblPr>
              <a:tblGrid>
                <a:gridCol w="5785403"/>
                <a:gridCol w="2444197"/>
              </a:tblGrid>
              <a:tr h="370840">
                <a:tc>
                  <a:txBody>
                    <a:bodyPr/>
                    <a:lstStyle/>
                    <a:p>
                      <a:r>
                        <a:rPr lang="en-US" sz="1600" dirty="0" smtClean="0"/>
                        <a:t>Title</a:t>
                      </a:r>
                      <a:endParaRPr lang="en-US" sz="1600" dirty="0"/>
                    </a:p>
                  </a:txBody>
                  <a:tcPr/>
                </a:tc>
                <a:tc>
                  <a:txBody>
                    <a:bodyPr/>
                    <a:lstStyle/>
                    <a:p>
                      <a:r>
                        <a:rPr lang="en-US" sz="1600" dirty="0" smtClean="0"/>
                        <a:t>ATIS Standard</a:t>
                      </a:r>
                      <a:endParaRPr lang="en-US" sz="1600" dirty="0"/>
                    </a:p>
                  </a:txBody>
                  <a:tcPr/>
                </a:tc>
              </a:tr>
              <a:tr h="370840">
                <a:tc>
                  <a:txBody>
                    <a:bodyPr/>
                    <a:lstStyle/>
                    <a:p>
                      <a:pPr marL="0" lvl="1" indent="0"/>
                      <a:r>
                        <a:rPr lang="en-US" sz="1800" dirty="0" smtClean="0"/>
                        <a:t>Framework for </a:t>
                      </a:r>
                      <a:r>
                        <a:rPr lang="en-US" sz="1800" dirty="0" err="1" smtClean="0"/>
                        <a:t>QoS</a:t>
                      </a:r>
                      <a:r>
                        <a:rPr lang="en-US" sz="1800" dirty="0" smtClean="0"/>
                        <a:t> Metrics and Measurements Supporting IPTV Services</a:t>
                      </a:r>
                      <a:endParaRPr lang="en-US" sz="1800" dirty="0"/>
                    </a:p>
                  </a:txBody>
                  <a:tcPr/>
                </a:tc>
                <a:tc>
                  <a:txBody>
                    <a:bodyPr/>
                    <a:lstStyle/>
                    <a:p>
                      <a:r>
                        <a:rPr lang="en-US" sz="1800" dirty="0" smtClean="0"/>
                        <a:t>ATIS-0800004</a:t>
                      </a:r>
                      <a:endParaRPr lang="en-US" sz="1800" dirty="0"/>
                    </a:p>
                  </a:txBody>
                  <a:tcPr/>
                </a:tc>
              </a:tr>
              <a:tr h="370840">
                <a:tc>
                  <a:txBody>
                    <a:bodyPr/>
                    <a:lstStyle/>
                    <a:p>
                      <a:pPr marL="0" lvl="1" indent="0"/>
                      <a:r>
                        <a:rPr lang="en-US" sz="1800" dirty="0" err="1" smtClean="0"/>
                        <a:t>QoS</a:t>
                      </a:r>
                      <a:r>
                        <a:rPr lang="en-US" sz="1800" dirty="0" smtClean="0"/>
                        <a:t> Metrics for Linear Broadcast IPTV</a:t>
                      </a:r>
                    </a:p>
                  </a:txBody>
                  <a:tcPr/>
                </a:tc>
                <a:tc>
                  <a:txBody>
                    <a:bodyPr/>
                    <a:lstStyle/>
                    <a:p>
                      <a:r>
                        <a:rPr lang="en-US" sz="1800" dirty="0" smtClean="0"/>
                        <a:t>ATIS-0800008</a:t>
                      </a:r>
                      <a:endParaRPr lang="en-US" sz="1800" dirty="0"/>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err="1" smtClean="0"/>
                        <a:t>QoS</a:t>
                      </a:r>
                      <a:r>
                        <a:rPr lang="en-US" sz="1800" dirty="0" smtClean="0"/>
                        <a:t> Metrics and Measurements for Public Services for IPTV</a:t>
                      </a:r>
                    </a:p>
                  </a:txBody>
                  <a:tcPr/>
                </a:tc>
                <a:tc>
                  <a:txBody>
                    <a:bodyPr/>
                    <a:lstStyle/>
                    <a:p>
                      <a:r>
                        <a:rPr lang="en-US" sz="1800" dirty="0" smtClean="0"/>
                        <a:t>ATIS-0800011</a:t>
                      </a:r>
                      <a:endParaRPr lang="en-US" sz="1800" dirty="0"/>
                    </a:p>
                  </a:txBody>
                  <a:tcPr/>
                </a:tc>
              </a:tr>
              <a:tr h="370840">
                <a:tc>
                  <a:txBody>
                    <a:bodyPr/>
                    <a:lstStyle/>
                    <a:p>
                      <a:r>
                        <a:rPr lang="en-US" sz="1800" dirty="0" smtClean="0"/>
                        <a:t>Test Plan for Evaluation of Quality Models for IPTV Services </a:t>
                      </a:r>
                      <a:endParaRPr lang="en-US" sz="18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ATIS-0800025</a:t>
                      </a:r>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Fault Codes for IPTV</a:t>
                      </a:r>
                    </a:p>
                  </a:txBody>
                  <a:tcPr/>
                </a:tc>
                <a:tc>
                  <a:txBody>
                    <a:bodyPr/>
                    <a:lstStyle/>
                    <a:p>
                      <a:r>
                        <a:rPr lang="en-US" sz="1800" dirty="0" smtClean="0"/>
                        <a:t>ATIS-0800028</a:t>
                      </a:r>
                      <a:endParaRPr lang="en-US" sz="1800" dirty="0"/>
                    </a:p>
                  </a:txBody>
                  <a:tcPr/>
                </a:tc>
              </a:tr>
              <a:tr h="370840">
                <a:tc>
                  <a:txBody>
                    <a:bodyPr/>
                    <a:lstStyle/>
                    <a:p>
                      <a:pPr marL="0" lvl="1" indent="0"/>
                      <a:r>
                        <a:rPr lang="en-US" sz="1800" dirty="0" smtClean="0"/>
                        <a:t>Technical Report on a Validation Process for IPTV Perceptual Quality Measurements</a:t>
                      </a:r>
                    </a:p>
                  </a:txBody>
                  <a:tcPr/>
                </a:tc>
                <a:tc>
                  <a:txBody>
                    <a:bodyPr/>
                    <a:lstStyle/>
                    <a:p>
                      <a:r>
                        <a:rPr lang="en-US" sz="1800" dirty="0" smtClean="0"/>
                        <a:t>ATIS-0800035</a:t>
                      </a:r>
                      <a:endParaRPr lang="en-US" sz="1800" dirty="0"/>
                    </a:p>
                  </a:txBody>
                  <a:tcPr/>
                </a:tc>
              </a:tr>
              <a:tr h="370840">
                <a:tc>
                  <a:txBody>
                    <a:bodyPr/>
                    <a:lstStyle/>
                    <a:p>
                      <a:pPr marL="0" lvl="1" indent="0"/>
                      <a:r>
                        <a:rPr lang="en-US" sz="1800" dirty="0" smtClean="0"/>
                        <a:t>IPTV MPEG Transport Stream Monitoring</a:t>
                      </a:r>
                    </a:p>
                  </a:txBody>
                  <a:tcPr/>
                </a:tc>
                <a:tc>
                  <a:txBody>
                    <a:bodyPr/>
                    <a:lstStyle/>
                    <a:p>
                      <a:r>
                        <a:rPr lang="en-US" sz="1800" dirty="0" smtClean="0"/>
                        <a:t>ATIS-0800040</a:t>
                      </a:r>
                      <a:endParaRPr lang="en-US" sz="1800" dirty="0"/>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Implementer’s Guide to </a:t>
                      </a:r>
                      <a:r>
                        <a:rPr lang="en-US" sz="1800" dirty="0" err="1" smtClean="0"/>
                        <a:t>QoS</a:t>
                      </a:r>
                      <a:r>
                        <a:rPr lang="en-US" sz="1800" dirty="0" smtClean="0"/>
                        <a:t> Metrics</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ATIS-0800041</a:t>
                      </a:r>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b="0" i="0" u="none" kern="1200" dirty="0" smtClean="0">
                          <a:solidFill>
                            <a:schemeClr val="dk1"/>
                          </a:solidFill>
                          <a:effectLst/>
                          <a:latin typeface="+mn-lt"/>
                          <a:ea typeface="+mn-ea"/>
                          <a:cs typeface="+mn-cs"/>
                        </a:rPr>
                        <a:t>Quality of Service Metrics for Content on Demand</a:t>
                      </a:r>
                      <a:endParaRPr lang="en-US" sz="1800" b="0" i="0" u="none"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ATIS-0800057</a:t>
                      </a:r>
                    </a:p>
                  </a:txBody>
                  <a:tcPr/>
                </a:tc>
              </a:tr>
            </a:tbl>
          </a:graphicData>
        </a:graphic>
      </p:graphicFrame>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ATIS IIF: </a:t>
            </a:r>
            <a:r>
              <a:rPr lang="en-US" dirty="0" err="1" smtClean="0"/>
              <a:t>QoS</a:t>
            </a:r>
            <a:r>
              <a:rPr lang="en-US" dirty="0" smtClean="0"/>
              <a:t> Deliverables Under Development</a:t>
            </a:r>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7" name="Content Placeholder 6"/>
          <p:cNvSpPr>
            <a:spLocks noGrp="1"/>
          </p:cNvSpPr>
          <p:nvPr>
            <p:ph idx="1"/>
          </p:nvPr>
        </p:nvSpPr>
        <p:spPr/>
        <p:txBody>
          <a:bodyPr>
            <a:normAutofit fontScale="92500" lnSpcReduction="20000"/>
          </a:bodyPr>
          <a:lstStyle/>
          <a:p>
            <a:pPr lvl="1"/>
            <a:r>
              <a:rPr lang="en-US" dirty="0" smtClean="0"/>
              <a:t>Technical Report on Mobile IPTV </a:t>
            </a:r>
            <a:r>
              <a:rPr lang="en-US" dirty="0" err="1" smtClean="0"/>
              <a:t>QoS</a:t>
            </a:r>
            <a:r>
              <a:rPr lang="en-US" dirty="0" smtClean="0"/>
              <a:t>.</a:t>
            </a:r>
          </a:p>
          <a:p>
            <a:pPr lvl="1"/>
            <a:r>
              <a:rPr lang="en-US" dirty="0" smtClean="0"/>
              <a:t>Implementer's Guide to Performance Management, i.e., Reporting and Aggregation of Quality Metrics.</a:t>
            </a:r>
          </a:p>
          <a:p>
            <a:pPr lvl="1"/>
            <a:r>
              <a:rPr lang="en-US" dirty="0" smtClean="0"/>
              <a:t>Implementer's Guide to Performance Metrics and Reporting of IPTV Services when using DASH (Dynamic Adaptive Streaming over HTTP).</a:t>
            </a:r>
          </a:p>
          <a:p>
            <a:pPr lvl="1"/>
            <a:r>
              <a:rPr lang="en-US" dirty="0" smtClean="0"/>
              <a:t>Standard on IPTV </a:t>
            </a:r>
            <a:r>
              <a:rPr lang="en-US" dirty="0" err="1" smtClean="0"/>
              <a:t>QoE</a:t>
            </a:r>
            <a:r>
              <a:rPr lang="en-US" dirty="0" smtClean="0"/>
              <a:t> Measurement Recommendations and Framework.</a:t>
            </a:r>
          </a:p>
          <a:p>
            <a:pPr lvl="1"/>
            <a:r>
              <a:rPr lang="en-US" dirty="0" smtClean="0"/>
              <a:t>Standard on </a:t>
            </a:r>
            <a:r>
              <a:rPr lang="en-US" dirty="0" err="1" smtClean="0"/>
              <a:t>QoS</a:t>
            </a:r>
            <a:r>
              <a:rPr lang="en-US" dirty="0" smtClean="0"/>
              <a:t> Metrics for Content on Demand (including metrics for adaptive streaming over HTTP).</a:t>
            </a:r>
          </a:p>
          <a:p>
            <a:pPr lvl="1"/>
            <a:r>
              <a:rPr lang="en-US" dirty="0" smtClean="0"/>
              <a:t>In collaboration with VSF to develop a Methodology for Subjective or Objective Video Quality Assessment in Multi Bit Rate Adaptive Streaming.</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31" y="548650"/>
            <a:ext cx="8229600" cy="1066800"/>
          </a:xfrm>
        </p:spPr>
        <p:txBody>
          <a:bodyPr>
            <a:noAutofit/>
          </a:bodyPr>
          <a:lstStyle/>
          <a:p>
            <a:r>
              <a:rPr lang="en-US" sz="7200" dirty="0" smtClean="0">
                <a:solidFill>
                  <a:prstClr val="black"/>
                </a:solidFill>
              </a:rPr>
              <a:t>VQEG</a:t>
            </a:r>
            <a:r>
              <a:rPr lang="en-US" sz="8800" dirty="0" smtClean="0">
                <a:solidFill>
                  <a:prstClr val="black"/>
                </a:solidFill>
              </a:rPr>
              <a:t/>
            </a:r>
            <a:br>
              <a:rPr lang="en-US" sz="8800" dirty="0" smtClean="0">
                <a:solidFill>
                  <a:prstClr val="black"/>
                </a:solidFill>
              </a:rPr>
            </a:br>
            <a:r>
              <a:rPr lang="en-US" sz="4000" dirty="0" smtClean="0"/>
              <a:t>Video </a:t>
            </a:r>
            <a:r>
              <a:rPr lang="en-US" sz="4000" dirty="0"/>
              <a:t>Quality </a:t>
            </a:r>
            <a:r>
              <a:rPr lang="en-US" sz="4000" dirty="0" smtClean="0"/>
              <a:t>Experts Group</a:t>
            </a:r>
            <a:endParaRPr lang="en-US" sz="8800" dirty="0"/>
          </a:p>
        </p:txBody>
      </p:sp>
      <p:sp>
        <p:nvSpPr>
          <p:cNvPr id="3" name="Content Placeholder 2"/>
          <p:cNvSpPr>
            <a:spLocks noGrp="1"/>
          </p:cNvSpPr>
          <p:nvPr>
            <p:ph idx="1"/>
          </p:nvPr>
        </p:nvSpPr>
        <p:spPr>
          <a:xfrm>
            <a:off x="457200" y="1931219"/>
            <a:ext cx="8229600" cy="4393382"/>
          </a:xfrm>
        </p:spPr>
        <p:txBody>
          <a:bodyPr>
            <a:normAutofit/>
          </a:bodyPr>
          <a:lstStyle/>
          <a:p>
            <a:r>
              <a:rPr lang="en-US" sz="2800" dirty="0"/>
              <a:t>Founded 1997</a:t>
            </a:r>
          </a:p>
          <a:p>
            <a:pPr lvl="1"/>
            <a:r>
              <a:rPr lang="en-US" sz="2400" dirty="0"/>
              <a:t>ITU-T SG 12, SG 9, and ITU-R 11E (now </a:t>
            </a:r>
            <a:r>
              <a:rPr lang="en-US" sz="2400" dirty="0" smtClean="0"/>
              <a:t>6C) </a:t>
            </a:r>
            <a:r>
              <a:rPr lang="en-US" sz="2400" dirty="0"/>
              <a:t>experts </a:t>
            </a:r>
          </a:p>
          <a:p>
            <a:pPr lvl="1"/>
            <a:r>
              <a:rPr lang="en-US" sz="2400" dirty="0" smtClean="0"/>
              <a:t>Web ( </a:t>
            </a:r>
            <a:r>
              <a:rPr lang="en-US" sz="2400" dirty="0"/>
              <a:t>www.vqeg.org ); </a:t>
            </a:r>
          </a:p>
          <a:p>
            <a:pPr marL="0" indent="0">
              <a:buNone/>
            </a:pPr>
            <a:endParaRPr lang="en-US" sz="2800"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6" name="Picture 6" descr="turina011_smaller"/>
          <p:cNvPicPr>
            <a:picLocks noChangeAspect="1" noChangeArrowheads="1"/>
          </p:cNvPicPr>
          <p:nvPr/>
        </p:nvPicPr>
        <p:blipFill>
          <a:blip r:embed="rId3"/>
          <a:srcRect/>
          <a:stretch>
            <a:fillRect/>
          </a:stretch>
        </p:blipFill>
        <p:spPr bwMode="auto">
          <a:xfrm>
            <a:off x="4053537" y="3317875"/>
            <a:ext cx="4694238" cy="3175000"/>
          </a:xfrm>
          <a:prstGeom prst="rect">
            <a:avLst/>
          </a:prstGeom>
          <a:noFill/>
          <a:ln w="9525">
            <a:noFill/>
            <a:miter lim="800000"/>
            <a:headEnd/>
            <a:tailEnd/>
          </a:ln>
        </p:spPr>
      </p:pic>
      <p:sp>
        <p:nvSpPr>
          <p:cNvPr id="7" name="Rectangle 6"/>
          <p:cNvSpPr/>
          <p:nvPr/>
        </p:nvSpPr>
        <p:spPr>
          <a:xfrm>
            <a:off x="1403615" y="5157210"/>
            <a:ext cx="2477101" cy="646331"/>
          </a:xfrm>
          <a:prstGeom prst="rect">
            <a:avLst/>
          </a:prstGeom>
        </p:spPr>
        <p:txBody>
          <a:bodyPr wrap="square">
            <a:spAutoFit/>
          </a:bodyPr>
          <a:lstStyle/>
          <a:p>
            <a:r>
              <a:rPr lang="en-US" dirty="0"/>
              <a:t>First VQEG meeting </a:t>
            </a:r>
          </a:p>
          <a:p>
            <a:r>
              <a:rPr lang="en-US" dirty="0"/>
              <a:t>(Turin, Italy 1997)</a:t>
            </a:r>
          </a:p>
        </p:txBody>
      </p:sp>
    </p:spTree>
    <p:extLst>
      <p:ext uri="{BB962C8B-B14F-4D97-AF65-F5344CB8AC3E}">
        <p14:creationId xmlns:p14="http://schemas.microsoft.com/office/powerpoint/2010/main" val="630051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VQEG Rennes 2012</a:t>
            </a:r>
            <a:endParaRPr lang="en-US" dirty="0"/>
          </a:p>
        </p:txBody>
      </p:sp>
      <p:sp>
        <p:nvSpPr>
          <p:cNvPr id="3" name="Content Placeholder 2"/>
          <p:cNvSpPr>
            <a:spLocks noGrp="1"/>
          </p:cNvSpPr>
          <p:nvPr>
            <p:ph idx="1"/>
          </p:nvPr>
        </p:nvSpPr>
        <p:spPr/>
        <p:txBody>
          <a:bodyPr/>
          <a:lstStyle/>
          <a:p>
            <a:r>
              <a:rPr lang="en-US" dirty="0"/>
              <a:t>Most recent meeting in </a:t>
            </a:r>
            <a:r>
              <a:rPr lang="en-US" dirty="0" smtClean="0"/>
              <a:t>Rennes, France 2012</a:t>
            </a:r>
            <a:endParaRPr lang="en-US" dirty="0"/>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4098" name="Picture 2" descr="G:\COMMON\FILES1\VQEG\Meetings\VQEG_Rennes_Jun12\Photos\Emmanuel\VQEG_2012_RENNES_00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0794" y="1975824"/>
            <a:ext cx="6509415" cy="434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87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VQEG: Mission and Scope</a:t>
            </a:r>
          </a:p>
        </p:txBody>
      </p:sp>
      <p:sp>
        <p:nvSpPr>
          <p:cNvPr id="3" name="Content Placeholder 2"/>
          <p:cNvSpPr>
            <a:spLocks noGrp="1"/>
          </p:cNvSpPr>
          <p:nvPr>
            <p:ph idx="1"/>
          </p:nvPr>
        </p:nvSpPr>
        <p:spPr/>
        <p:txBody>
          <a:bodyPr>
            <a:normAutofit lnSpcReduction="10000"/>
          </a:bodyPr>
          <a:lstStyle/>
          <a:p>
            <a:r>
              <a:rPr lang="en-US" dirty="0"/>
              <a:t>Primary mission: </a:t>
            </a:r>
          </a:p>
          <a:p>
            <a:pPr lvl="1"/>
            <a:r>
              <a:rPr lang="en-US" dirty="0" smtClean="0"/>
              <a:t>Advance </a:t>
            </a:r>
            <a:r>
              <a:rPr lang="en-US" dirty="0"/>
              <a:t>the field of video quality assessment by investigating new and advanced subjective and objective measurement techniques</a:t>
            </a:r>
          </a:p>
          <a:p>
            <a:pPr marL="0" indent="0">
              <a:buNone/>
            </a:pPr>
            <a:endParaRPr lang="en-US" dirty="0"/>
          </a:p>
          <a:p>
            <a:r>
              <a:rPr lang="en-US" dirty="0"/>
              <a:t>VQEG does not develop or publish standards</a:t>
            </a:r>
          </a:p>
          <a:p>
            <a:pPr lvl="1"/>
            <a:r>
              <a:rPr lang="en-US" dirty="0"/>
              <a:t>Conducts tests and reports results to ITU and other standards organizations</a:t>
            </a:r>
          </a:p>
          <a:p>
            <a:pPr lvl="1"/>
            <a:r>
              <a:rPr lang="en-US" dirty="0"/>
              <a:t>Tests are conducted using specifically defined procedures (i.e., </a:t>
            </a:r>
            <a:r>
              <a:rPr lang="en-US" dirty="0" smtClean="0"/>
              <a:t>carefully developed test plans). </a:t>
            </a:r>
            <a:endParaRPr lang="en-US" dirty="0"/>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541438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VQEG: Characteristics</a:t>
            </a:r>
          </a:p>
        </p:txBody>
      </p:sp>
      <p:sp>
        <p:nvSpPr>
          <p:cNvPr id="3" name="Content Placeholder 2"/>
          <p:cNvSpPr>
            <a:spLocks noGrp="1"/>
          </p:cNvSpPr>
          <p:nvPr>
            <p:ph idx="1"/>
          </p:nvPr>
        </p:nvSpPr>
        <p:spPr/>
        <p:txBody>
          <a:bodyPr>
            <a:normAutofit lnSpcReduction="10000"/>
          </a:bodyPr>
          <a:lstStyle/>
          <a:p>
            <a:r>
              <a:rPr lang="en-US" dirty="0"/>
              <a:t>Unofficial, with links to several standards organizations</a:t>
            </a:r>
          </a:p>
          <a:p>
            <a:r>
              <a:rPr lang="en-US" dirty="0"/>
              <a:t>Technical group, open to all</a:t>
            </a:r>
          </a:p>
          <a:p>
            <a:r>
              <a:rPr lang="en-US" dirty="0"/>
              <a:t>No dues, no staff, all volunteer effort</a:t>
            </a:r>
          </a:p>
          <a:p>
            <a:r>
              <a:rPr lang="en-US" dirty="0" smtClean="0"/>
              <a:t>600 </a:t>
            </a:r>
            <a:r>
              <a:rPr lang="en-US" dirty="0"/>
              <a:t>email accounts on the main VQEG email list</a:t>
            </a:r>
          </a:p>
          <a:p>
            <a:r>
              <a:rPr lang="en-US" dirty="0"/>
              <a:t>Most documents and information open to all (but </a:t>
            </a:r>
            <a:r>
              <a:rPr lang="en-US" dirty="0" smtClean="0"/>
              <a:t>some restrictions </a:t>
            </a:r>
            <a:r>
              <a:rPr lang="en-US" dirty="0"/>
              <a:t>on </a:t>
            </a:r>
            <a:r>
              <a:rPr lang="en-US" dirty="0" smtClean="0"/>
              <a:t>test materials</a:t>
            </a:r>
            <a:r>
              <a:rPr lang="en-US" dirty="0"/>
              <a:t>)</a:t>
            </a:r>
          </a:p>
          <a:p>
            <a:r>
              <a:rPr lang="en-US" dirty="0"/>
              <a:t>Physical meetings have </a:t>
            </a:r>
            <a:r>
              <a:rPr lang="en-US" dirty="0" smtClean="0"/>
              <a:t>25 </a:t>
            </a:r>
            <a:r>
              <a:rPr lang="en-US" dirty="0"/>
              <a:t>to </a:t>
            </a:r>
            <a:r>
              <a:rPr lang="en-US" dirty="0" smtClean="0"/>
              <a:t>45 </a:t>
            </a:r>
            <a:r>
              <a:rPr lang="en-US" dirty="0"/>
              <a:t>participants</a:t>
            </a:r>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086856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VQEG </a:t>
            </a:r>
            <a:r>
              <a:rPr lang="en-US" dirty="0"/>
              <a:t>Projects</a:t>
            </a:r>
          </a:p>
        </p:txBody>
      </p:sp>
      <p:sp>
        <p:nvSpPr>
          <p:cNvPr id="3" name="Content Placeholder 2"/>
          <p:cNvSpPr>
            <a:spLocks noGrp="1"/>
          </p:cNvSpPr>
          <p:nvPr>
            <p:ph idx="1"/>
          </p:nvPr>
        </p:nvSpPr>
        <p:spPr/>
        <p:txBody>
          <a:bodyPr>
            <a:normAutofit fontScale="62500" lnSpcReduction="20000"/>
          </a:bodyPr>
          <a:lstStyle/>
          <a:p>
            <a:r>
              <a:rPr lang="en-US" dirty="0"/>
              <a:t>Completed</a:t>
            </a:r>
          </a:p>
          <a:p>
            <a:pPr lvl="1"/>
            <a:r>
              <a:rPr lang="en-US" b="1" dirty="0"/>
              <a:t>FRTV</a:t>
            </a:r>
            <a:r>
              <a:rPr lang="en-US" dirty="0"/>
              <a:t> </a:t>
            </a:r>
            <a:r>
              <a:rPr lang="en-US" b="1" dirty="0"/>
              <a:t>I</a:t>
            </a:r>
            <a:r>
              <a:rPr lang="en-US" dirty="0"/>
              <a:t> &amp; </a:t>
            </a:r>
            <a:r>
              <a:rPr lang="en-US" b="1" dirty="0"/>
              <a:t>II</a:t>
            </a:r>
            <a:r>
              <a:rPr lang="en-US" dirty="0"/>
              <a:t> </a:t>
            </a:r>
            <a:r>
              <a:rPr lang="en-US" dirty="0" smtClean="0"/>
              <a:t>(5 ITU Recommendations)</a:t>
            </a:r>
            <a:endParaRPr lang="en-US" dirty="0"/>
          </a:p>
          <a:p>
            <a:pPr lvl="1"/>
            <a:r>
              <a:rPr lang="en-US" b="1" dirty="0"/>
              <a:t>Multimedia</a:t>
            </a:r>
            <a:r>
              <a:rPr lang="en-US" dirty="0"/>
              <a:t>  I </a:t>
            </a:r>
            <a:r>
              <a:rPr lang="en-US" dirty="0" smtClean="0"/>
              <a:t>(7 ITU </a:t>
            </a:r>
            <a:r>
              <a:rPr lang="en-US" dirty="0"/>
              <a:t>Recommendations</a:t>
            </a:r>
            <a:r>
              <a:rPr lang="en-US" dirty="0" smtClean="0"/>
              <a:t>)</a:t>
            </a:r>
            <a:endParaRPr lang="en-US" dirty="0"/>
          </a:p>
          <a:p>
            <a:pPr lvl="1"/>
            <a:r>
              <a:rPr lang="en-US" b="1" dirty="0"/>
              <a:t>RRNR</a:t>
            </a:r>
            <a:r>
              <a:rPr lang="en-US" dirty="0"/>
              <a:t> </a:t>
            </a:r>
            <a:r>
              <a:rPr lang="en-US" dirty="0" smtClean="0"/>
              <a:t>(3 </a:t>
            </a:r>
            <a:r>
              <a:rPr lang="en-US" dirty="0"/>
              <a:t>ITU </a:t>
            </a:r>
            <a:r>
              <a:rPr lang="en-US" dirty="0" smtClean="0"/>
              <a:t>Recommendations)</a:t>
            </a:r>
            <a:endParaRPr lang="en-US" dirty="0"/>
          </a:p>
          <a:p>
            <a:pPr lvl="1"/>
            <a:r>
              <a:rPr lang="en-US" b="1" dirty="0"/>
              <a:t>HDTV I</a:t>
            </a:r>
            <a:r>
              <a:rPr lang="en-US" dirty="0"/>
              <a:t> (2 ITU </a:t>
            </a:r>
            <a:r>
              <a:rPr lang="en-US" dirty="0" smtClean="0"/>
              <a:t>Recommendations)</a:t>
            </a:r>
            <a:endParaRPr lang="en-US" dirty="0"/>
          </a:p>
          <a:p>
            <a:r>
              <a:rPr lang="en-US" dirty="0" smtClean="0"/>
              <a:t>Active: </a:t>
            </a:r>
            <a:endParaRPr lang="en-US" dirty="0"/>
          </a:p>
          <a:p>
            <a:pPr lvl="1"/>
            <a:r>
              <a:rPr lang="en-US" b="1" dirty="0" smtClean="0"/>
              <a:t>3DTV </a:t>
            </a:r>
            <a:r>
              <a:rPr lang="en-US" dirty="0"/>
              <a:t>(3 ITU </a:t>
            </a:r>
            <a:r>
              <a:rPr lang="en-US" dirty="0" smtClean="0"/>
              <a:t>Recommendations in progress)</a:t>
            </a:r>
            <a:endParaRPr lang="en-US" b="1" dirty="0" smtClean="0"/>
          </a:p>
          <a:p>
            <a:pPr lvl="1"/>
            <a:r>
              <a:rPr lang="en-US" dirty="0" smtClean="0"/>
              <a:t>Joint </a:t>
            </a:r>
            <a:r>
              <a:rPr lang="en-US" dirty="0"/>
              <a:t>Effort Group—</a:t>
            </a:r>
            <a:r>
              <a:rPr lang="en-US" b="1" dirty="0"/>
              <a:t>JEG-Hybrid</a:t>
            </a:r>
          </a:p>
          <a:p>
            <a:pPr lvl="1"/>
            <a:r>
              <a:rPr lang="en-US" b="1" dirty="0" smtClean="0"/>
              <a:t>Hybrid</a:t>
            </a:r>
            <a:r>
              <a:rPr lang="en-US" dirty="0" smtClean="0"/>
              <a:t> Perceptual/</a:t>
            </a:r>
            <a:r>
              <a:rPr lang="en-US" dirty="0" err="1" smtClean="0"/>
              <a:t>Bitstream</a:t>
            </a:r>
            <a:r>
              <a:rPr lang="en-US" dirty="0" smtClean="0"/>
              <a:t> (</a:t>
            </a:r>
            <a:r>
              <a:rPr lang="en-US" dirty="0"/>
              <a:t>3 ITU Recommendations in progress</a:t>
            </a:r>
            <a:r>
              <a:rPr lang="en-US" dirty="0" smtClean="0"/>
              <a:t>)</a:t>
            </a:r>
            <a:endParaRPr lang="en-US" dirty="0"/>
          </a:p>
          <a:p>
            <a:pPr lvl="1"/>
            <a:r>
              <a:rPr lang="en-US" dirty="0"/>
              <a:t>Multimedia </a:t>
            </a:r>
            <a:r>
              <a:rPr lang="en-US" dirty="0" smtClean="0"/>
              <a:t>II—</a:t>
            </a:r>
            <a:r>
              <a:rPr lang="en-US" b="1" dirty="0" smtClean="0"/>
              <a:t>MM2 </a:t>
            </a:r>
            <a:r>
              <a:rPr lang="en-US" dirty="0" smtClean="0"/>
              <a:t>(1 </a:t>
            </a:r>
            <a:r>
              <a:rPr lang="en-US" dirty="0"/>
              <a:t>ITU </a:t>
            </a:r>
            <a:r>
              <a:rPr lang="en-US" dirty="0" smtClean="0"/>
              <a:t>Recommendation </a:t>
            </a:r>
            <a:r>
              <a:rPr lang="en-US" dirty="0"/>
              <a:t>in progress</a:t>
            </a:r>
            <a:r>
              <a:rPr lang="en-US" dirty="0" smtClean="0"/>
              <a:t>)</a:t>
            </a:r>
            <a:endParaRPr lang="en-US" b="1" dirty="0"/>
          </a:p>
          <a:p>
            <a:pPr lvl="1"/>
            <a:r>
              <a:rPr lang="en-US" dirty="0" smtClean="0"/>
              <a:t>Quality for </a:t>
            </a:r>
            <a:r>
              <a:rPr lang="en-US" dirty="0"/>
              <a:t>Recognition Tasks—</a:t>
            </a:r>
            <a:r>
              <a:rPr lang="en-US" b="1" dirty="0"/>
              <a:t>QART</a:t>
            </a:r>
            <a:r>
              <a:rPr lang="en-US" dirty="0"/>
              <a:t> </a:t>
            </a:r>
            <a:r>
              <a:rPr lang="en-US" dirty="0" smtClean="0"/>
              <a:t>(Public Safety) (1 </a:t>
            </a:r>
            <a:r>
              <a:rPr lang="en-US" dirty="0"/>
              <a:t>ITU </a:t>
            </a:r>
            <a:r>
              <a:rPr lang="en-US" dirty="0" smtClean="0"/>
              <a:t>Recommendation)</a:t>
            </a:r>
          </a:p>
          <a:p>
            <a:r>
              <a:rPr lang="en-US" dirty="0" smtClean="0"/>
              <a:t>Ramping up</a:t>
            </a:r>
          </a:p>
          <a:p>
            <a:pPr lvl="1"/>
            <a:r>
              <a:rPr lang="en-US" dirty="0" smtClean="0"/>
              <a:t>High Dynamic Range Video—</a:t>
            </a:r>
            <a:r>
              <a:rPr lang="en-US" b="1" dirty="0" smtClean="0"/>
              <a:t>HDR</a:t>
            </a:r>
          </a:p>
          <a:p>
            <a:pPr lvl="1"/>
            <a:r>
              <a:rPr lang="en-US" dirty="0" smtClean="0"/>
              <a:t>HDTV Phase II—</a:t>
            </a:r>
            <a:r>
              <a:rPr lang="en-US" b="1" dirty="0" smtClean="0"/>
              <a:t>HDTV2</a:t>
            </a:r>
          </a:p>
          <a:p>
            <a:pPr lvl="1"/>
            <a:r>
              <a:rPr lang="en-US" dirty="0" smtClean="0"/>
              <a:t>Monitoring of Audio Visual Quality by </a:t>
            </a:r>
            <a:r>
              <a:rPr lang="en-US" dirty="0"/>
              <a:t>Key </a:t>
            </a:r>
            <a:r>
              <a:rPr lang="en-US" dirty="0" smtClean="0"/>
              <a:t>Indicators—</a:t>
            </a:r>
            <a:r>
              <a:rPr lang="en-US" b="1" dirty="0" smtClean="0"/>
              <a:t>MOAVI</a:t>
            </a:r>
          </a:p>
          <a:p>
            <a:pPr lvl="1"/>
            <a:r>
              <a:rPr lang="en-US" dirty="0" smtClean="0"/>
              <a:t>Real-Time Interactive Communications Evaluation—</a:t>
            </a:r>
            <a:r>
              <a:rPr lang="en-US" b="1" dirty="0" smtClean="0"/>
              <a:t>RICE</a:t>
            </a:r>
          </a:p>
          <a:p>
            <a:pPr lvl="1"/>
            <a:endParaRPr lang="en-US" dirty="0"/>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186471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VQEG/Standardization Process</a:t>
            </a:r>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grpSp>
        <p:nvGrpSpPr>
          <p:cNvPr id="6" name="Group 57"/>
          <p:cNvGrpSpPr>
            <a:grpSpLocks noGrp="1"/>
          </p:cNvGrpSpPr>
          <p:nvPr/>
        </p:nvGrpSpPr>
        <p:grpSpPr bwMode="auto">
          <a:xfrm>
            <a:off x="457200" y="1219200"/>
            <a:ext cx="8229600" cy="4957762"/>
            <a:chOff x="432" y="1152"/>
            <a:chExt cx="5328" cy="2448"/>
          </a:xfrm>
        </p:grpSpPr>
        <p:grpSp>
          <p:nvGrpSpPr>
            <p:cNvPr id="7" name="Group 32"/>
            <p:cNvGrpSpPr>
              <a:grpSpLocks/>
            </p:cNvGrpSpPr>
            <p:nvPr/>
          </p:nvGrpSpPr>
          <p:grpSpPr bwMode="auto">
            <a:xfrm>
              <a:off x="432" y="1300"/>
              <a:ext cx="1728" cy="677"/>
              <a:chOff x="384" y="1632"/>
              <a:chExt cx="1728" cy="553"/>
            </a:xfrm>
          </p:grpSpPr>
          <p:sp>
            <p:nvSpPr>
              <p:cNvPr id="25" name="Rectangle 33"/>
              <p:cNvSpPr>
                <a:spLocks noChangeArrowheads="1"/>
              </p:cNvSpPr>
              <p:nvPr/>
            </p:nvSpPr>
            <p:spPr bwMode="auto">
              <a:xfrm>
                <a:off x="384" y="1632"/>
                <a:ext cx="1728" cy="432"/>
              </a:xfrm>
              <a:prstGeom prst="rect">
                <a:avLst/>
              </a:prstGeom>
              <a:noFill/>
              <a:ln w="38100">
                <a:solidFill>
                  <a:schemeClr val="tx1"/>
                </a:solidFill>
                <a:miter lim="800000"/>
                <a:headEnd/>
                <a:tailEnd/>
              </a:ln>
              <a:effectLst/>
            </p:spPr>
            <p:txBody>
              <a:bodyPr wrap="none" anchor="ctr"/>
              <a:lstStyle/>
              <a:p>
                <a:endParaRPr lang="en-US"/>
              </a:p>
            </p:txBody>
          </p:sp>
          <p:sp>
            <p:nvSpPr>
              <p:cNvPr id="26" name="Text Box 34"/>
              <p:cNvSpPr txBox="1">
                <a:spLocks noChangeArrowheads="1"/>
              </p:cNvSpPr>
              <p:nvPr/>
            </p:nvSpPr>
            <p:spPr bwMode="auto">
              <a:xfrm>
                <a:off x="432" y="1725"/>
                <a:ext cx="945" cy="460"/>
              </a:xfrm>
              <a:prstGeom prst="rect">
                <a:avLst/>
              </a:prstGeom>
              <a:noFill/>
              <a:ln w="9525">
                <a:noFill/>
                <a:miter lim="800000"/>
                <a:headEnd/>
                <a:tailEnd/>
              </a:ln>
              <a:effectLst/>
            </p:spPr>
            <p:txBody>
              <a:bodyPr wrap="none">
                <a:spAutoFit/>
              </a:bodyPr>
              <a:lstStyle/>
              <a:p>
                <a:r>
                  <a:rPr lang="en-US" sz="2400" dirty="0">
                    <a:latin typeface="Times New Roman" pitchFamily="18" charset="0"/>
                  </a:rPr>
                  <a:t>ITU-T </a:t>
                </a:r>
                <a:r>
                  <a:rPr lang="en-US" sz="2400" dirty="0" smtClean="0">
                    <a:latin typeface="Times New Roman" pitchFamily="18" charset="0"/>
                  </a:rPr>
                  <a:t>&amp;</a:t>
                </a:r>
              </a:p>
              <a:p>
                <a:r>
                  <a:rPr lang="en-US" sz="1400" dirty="0" smtClean="0">
                    <a:latin typeface="Times New Roman" pitchFamily="18" charset="0"/>
                  </a:rPr>
                  <a:t>SG9, SG12, SG16</a:t>
                </a:r>
              </a:p>
              <a:p>
                <a:endParaRPr lang="en-US" sz="1400" dirty="0">
                  <a:latin typeface="Times New Roman" pitchFamily="18" charset="0"/>
                </a:endParaRPr>
              </a:p>
            </p:txBody>
          </p:sp>
          <p:sp>
            <p:nvSpPr>
              <p:cNvPr id="27" name="Text Box 35"/>
              <p:cNvSpPr txBox="1">
                <a:spLocks noChangeArrowheads="1"/>
              </p:cNvSpPr>
              <p:nvPr/>
            </p:nvSpPr>
            <p:spPr bwMode="auto">
              <a:xfrm>
                <a:off x="1248" y="1725"/>
                <a:ext cx="651" cy="273"/>
              </a:xfrm>
              <a:prstGeom prst="rect">
                <a:avLst/>
              </a:prstGeom>
              <a:noFill/>
              <a:ln w="9525">
                <a:noFill/>
                <a:miter lim="800000"/>
                <a:headEnd/>
                <a:tailEnd/>
              </a:ln>
              <a:effectLst/>
            </p:spPr>
            <p:txBody>
              <a:bodyPr wrap="none">
                <a:spAutoFit/>
              </a:bodyPr>
              <a:lstStyle/>
              <a:p>
                <a:r>
                  <a:rPr lang="en-US" sz="2400" dirty="0" smtClean="0">
                    <a:latin typeface="Times New Roman" pitchFamily="18" charset="0"/>
                  </a:rPr>
                  <a:t>ITU-R</a:t>
                </a:r>
              </a:p>
              <a:p>
                <a:r>
                  <a:rPr lang="en-US" sz="1400" dirty="0" smtClean="0">
                    <a:latin typeface="Times New Roman" pitchFamily="18" charset="0"/>
                  </a:rPr>
                  <a:t> ,   WP6C</a:t>
                </a:r>
              </a:p>
            </p:txBody>
          </p:sp>
        </p:grpSp>
        <p:sp>
          <p:nvSpPr>
            <p:cNvPr id="8" name="Rectangle 36"/>
            <p:cNvSpPr>
              <a:spLocks noChangeArrowheads="1"/>
            </p:cNvSpPr>
            <p:nvPr/>
          </p:nvSpPr>
          <p:spPr bwMode="auto">
            <a:xfrm>
              <a:off x="432" y="1824"/>
              <a:ext cx="1728" cy="432"/>
            </a:xfrm>
            <a:prstGeom prst="rect">
              <a:avLst/>
            </a:prstGeom>
            <a:noFill/>
            <a:ln w="38100">
              <a:solidFill>
                <a:schemeClr val="tx1"/>
              </a:solidFill>
              <a:miter lim="800000"/>
              <a:headEnd/>
              <a:tailEnd/>
            </a:ln>
            <a:effectLst/>
          </p:spPr>
          <p:txBody>
            <a:bodyPr wrap="none" anchor="ctr"/>
            <a:lstStyle/>
            <a:p>
              <a:endParaRPr lang="en-US"/>
            </a:p>
          </p:txBody>
        </p:sp>
        <p:sp>
          <p:nvSpPr>
            <p:cNvPr id="9" name="Text Box 37"/>
            <p:cNvSpPr txBox="1">
              <a:spLocks noChangeArrowheads="1"/>
            </p:cNvSpPr>
            <p:nvPr/>
          </p:nvSpPr>
          <p:spPr bwMode="auto">
            <a:xfrm>
              <a:off x="432" y="1920"/>
              <a:ext cx="1728" cy="304"/>
            </a:xfrm>
            <a:prstGeom prst="rect">
              <a:avLst/>
            </a:prstGeom>
            <a:noFill/>
            <a:ln w="9525">
              <a:noFill/>
              <a:miter lim="800000"/>
              <a:headEnd/>
              <a:tailEnd/>
            </a:ln>
            <a:effectLst/>
          </p:spPr>
          <p:txBody>
            <a:bodyPr>
              <a:spAutoFit/>
            </a:bodyPr>
            <a:lstStyle/>
            <a:p>
              <a:r>
                <a:rPr lang="en-US" sz="2000" dirty="0">
                  <a:latin typeface="Times New Roman" pitchFamily="18" charset="0"/>
                </a:rPr>
                <a:t>Other Standards Orgs</a:t>
              </a:r>
            </a:p>
            <a:p>
              <a:r>
                <a:rPr lang="en-US" sz="1400" dirty="0" smtClean="0">
                  <a:latin typeface="Times New Roman" pitchFamily="18" charset="0"/>
                </a:rPr>
                <a:t>ATIS, IEEE, ETSI, MPEG</a:t>
              </a:r>
              <a:endParaRPr lang="en-US" sz="1400" dirty="0">
                <a:latin typeface="Times New Roman" pitchFamily="18" charset="0"/>
              </a:endParaRPr>
            </a:p>
          </p:txBody>
        </p:sp>
        <p:sp>
          <p:nvSpPr>
            <p:cNvPr id="10" name="Oval 38"/>
            <p:cNvSpPr>
              <a:spLocks noChangeArrowheads="1"/>
            </p:cNvSpPr>
            <p:nvPr/>
          </p:nvSpPr>
          <p:spPr bwMode="auto">
            <a:xfrm>
              <a:off x="2688" y="1728"/>
              <a:ext cx="1296" cy="1296"/>
            </a:xfrm>
            <a:prstGeom prst="ellipse">
              <a:avLst/>
            </a:prstGeom>
            <a:noFill/>
            <a:ln w="57150">
              <a:solidFill>
                <a:schemeClr val="tx1"/>
              </a:solidFill>
              <a:round/>
              <a:headEnd/>
              <a:tailEnd/>
            </a:ln>
            <a:effectLst/>
          </p:spPr>
          <p:txBody>
            <a:bodyPr wrap="none" anchor="ctr"/>
            <a:lstStyle/>
            <a:p>
              <a:endParaRPr lang="en-US"/>
            </a:p>
          </p:txBody>
        </p:sp>
        <p:sp>
          <p:nvSpPr>
            <p:cNvPr id="11" name="Text Box 39"/>
            <p:cNvSpPr txBox="1">
              <a:spLocks noChangeArrowheads="1"/>
            </p:cNvSpPr>
            <p:nvPr/>
          </p:nvSpPr>
          <p:spPr bwMode="auto">
            <a:xfrm>
              <a:off x="2800" y="2129"/>
              <a:ext cx="1013" cy="446"/>
            </a:xfrm>
            <a:prstGeom prst="rect">
              <a:avLst/>
            </a:prstGeom>
            <a:noFill/>
            <a:ln w="9525">
              <a:noFill/>
              <a:miter lim="800000"/>
              <a:headEnd/>
              <a:tailEnd/>
            </a:ln>
            <a:effectLst/>
          </p:spPr>
          <p:txBody>
            <a:bodyPr wrap="none">
              <a:spAutoFit/>
            </a:bodyPr>
            <a:lstStyle/>
            <a:p>
              <a:pPr algn="ctr"/>
              <a:r>
                <a:rPr lang="en-US" sz="4000">
                  <a:latin typeface="Times New Roman" pitchFamily="18" charset="0"/>
                </a:rPr>
                <a:t>VQEG</a:t>
              </a:r>
            </a:p>
          </p:txBody>
        </p:sp>
        <p:sp>
          <p:nvSpPr>
            <p:cNvPr id="12" name="Line 40"/>
            <p:cNvSpPr>
              <a:spLocks noChangeShapeType="1"/>
            </p:cNvSpPr>
            <p:nvPr/>
          </p:nvSpPr>
          <p:spPr bwMode="auto">
            <a:xfrm>
              <a:off x="2160" y="1728"/>
              <a:ext cx="672" cy="336"/>
            </a:xfrm>
            <a:prstGeom prst="line">
              <a:avLst/>
            </a:prstGeom>
            <a:noFill/>
            <a:ln w="76200">
              <a:solidFill>
                <a:schemeClr val="tx1"/>
              </a:solidFill>
              <a:round/>
              <a:headEnd/>
              <a:tailEnd type="triangle" w="med" len="med"/>
            </a:ln>
            <a:effectLst/>
          </p:spPr>
          <p:txBody>
            <a:bodyPr/>
            <a:lstStyle/>
            <a:p>
              <a:endParaRPr lang="en-US"/>
            </a:p>
          </p:txBody>
        </p:sp>
        <p:sp>
          <p:nvSpPr>
            <p:cNvPr id="13" name="Line 41"/>
            <p:cNvSpPr>
              <a:spLocks noChangeShapeType="1"/>
            </p:cNvSpPr>
            <p:nvPr/>
          </p:nvSpPr>
          <p:spPr bwMode="auto">
            <a:xfrm>
              <a:off x="2160" y="2064"/>
              <a:ext cx="576" cy="192"/>
            </a:xfrm>
            <a:prstGeom prst="line">
              <a:avLst/>
            </a:prstGeom>
            <a:noFill/>
            <a:ln w="76200">
              <a:solidFill>
                <a:schemeClr val="tx1"/>
              </a:solidFill>
              <a:round/>
              <a:headEnd/>
              <a:tailEnd type="triangle" w="med" len="med"/>
            </a:ln>
            <a:effectLst/>
          </p:spPr>
          <p:txBody>
            <a:bodyPr/>
            <a:lstStyle/>
            <a:p>
              <a:endParaRPr lang="en-US"/>
            </a:p>
          </p:txBody>
        </p:sp>
        <p:sp>
          <p:nvSpPr>
            <p:cNvPr id="14" name="Line 42"/>
            <p:cNvSpPr>
              <a:spLocks noChangeShapeType="1"/>
            </p:cNvSpPr>
            <p:nvPr/>
          </p:nvSpPr>
          <p:spPr bwMode="auto">
            <a:xfrm flipV="1">
              <a:off x="2160" y="2496"/>
              <a:ext cx="528" cy="48"/>
            </a:xfrm>
            <a:prstGeom prst="line">
              <a:avLst/>
            </a:prstGeom>
            <a:noFill/>
            <a:ln w="76200">
              <a:solidFill>
                <a:schemeClr val="tx1"/>
              </a:solidFill>
              <a:round/>
              <a:headEnd/>
              <a:tailEnd type="triangle" w="med" len="med"/>
            </a:ln>
            <a:effectLst/>
          </p:spPr>
          <p:txBody>
            <a:bodyPr/>
            <a:lstStyle/>
            <a:p>
              <a:endParaRPr lang="en-US"/>
            </a:p>
          </p:txBody>
        </p:sp>
        <p:sp>
          <p:nvSpPr>
            <p:cNvPr id="15" name="Line 43"/>
            <p:cNvSpPr>
              <a:spLocks noChangeShapeType="1"/>
            </p:cNvSpPr>
            <p:nvPr/>
          </p:nvSpPr>
          <p:spPr bwMode="auto">
            <a:xfrm>
              <a:off x="3984" y="2592"/>
              <a:ext cx="912" cy="0"/>
            </a:xfrm>
            <a:prstGeom prst="line">
              <a:avLst/>
            </a:prstGeom>
            <a:noFill/>
            <a:ln w="76200">
              <a:solidFill>
                <a:schemeClr val="tx1"/>
              </a:solidFill>
              <a:round/>
              <a:headEnd/>
              <a:tailEnd/>
            </a:ln>
            <a:effectLst/>
          </p:spPr>
          <p:txBody>
            <a:bodyPr/>
            <a:lstStyle/>
            <a:p>
              <a:endParaRPr lang="en-US"/>
            </a:p>
          </p:txBody>
        </p:sp>
        <p:sp>
          <p:nvSpPr>
            <p:cNvPr id="16" name="Line 44"/>
            <p:cNvSpPr>
              <a:spLocks noChangeShapeType="1"/>
            </p:cNvSpPr>
            <p:nvPr/>
          </p:nvSpPr>
          <p:spPr bwMode="auto">
            <a:xfrm>
              <a:off x="4896" y="2592"/>
              <a:ext cx="0" cy="1008"/>
            </a:xfrm>
            <a:prstGeom prst="line">
              <a:avLst/>
            </a:prstGeom>
            <a:noFill/>
            <a:ln w="76200">
              <a:solidFill>
                <a:schemeClr val="tx1"/>
              </a:solidFill>
              <a:round/>
              <a:headEnd/>
              <a:tailEnd/>
            </a:ln>
            <a:effectLst/>
          </p:spPr>
          <p:txBody>
            <a:bodyPr/>
            <a:lstStyle/>
            <a:p>
              <a:endParaRPr lang="en-US"/>
            </a:p>
          </p:txBody>
        </p:sp>
        <p:sp>
          <p:nvSpPr>
            <p:cNvPr id="17" name="Line 45"/>
            <p:cNvSpPr>
              <a:spLocks noChangeShapeType="1"/>
            </p:cNvSpPr>
            <p:nvPr/>
          </p:nvSpPr>
          <p:spPr bwMode="auto">
            <a:xfrm flipH="1">
              <a:off x="1104" y="3600"/>
              <a:ext cx="3792" cy="0"/>
            </a:xfrm>
            <a:prstGeom prst="line">
              <a:avLst/>
            </a:prstGeom>
            <a:noFill/>
            <a:ln w="76200">
              <a:solidFill>
                <a:schemeClr val="tx1"/>
              </a:solidFill>
              <a:round/>
              <a:headEnd/>
              <a:tailEnd/>
            </a:ln>
            <a:effectLst/>
          </p:spPr>
          <p:txBody>
            <a:bodyPr/>
            <a:lstStyle/>
            <a:p>
              <a:endParaRPr lang="en-US"/>
            </a:p>
          </p:txBody>
        </p:sp>
        <p:sp>
          <p:nvSpPr>
            <p:cNvPr id="18" name="Text Box 46"/>
            <p:cNvSpPr txBox="1">
              <a:spLocks noChangeArrowheads="1"/>
            </p:cNvSpPr>
            <p:nvPr/>
          </p:nvSpPr>
          <p:spPr bwMode="auto">
            <a:xfrm>
              <a:off x="1536" y="3168"/>
              <a:ext cx="964" cy="404"/>
            </a:xfrm>
            <a:prstGeom prst="rect">
              <a:avLst/>
            </a:prstGeom>
            <a:noFill/>
            <a:ln w="9525">
              <a:noFill/>
              <a:miter lim="800000"/>
              <a:headEnd/>
              <a:tailEnd/>
            </a:ln>
            <a:effectLst/>
          </p:spPr>
          <p:txBody>
            <a:bodyPr wrap="none">
              <a:spAutoFit/>
            </a:bodyPr>
            <a:lstStyle/>
            <a:p>
              <a:r>
                <a:rPr lang="en-US" sz="3600">
                  <a:latin typeface="Times New Roman" pitchFamily="18" charset="0"/>
                </a:rPr>
                <a:t>Results</a:t>
              </a:r>
            </a:p>
          </p:txBody>
        </p:sp>
        <p:sp>
          <p:nvSpPr>
            <p:cNvPr id="19" name="Rectangle 47"/>
            <p:cNvSpPr>
              <a:spLocks noChangeArrowheads="1"/>
            </p:cNvSpPr>
            <p:nvPr/>
          </p:nvSpPr>
          <p:spPr bwMode="auto">
            <a:xfrm>
              <a:off x="432" y="2256"/>
              <a:ext cx="1728" cy="432"/>
            </a:xfrm>
            <a:prstGeom prst="rect">
              <a:avLst/>
            </a:prstGeom>
            <a:noFill/>
            <a:ln w="38100">
              <a:solidFill>
                <a:schemeClr val="tx1"/>
              </a:solidFill>
              <a:miter lim="800000"/>
              <a:headEnd/>
              <a:tailEnd/>
            </a:ln>
            <a:effectLst/>
          </p:spPr>
          <p:txBody>
            <a:bodyPr wrap="none" anchor="ctr"/>
            <a:lstStyle/>
            <a:p>
              <a:endParaRPr lang="en-US"/>
            </a:p>
          </p:txBody>
        </p:sp>
        <p:sp>
          <p:nvSpPr>
            <p:cNvPr id="20" name="Text Box 48"/>
            <p:cNvSpPr txBox="1">
              <a:spLocks noChangeArrowheads="1"/>
            </p:cNvSpPr>
            <p:nvPr/>
          </p:nvSpPr>
          <p:spPr bwMode="auto">
            <a:xfrm>
              <a:off x="432" y="2352"/>
              <a:ext cx="1785" cy="198"/>
            </a:xfrm>
            <a:prstGeom prst="rect">
              <a:avLst/>
            </a:prstGeom>
            <a:noFill/>
            <a:ln w="9525">
              <a:noFill/>
              <a:miter lim="800000"/>
              <a:headEnd/>
              <a:tailEnd/>
            </a:ln>
            <a:effectLst/>
          </p:spPr>
          <p:txBody>
            <a:bodyPr>
              <a:spAutoFit/>
            </a:bodyPr>
            <a:lstStyle/>
            <a:p>
              <a:pPr>
                <a:spcBef>
                  <a:spcPct val="50000"/>
                </a:spcBef>
              </a:pPr>
              <a:r>
                <a:rPr lang="en-US" sz="2000" dirty="0">
                  <a:latin typeface="Times New Roman" pitchFamily="18" charset="0"/>
                </a:rPr>
                <a:t>Industry </a:t>
              </a:r>
              <a:r>
                <a:rPr lang="en-US" sz="2000" dirty="0" smtClean="0">
                  <a:latin typeface="Times New Roman" pitchFamily="18" charset="0"/>
                </a:rPr>
                <a:t>&amp; </a:t>
              </a:r>
              <a:r>
                <a:rPr lang="en-US" sz="2000" dirty="0">
                  <a:latin typeface="Times New Roman" pitchFamily="18" charset="0"/>
                </a:rPr>
                <a:t>Academia</a:t>
              </a:r>
            </a:p>
          </p:txBody>
        </p:sp>
        <p:sp>
          <p:nvSpPr>
            <p:cNvPr id="21" name="Line 49"/>
            <p:cNvSpPr>
              <a:spLocks noChangeShapeType="1"/>
            </p:cNvSpPr>
            <p:nvPr/>
          </p:nvSpPr>
          <p:spPr bwMode="auto">
            <a:xfrm flipV="1">
              <a:off x="1104" y="2688"/>
              <a:ext cx="0" cy="912"/>
            </a:xfrm>
            <a:prstGeom prst="line">
              <a:avLst/>
            </a:prstGeom>
            <a:noFill/>
            <a:ln w="76200">
              <a:solidFill>
                <a:schemeClr val="tx1"/>
              </a:solidFill>
              <a:round/>
              <a:headEnd/>
              <a:tailEnd type="triangle" w="med" len="med"/>
            </a:ln>
            <a:effectLst/>
          </p:spPr>
          <p:txBody>
            <a:bodyPr/>
            <a:lstStyle/>
            <a:p>
              <a:endParaRPr lang="en-US"/>
            </a:p>
          </p:txBody>
        </p:sp>
        <p:sp>
          <p:nvSpPr>
            <p:cNvPr id="22" name="Line 50"/>
            <p:cNvSpPr>
              <a:spLocks noChangeShapeType="1"/>
            </p:cNvSpPr>
            <p:nvPr/>
          </p:nvSpPr>
          <p:spPr bwMode="auto">
            <a:xfrm>
              <a:off x="2160" y="1488"/>
              <a:ext cx="2016" cy="0"/>
            </a:xfrm>
            <a:prstGeom prst="line">
              <a:avLst/>
            </a:prstGeom>
            <a:noFill/>
            <a:ln w="76200">
              <a:solidFill>
                <a:schemeClr val="tx1"/>
              </a:solidFill>
              <a:round/>
              <a:headEnd/>
              <a:tailEnd type="triangle" w="med" len="med"/>
            </a:ln>
            <a:effectLst/>
          </p:spPr>
          <p:txBody>
            <a:bodyPr/>
            <a:lstStyle/>
            <a:p>
              <a:endParaRPr lang="en-US"/>
            </a:p>
          </p:txBody>
        </p:sp>
        <p:sp>
          <p:nvSpPr>
            <p:cNvPr id="23" name="Oval 51"/>
            <p:cNvSpPr>
              <a:spLocks noChangeArrowheads="1"/>
            </p:cNvSpPr>
            <p:nvPr/>
          </p:nvSpPr>
          <p:spPr bwMode="auto">
            <a:xfrm>
              <a:off x="4176" y="1152"/>
              <a:ext cx="1440" cy="720"/>
            </a:xfrm>
            <a:prstGeom prst="ellipse">
              <a:avLst/>
            </a:prstGeom>
            <a:noFill/>
            <a:ln w="38100">
              <a:solidFill>
                <a:schemeClr val="tx1"/>
              </a:solidFill>
              <a:round/>
              <a:headEnd/>
              <a:tailEnd/>
            </a:ln>
            <a:effectLst/>
          </p:spPr>
          <p:txBody>
            <a:bodyPr wrap="none" anchor="ctr"/>
            <a:lstStyle/>
            <a:p>
              <a:endParaRPr lang="en-US"/>
            </a:p>
          </p:txBody>
        </p:sp>
        <p:sp>
          <p:nvSpPr>
            <p:cNvPr id="24" name="Text Box 56"/>
            <p:cNvSpPr txBox="1">
              <a:spLocks noChangeArrowheads="1"/>
            </p:cNvSpPr>
            <p:nvPr/>
          </p:nvSpPr>
          <p:spPr bwMode="auto">
            <a:xfrm>
              <a:off x="4320" y="1248"/>
              <a:ext cx="1440" cy="51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Standards &amp; Reports</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VQEG Timeline and Future Activities</a:t>
            </a:r>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35" name="Line 74"/>
          <p:cNvSpPr>
            <a:spLocks noChangeShapeType="1"/>
          </p:cNvSpPr>
          <p:nvPr/>
        </p:nvSpPr>
        <p:spPr bwMode="auto">
          <a:xfrm>
            <a:off x="7476660" y="2982597"/>
            <a:ext cx="1679222" cy="0"/>
          </a:xfrm>
          <a:prstGeom prst="line">
            <a:avLst/>
          </a:prstGeom>
          <a:noFill/>
          <a:ln w="571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Line 44"/>
          <p:cNvSpPr>
            <a:spLocks noChangeShapeType="1"/>
          </p:cNvSpPr>
          <p:nvPr/>
        </p:nvSpPr>
        <p:spPr bwMode="auto">
          <a:xfrm>
            <a:off x="7728543" y="2460307"/>
            <a:ext cx="1427339" cy="7145"/>
          </a:xfrm>
          <a:prstGeom prst="line">
            <a:avLst/>
          </a:prstGeom>
          <a:noFill/>
          <a:ln w="57150">
            <a:solidFill>
              <a:srgbClr val="000000"/>
            </a:solidFill>
            <a:prstDash val="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Line 74"/>
          <p:cNvSpPr>
            <a:spLocks noChangeShapeType="1"/>
          </p:cNvSpPr>
          <p:nvPr/>
        </p:nvSpPr>
        <p:spPr bwMode="auto">
          <a:xfrm>
            <a:off x="7938446" y="5039997"/>
            <a:ext cx="1217436" cy="0"/>
          </a:xfrm>
          <a:prstGeom prst="line">
            <a:avLst/>
          </a:prstGeom>
          <a:noFill/>
          <a:ln w="57150">
            <a:solidFill>
              <a:srgbClr val="000000"/>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72"/>
          <p:cNvSpPr>
            <a:spLocks noChangeShapeType="1"/>
          </p:cNvSpPr>
          <p:nvPr/>
        </p:nvSpPr>
        <p:spPr bwMode="auto">
          <a:xfrm>
            <a:off x="8547163" y="3439797"/>
            <a:ext cx="608719" cy="0"/>
          </a:xfrm>
          <a:prstGeom prst="line">
            <a:avLst/>
          </a:prstGeom>
          <a:noFill/>
          <a:ln w="57150">
            <a:solidFill>
              <a:srgbClr val="000000"/>
            </a:solidFill>
            <a:prstDash val="sysDash"/>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3" name="Line 72"/>
          <p:cNvSpPr>
            <a:spLocks noChangeShapeType="1"/>
          </p:cNvSpPr>
          <p:nvPr/>
        </p:nvSpPr>
        <p:spPr bwMode="auto">
          <a:xfrm>
            <a:off x="8547164" y="4008034"/>
            <a:ext cx="608718" cy="0"/>
          </a:xfrm>
          <a:prstGeom prst="line">
            <a:avLst/>
          </a:prstGeom>
          <a:noFill/>
          <a:ln w="57150">
            <a:solidFill>
              <a:srgbClr val="000000"/>
            </a:solidFill>
            <a:prstDash val="sysDash"/>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7" name="Group 6"/>
          <p:cNvGrpSpPr/>
          <p:nvPr/>
        </p:nvGrpSpPr>
        <p:grpSpPr>
          <a:xfrm>
            <a:off x="88082" y="1382397"/>
            <a:ext cx="8983839" cy="4830763"/>
            <a:chOff x="88082" y="1382397"/>
            <a:chExt cx="8983839" cy="4830763"/>
          </a:xfrm>
        </p:grpSpPr>
        <p:sp>
          <p:nvSpPr>
            <p:cNvPr id="9" name="Line 22"/>
            <p:cNvSpPr>
              <a:spLocks noChangeShapeType="1"/>
            </p:cNvSpPr>
            <p:nvPr/>
          </p:nvSpPr>
          <p:spPr bwMode="auto">
            <a:xfrm>
              <a:off x="88082" y="5848035"/>
              <a:ext cx="8899878" cy="30162"/>
            </a:xfrm>
            <a:prstGeom prst="line">
              <a:avLst/>
            </a:prstGeom>
            <a:noFill/>
            <a:ln w="3810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Text Box 23"/>
            <p:cNvSpPr txBox="1">
              <a:spLocks noChangeArrowheads="1"/>
            </p:cNvSpPr>
            <p:nvPr/>
          </p:nvSpPr>
          <p:spPr bwMode="auto">
            <a:xfrm>
              <a:off x="2103149" y="5878197"/>
              <a:ext cx="725914" cy="334963"/>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ea typeface="ＭＳ Ｐゴシック" pitchFamily="34" charset="-128"/>
                </a:rPr>
                <a:t>2000</a:t>
              </a:r>
            </a:p>
          </p:txBody>
        </p:sp>
        <p:sp>
          <p:nvSpPr>
            <p:cNvPr id="11" name="Text Box 24"/>
            <p:cNvSpPr txBox="1">
              <a:spLocks noChangeArrowheads="1"/>
            </p:cNvSpPr>
            <p:nvPr/>
          </p:nvSpPr>
          <p:spPr bwMode="auto">
            <a:xfrm>
              <a:off x="4370099" y="5878197"/>
              <a:ext cx="727663" cy="334963"/>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ea typeface="ＭＳ Ｐゴシック" pitchFamily="34" charset="-128"/>
                </a:rPr>
                <a:t>2004</a:t>
              </a:r>
            </a:p>
          </p:txBody>
        </p:sp>
        <p:sp>
          <p:nvSpPr>
            <p:cNvPr id="12" name="Text Box 28"/>
            <p:cNvSpPr txBox="1">
              <a:spLocks noChangeArrowheads="1"/>
            </p:cNvSpPr>
            <p:nvPr/>
          </p:nvSpPr>
          <p:spPr bwMode="auto">
            <a:xfrm>
              <a:off x="5461593" y="5878197"/>
              <a:ext cx="727663" cy="334963"/>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ea typeface="ＭＳ Ｐゴシック" pitchFamily="34" charset="-128"/>
                </a:rPr>
                <a:t>2006</a:t>
              </a:r>
            </a:p>
          </p:txBody>
        </p:sp>
        <p:sp>
          <p:nvSpPr>
            <p:cNvPr id="13" name="Text Box 29"/>
            <p:cNvSpPr txBox="1">
              <a:spLocks noChangeArrowheads="1"/>
            </p:cNvSpPr>
            <p:nvPr/>
          </p:nvSpPr>
          <p:spPr bwMode="auto">
            <a:xfrm>
              <a:off x="88082" y="5878197"/>
              <a:ext cx="727663" cy="334963"/>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ea typeface="ＭＳ Ｐゴシック" pitchFamily="34" charset="-128"/>
                </a:rPr>
                <a:t>1996</a:t>
              </a:r>
            </a:p>
          </p:txBody>
        </p:sp>
        <p:sp>
          <p:nvSpPr>
            <p:cNvPr id="14" name="Text Box 30"/>
            <p:cNvSpPr txBox="1">
              <a:spLocks noChangeArrowheads="1"/>
            </p:cNvSpPr>
            <p:nvPr/>
          </p:nvSpPr>
          <p:spPr bwMode="auto">
            <a:xfrm>
              <a:off x="1095615" y="5878197"/>
              <a:ext cx="725914" cy="334963"/>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ea typeface="ＭＳ Ｐゴシック" pitchFamily="34" charset="-128"/>
                </a:rPr>
                <a:t>1998</a:t>
              </a:r>
            </a:p>
          </p:txBody>
        </p:sp>
        <p:sp>
          <p:nvSpPr>
            <p:cNvPr id="15" name="Text Box 32"/>
            <p:cNvSpPr txBox="1">
              <a:spLocks noChangeArrowheads="1"/>
            </p:cNvSpPr>
            <p:nvPr/>
          </p:nvSpPr>
          <p:spPr bwMode="auto">
            <a:xfrm>
              <a:off x="3278604" y="5878197"/>
              <a:ext cx="725914" cy="334963"/>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ea typeface="ＭＳ Ｐゴシック" pitchFamily="34" charset="-128"/>
                </a:rPr>
                <a:t>2002</a:t>
              </a:r>
            </a:p>
          </p:txBody>
        </p:sp>
        <p:sp>
          <p:nvSpPr>
            <p:cNvPr id="16" name="Text Box 35"/>
            <p:cNvSpPr txBox="1">
              <a:spLocks noChangeArrowheads="1"/>
            </p:cNvSpPr>
            <p:nvPr/>
          </p:nvSpPr>
          <p:spPr bwMode="auto">
            <a:xfrm>
              <a:off x="6553088" y="5878197"/>
              <a:ext cx="727663" cy="334963"/>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ea typeface="ＭＳ Ｐゴシック" pitchFamily="34" charset="-128"/>
                </a:rPr>
                <a:t>2008</a:t>
              </a:r>
            </a:p>
          </p:txBody>
        </p:sp>
        <p:grpSp>
          <p:nvGrpSpPr>
            <p:cNvPr id="17" name="Group 36"/>
            <p:cNvGrpSpPr>
              <a:grpSpLocks/>
            </p:cNvGrpSpPr>
            <p:nvPr/>
          </p:nvGrpSpPr>
          <p:grpSpPr bwMode="auto">
            <a:xfrm>
              <a:off x="675810" y="5039997"/>
              <a:ext cx="1453577" cy="439738"/>
              <a:chOff x="1152" y="3312"/>
              <a:chExt cx="1056" cy="288"/>
            </a:xfrm>
          </p:grpSpPr>
          <p:sp>
            <p:nvSpPr>
              <p:cNvPr id="49" name="Line 37"/>
              <p:cNvSpPr>
                <a:spLocks noChangeShapeType="1"/>
              </p:cNvSpPr>
              <p:nvPr/>
            </p:nvSpPr>
            <p:spPr bwMode="auto">
              <a:xfrm>
                <a:off x="1152" y="3600"/>
                <a:ext cx="1056" cy="0"/>
              </a:xfrm>
              <a:prstGeom prst="line">
                <a:avLst/>
              </a:prstGeom>
              <a:noFill/>
              <a:ln w="571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Text Box 38"/>
              <p:cNvSpPr txBox="1">
                <a:spLocks noChangeArrowheads="1"/>
              </p:cNvSpPr>
              <p:nvPr/>
            </p:nvSpPr>
            <p:spPr bwMode="auto">
              <a:xfrm>
                <a:off x="1152" y="3312"/>
                <a:ext cx="864" cy="240"/>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ＭＳ Ｐゴシック" pitchFamily="34" charset="-128"/>
                  </a:rPr>
                  <a:t>FRTV-I</a:t>
                </a:r>
              </a:p>
            </p:txBody>
          </p:sp>
        </p:grpSp>
        <p:grpSp>
          <p:nvGrpSpPr>
            <p:cNvPr id="18" name="Group 39"/>
            <p:cNvGrpSpPr>
              <a:grpSpLocks/>
            </p:cNvGrpSpPr>
            <p:nvPr/>
          </p:nvGrpSpPr>
          <p:grpSpPr bwMode="auto">
            <a:xfrm>
              <a:off x="2522954" y="4582797"/>
              <a:ext cx="2179491" cy="511175"/>
              <a:chOff x="2256" y="2880"/>
              <a:chExt cx="1584" cy="336"/>
            </a:xfrm>
          </p:grpSpPr>
          <p:sp>
            <p:nvSpPr>
              <p:cNvPr id="47" name="Line 40"/>
              <p:cNvSpPr>
                <a:spLocks noChangeShapeType="1"/>
              </p:cNvSpPr>
              <p:nvPr/>
            </p:nvSpPr>
            <p:spPr bwMode="auto">
              <a:xfrm>
                <a:off x="2256" y="3216"/>
                <a:ext cx="1584" cy="0"/>
              </a:xfrm>
              <a:prstGeom prst="line">
                <a:avLst/>
              </a:prstGeom>
              <a:noFill/>
              <a:ln w="571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Text Box 41"/>
              <p:cNvSpPr txBox="1">
                <a:spLocks noChangeArrowheads="1"/>
              </p:cNvSpPr>
              <p:nvPr/>
            </p:nvSpPr>
            <p:spPr bwMode="auto">
              <a:xfrm>
                <a:off x="2400" y="2880"/>
                <a:ext cx="863" cy="240"/>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ＭＳ Ｐゴシック" pitchFamily="34" charset="-128"/>
                  </a:rPr>
                  <a:t>FRTV-II</a:t>
                </a:r>
              </a:p>
            </p:txBody>
          </p:sp>
        </p:grpSp>
        <p:sp>
          <p:nvSpPr>
            <p:cNvPr id="19" name="Line 42"/>
            <p:cNvSpPr>
              <a:spLocks noChangeShapeType="1"/>
            </p:cNvSpPr>
            <p:nvPr/>
          </p:nvSpPr>
          <p:spPr bwMode="auto">
            <a:xfrm>
              <a:off x="5965360" y="2449197"/>
              <a:ext cx="1645988" cy="0"/>
            </a:xfrm>
            <a:prstGeom prst="line">
              <a:avLst/>
            </a:prstGeom>
            <a:noFill/>
            <a:ln w="571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 Box 43"/>
            <p:cNvSpPr txBox="1">
              <a:spLocks noChangeArrowheads="1"/>
            </p:cNvSpPr>
            <p:nvPr/>
          </p:nvSpPr>
          <p:spPr bwMode="auto">
            <a:xfrm>
              <a:off x="3194643" y="2144397"/>
              <a:ext cx="1189449" cy="366713"/>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ＭＳ Ｐゴシック" pitchFamily="34" charset="-128"/>
                </a:rPr>
                <a:t>HDTV-I</a:t>
              </a:r>
            </a:p>
          </p:txBody>
        </p:sp>
        <p:sp>
          <p:nvSpPr>
            <p:cNvPr id="21" name="Line 44"/>
            <p:cNvSpPr>
              <a:spLocks noChangeShapeType="1"/>
            </p:cNvSpPr>
            <p:nvPr/>
          </p:nvSpPr>
          <p:spPr bwMode="auto">
            <a:xfrm flipV="1">
              <a:off x="4118215" y="2449197"/>
              <a:ext cx="1595261" cy="36513"/>
            </a:xfrm>
            <a:prstGeom prst="line">
              <a:avLst/>
            </a:prstGeom>
            <a:noFill/>
            <a:ln w="57150">
              <a:solidFill>
                <a:srgbClr val="000000"/>
              </a:solidFill>
              <a:prstDash val="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Line 45"/>
            <p:cNvSpPr>
              <a:spLocks noChangeShapeType="1"/>
            </p:cNvSpPr>
            <p:nvPr/>
          </p:nvSpPr>
          <p:spPr bwMode="auto">
            <a:xfrm>
              <a:off x="2864046" y="2999281"/>
              <a:ext cx="2048301" cy="0"/>
            </a:xfrm>
            <a:prstGeom prst="line">
              <a:avLst/>
            </a:prstGeom>
            <a:noFill/>
            <a:ln w="57150">
              <a:solidFill>
                <a:srgbClr val="000000"/>
              </a:solidFill>
              <a:prstDash val="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Line 47"/>
            <p:cNvSpPr>
              <a:spLocks noChangeShapeType="1"/>
            </p:cNvSpPr>
            <p:nvPr/>
          </p:nvSpPr>
          <p:spPr bwMode="auto">
            <a:xfrm>
              <a:off x="5683741" y="4312922"/>
              <a:ext cx="1708958" cy="0"/>
            </a:xfrm>
            <a:prstGeom prst="line">
              <a:avLst/>
            </a:prstGeom>
            <a:noFill/>
            <a:ln w="571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Text Box 48"/>
            <p:cNvSpPr txBox="1">
              <a:spLocks noChangeArrowheads="1"/>
            </p:cNvSpPr>
            <p:nvPr/>
          </p:nvSpPr>
          <p:spPr bwMode="auto">
            <a:xfrm>
              <a:off x="1767304" y="3820797"/>
              <a:ext cx="1924109" cy="365125"/>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ＭＳ Ｐゴシック" pitchFamily="34" charset="-128"/>
                </a:rPr>
                <a:t>RRNR-TV</a:t>
              </a:r>
            </a:p>
          </p:txBody>
        </p:sp>
        <p:sp>
          <p:nvSpPr>
            <p:cNvPr id="25" name="Line 49"/>
            <p:cNvSpPr>
              <a:spLocks noChangeShapeType="1"/>
            </p:cNvSpPr>
            <p:nvPr/>
          </p:nvSpPr>
          <p:spPr bwMode="auto">
            <a:xfrm>
              <a:off x="2797578" y="4312922"/>
              <a:ext cx="2886163" cy="0"/>
            </a:xfrm>
            <a:prstGeom prst="line">
              <a:avLst/>
            </a:prstGeom>
            <a:noFill/>
            <a:ln w="57150">
              <a:solidFill>
                <a:srgbClr val="000000"/>
              </a:solidFill>
              <a:prstDash val="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Text Box 52"/>
            <p:cNvSpPr txBox="1">
              <a:spLocks noChangeArrowheads="1"/>
            </p:cNvSpPr>
            <p:nvPr/>
          </p:nvSpPr>
          <p:spPr bwMode="auto">
            <a:xfrm>
              <a:off x="1688282" y="2555438"/>
              <a:ext cx="1427339" cy="366713"/>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ea typeface="ＭＳ Ｐゴシック" pitchFamily="34" charset="-128"/>
                </a:rPr>
                <a:t>Multimedia</a:t>
              </a:r>
            </a:p>
          </p:txBody>
        </p:sp>
        <p:sp>
          <p:nvSpPr>
            <p:cNvPr id="27" name="Line 54"/>
            <p:cNvSpPr>
              <a:spLocks noChangeShapeType="1"/>
            </p:cNvSpPr>
            <p:nvPr/>
          </p:nvSpPr>
          <p:spPr bwMode="auto">
            <a:xfrm>
              <a:off x="4912349" y="2999281"/>
              <a:ext cx="2086232" cy="0"/>
            </a:xfrm>
            <a:prstGeom prst="line">
              <a:avLst/>
            </a:prstGeom>
            <a:noFill/>
            <a:ln w="571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Line 63"/>
            <p:cNvSpPr>
              <a:spLocks noChangeShapeType="1"/>
            </p:cNvSpPr>
            <p:nvPr/>
          </p:nvSpPr>
          <p:spPr bwMode="auto">
            <a:xfrm>
              <a:off x="6365925" y="2045973"/>
              <a:ext cx="2705996" cy="11112"/>
            </a:xfrm>
            <a:prstGeom prst="line">
              <a:avLst/>
            </a:prstGeom>
            <a:noFill/>
            <a:ln w="571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Text Box 64"/>
            <p:cNvSpPr txBox="1">
              <a:spLocks noChangeArrowheads="1"/>
            </p:cNvSpPr>
            <p:nvPr/>
          </p:nvSpPr>
          <p:spPr bwMode="auto">
            <a:xfrm>
              <a:off x="5209710" y="1763397"/>
              <a:ext cx="1346876" cy="366713"/>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ea typeface="ＭＳ Ｐゴシック" pitchFamily="34" charset="-128"/>
                </a:rPr>
                <a:t>HYBRID</a:t>
              </a:r>
            </a:p>
          </p:txBody>
        </p:sp>
        <p:sp>
          <p:nvSpPr>
            <p:cNvPr id="30" name="Text Box 66"/>
            <p:cNvSpPr txBox="1">
              <a:spLocks noChangeArrowheads="1"/>
            </p:cNvSpPr>
            <p:nvPr/>
          </p:nvSpPr>
          <p:spPr bwMode="auto">
            <a:xfrm>
              <a:off x="7392699" y="5878197"/>
              <a:ext cx="727663" cy="334963"/>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ea typeface="ＭＳ Ｐゴシック" pitchFamily="34" charset="-128"/>
                </a:rPr>
                <a:t>2010</a:t>
              </a:r>
            </a:p>
          </p:txBody>
        </p:sp>
        <p:sp>
          <p:nvSpPr>
            <p:cNvPr id="31" name="Text Box 68"/>
            <p:cNvSpPr txBox="1">
              <a:spLocks noChangeArrowheads="1"/>
            </p:cNvSpPr>
            <p:nvPr/>
          </p:nvSpPr>
          <p:spPr bwMode="auto">
            <a:xfrm>
              <a:off x="8148349" y="5878197"/>
              <a:ext cx="727663" cy="334963"/>
            </a:xfrm>
            <a:prstGeom prst="rect">
              <a:avLst/>
            </a:prstGeom>
            <a:no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ea typeface="ＭＳ Ｐゴシック" pitchFamily="34" charset="-128"/>
                </a:rPr>
                <a:t>2012</a:t>
              </a:r>
            </a:p>
          </p:txBody>
        </p:sp>
        <p:sp>
          <p:nvSpPr>
            <p:cNvPr id="32" name="Text Box 71"/>
            <p:cNvSpPr txBox="1">
              <a:spLocks noChangeArrowheads="1"/>
            </p:cNvSpPr>
            <p:nvPr/>
          </p:nvSpPr>
          <p:spPr bwMode="auto">
            <a:xfrm>
              <a:off x="6385165" y="1382397"/>
              <a:ext cx="1259417" cy="366713"/>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ea typeface="ＭＳ Ｐゴシック" pitchFamily="34" charset="-128"/>
                </a:rPr>
                <a:t>3DTV</a:t>
              </a:r>
            </a:p>
          </p:txBody>
        </p:sp>
        <p:sp>
          <p:nvSpPr>
            <p:cNvPr id="33" name="Line 72"/>
            <p:cNvSpPr>
              <a:spLocks noChangeShapeType="1"/>
            </p:cNvSpPr>
            <p:nvPr/>
          </p:nvSpPr>
          <p:spPr bwMode="auto">
            <a:xfrm>
              <a:off x="7392699" y="1610997"/>
              <a:ext cx="1679222" cy="0"/>
            </a:xfrm>
            <a:prstGeom prst="line">
              <a:avLst/>
            </a:prstGeom>
            <a:noFill/>
            <a:ln w="571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Text Box 73"/>
            <p:cNvSpPr txBox="1">
              <a:spLocks noChangeArrowheads="1"/>
            </p:cNvSpPr>
            <p:nvPr/>
          </p:nvSpPr>
          <p:spPr bwMode="auto">
            <a:xfrm>
              <a:off x="5797438" y="5223221"/>
              <a:ext cx="1679222" cy="369332"/>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ＭＳ Ｐゴシック" pitchFamily="34" charset="-128"/>
                </a:rPr>
                <a:t>JEG-Hybrid</a:t>
              </a:r>
            </a:p>
          </p:txBody>
        </p:sp>
        <p:sp>
          <p:nvSpPr>
            <p:cNvPr id="36" name="Text Box 43"/>
            <p:cNvSpPr txBox="1">
              <a:spLocks noChangeArrowheads="1"/>
            </p:cNvSpPr>
            <p:nvPr/>
          </p:nvSpPr>
          <p:spPr bwMode="auto">
            <a:xfrm>
              <a:off x="7648080" y="2064227"/>
              <a:ext cx="1189449" cy="366713"/>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ＭＳ Ｐゴシック" pitchFamily="34" charset="-128"/>
                </a:rPr>
                <a:t>HDTV2</a:t>
              </a:r>
            </a:p>
          </p:txBody>
        </p:sp>
        <p:sp>
          <p:nvSpPr>
            <p:cNvPr id="39" name="Line 74"/>
            <p:cNvSpPr>
              <a:spLocks noChangeShapeType="1"/>
            </p:cNvSpPr>
            <p:nvPr/>
          </p:nvSpPr>
          <p:spPr bwMode="auto">
            <a:xfrm>
              <a:off x="7392699" y="5415969"/>
              <a:ext cx="1595261" cy="1309"/>
            </a:xfrm>
            <a:prstGeom prst="line">
              <a:avLst/>
            </a:prstGeom>
            <a:noFill/>
            <a:ln w="571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 Box 73"/>
            <p:cNvSpPr txBox="1">
              <a:spLocks noChangeArrowheads="1"/>
            </p:cNvSpPr>
            <p:nvPr/>
          </p:nvSpPr>
          <p:spPr bwMode="auto">
            <a:xfrm>
              <a:off x="6365925" y="4833938"/>
              <a:ext cx="1014530" cy="369332"/>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ea typeface="ＭＳ Ｐゴシック" pitchFamily="34" charset="-128"/>
                </a:rPr>
                <a:t>QART</a:t>
              </a:r>
            </a:p>
          </p:txBody>
        </p:sp>
        <p:sp>
          <p:nvSpPr>
            <p:cNvPr id="41" name="Text Box 73"/>
            <p:cNvSpPr txBox="1">
              <a:spLocks noChangeArrowheads="1"/>
            </p:cNvSpPr>
            <p:nvPr/>
          </p:nvSpPr>
          <p:spPr bwMode="auto">
            <a:xfrm>
              <a:off x="7637585" y="2550081"/>
              <a:ext cx="1014530" cy="369332"/>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ea typeface="ＭＳ Ｐゴシック" pitchFamily="34" charset="-128"/>
                </a:rPr>
                <a:t>MM2</a:t>
              </a:r>
            </a:p>
          </p:txBody>
        </p:sp>
        <p:sp>
          <p:nvSpPr>
            <p:cNvPr id="44" name="Text Box 73"/>
            <p:cNvSpPr txBox="1">
              <a:spLocks noChangeArrowheads="1"/>
            </p:cNvSpPr>
            <p:nvPr/>
          </p:nvSpPr>
          <p:spPr bwMode="auto">
            <a:xfrm>
              <a:off x="7705834" y="3515997"/>
              <a:ext cx="829056" cy="369332"/>
            </a:xfrm>
            <a:prstGeom prst="rect">
              <a:avLst/>
            </a:prstGeom>
            <a:noFill/>
            <a:ln w="9525">
              <a:noFill/>
              <a:miter lim="800000"/>
              <a:headEnd/>
              <a:tailEnd/>
            </a:ln>
            <a:effec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ea typeface="ＭＳ Ｐゴシック" pitchFamily="34" charset="-128"/>
                </a:rPr>
                <a:t>RICE</a:t>
              </a:r>
              <a:endParaRPr kumimoji="0" lang="en-US" sz="18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45" name="Text Box 73"/>
            <p:cNvSpPr txBox="1">
              <a:spLocks noChangeArrowheads="1"/>
            </p:cNvSpPr>
            <p:nvPr/>
          </p:nvSpPr>
          <p:spPr bwMode="auto">
            <a:xfrm>
              <a:off x="7796071" y="3255131"/>
              <a:ext cx="751092" cy="369332"/>
            </a:xfrm>
            <a:prstGeom prst="rect">
              <a:avLst/>
            </a:prstGeom>
            <a:noFill/>
            <a:ln w="9525">
              <a:noFill/>
              <a:miter lim="800000"/>
              <a:headEnd/>
              <a:tailEnd/>
            </a:ln>
            <a:effec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ea typeface="ＭＳ Ｐゴシック" pitchFamily="34" charset="-128"/>
                </a:rPr>
                <a:t>HDR</a:t>
              </a:r>
              <a:endParaRPr kumimoji="0" lang="en-US" sz="18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46" name="Text Box 73"/>
            <p:cNvSpPr txBox="1">
              <a:spLocks noChangeArrowheads="1"/>
            </p:cNvSpPr>
            <p:nvPr/>
          </p:nvSpPr>
          <p:spPr bwMode="auto">
            <a:xfrm>
              <a:off x="7527974" y="3828281"/>
              <a:ext cx="865907" cy="369332"/>
            </a:xfrm>
            <a:prstGeom prst="rect">
              <a:avLst/>
            </a:prstGeom>
            <a:noFill/>
            <a:ln w="9525">
              <a:noFill/>
              <a:miter lim="800000"/>
              <a:headEnd/>
              <a:tailEnd/>
            </a:ln>
            <a:effec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ea typeface="ＭＳ Ｐゴシック" pitchFamily="34" charset="-128"/>
                </a:rPr>
                <a:t>MOAVI</a:t>
              </a:r>
              <a:endParaRPr kumimoji="0" lang="en-US" sz="1800" b="0" i="0" u="none" strike="noStrike" kern="0" cap="none" spc="0" normalizeH="0" baseline="0" noProof="0" dirty="0">
                <a:ln>
                  <a:noFill/>
                </a:ln>
                <a:solidFill>
                  <a:sysClr val="windowText" lastClr="000000"/>
                </a:solidFill>
                <a:effectLst/>
                <a:uLnTx/>
                <a:uFillTx/>
                <a:ea typeface="ＭＳ Ｐゴシック" pitchFamily="34" charset="-128"/>
              </a:endParaRPr>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932" y="3672881"/>
            <a:ext cx="6159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31" y="171450"/>
            <a:ext cx="8229600" cy="1066800"/>
          </a:xfrm>
        </p:spPr>
        <p:txBody>
          <a:bodyPr/>
          <a:lstStyle/>
          <a:p>
            <a:r>
              <a:rPr lang="en-US" dirty="0"/>
              <a:t>VQEG and ITU Recommendations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9554867"/>
              </p:ext>
            </p:extLst>
          </p:nvPr>
        </p:nvGraphicFramePr>
        <p:xfrm>
          <a:off x="457200" y="1366838"/>
          <a:ext cx="8229600" cy="4558792"/>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lnSpc>
                          <a:spcPct val="115000"/>
                        </a:lnSpc>
                        <a:spcBef>
                          <a:spcPts val="0"/>
                        </a:spcBef>
                        <a:spcAft>
                          <a:spcPts val="0"/>
                        </a:spcAft>
                      </a:pPr>
                      <a:r>
                        <a:rPr lang="en-US" sz="1600" dirty="0">
                          <a:effectLst/>
                        </a:rPr>
                        <a:t>VQEG Project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ITU-T SG9 Recommendation</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ITU-R </a:t>
                      </a:r>
                      <a:r>
                        <a:rPr lang="en-US" sz="1600" dirty="0" smtClean="0">
                          <a:effectLst/>
                        </a:rPr>
                        <a:t>SG6 Recommendation</a:t>
                      </a:r>
                      <a:endParaRPr lang="en-US" sz="16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dirty="0">
                          <a:effectLst/>
                        </a:rPr>
                        <a:t>FRTV-I</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J.143 (</a:t>
                      </a:r>
                      <a:r>
                        <a:rPr lang="en-US" sz="1600" dirty="0" smtClean="0">
                          <a:effectLst/>
                        </a:rPr>
                        <a:t>2000</a:t>
                      </a:r>
                      <a:r>
                        <a:rPr lang="en-US" sz="1600" dirty="0">
                          <a:effectLst/>
                        </a:rPr>
                        <a:t>), J.144 (2001), J.149 (2004)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dirty="0">
                          <a:effectLst/>
                        </a:rPr>
                        <a:t>FRTV-II</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J.144 revised (2004)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BT-1683 (2004)</a:t>
                      </a:r>
                      <a:endParaRPr lang="en-US" sz="160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dirty="0">
                          <a:effectLst/>
                        </a:rPr>
                        <a:t>Multimedia</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J.148 (2003), P.910 revised (2008), J.246 (2008), J.247 (2008),  J.340 (2010)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BT-1866 (2010), BT-1867 (2010)</a:t>
                      </a:r>
                      <a:endParaRPr lang="en-US" sz="160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a:effectLst/>
                        </a:rPr>
                        <a:t>RRNR-TV</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J.244 (2008), J.249 (2010)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BT-1885 (2011)</a:t>
                      </a:r>
                      <a:endParaRPr lang="en-US" sz="16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a:effectLst/>
                        </a:rPr>
                        <a:t>HDTV-I</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J.341 (2011), J.342 (2011)</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a:effectLst/>
                        </a:rPr>
                        <a:t>QART</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P.912 (2008)</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dirty="0" smtClean="0">
                          <a:effectLst/>
                        </a:rPr>
                        <a:t>Hybrid and JEG-Hybrid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err="1">
                          <a:effectLst/>
                        </a:rPr>
                        <a:t>J.bitvqm</a:t>
                      </a:r>
                      <a:r>
                        <a:rPr lang="en-US" sz="1600" dirty="0">
                          <a:effectLst/>
                        </a:rPr>
                        <a:t>, J.mm-</a:t>
                      </a:r>
                      <a:r>
                        <a:rPr lang="en-US" sz="1600" dirty="0" err="1">
                          <a:effectLst/>
                        </a:rPr>
                        <a:t>noref</a:t>
                      </a:r>
                      <a:r>
                        <a:rPr lang="en-US" sz="1600" dirty="0">
                          <a:effectLst/>
                        </a:rPr>
                        <a:t>,  </a:t>
                      </a:r>
                      <a:r>
                        <a:rPr lang="en-US" sz="1600" dirty="0" err="1">
                          <a:effectLst/>
                        </a:rPr>
                        <a:t>J.noref</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a:effectLst/>
                        </a:rPr>
                        <a:t>3DTV</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J.3D-disp-req, J.3D-fatigue, P.3D-sam</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dirty="0">
                          <a:effectLst/>
                        </a:rPr>
                        <a:t>MM2</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err="1">
                          <a:effectLst/>
                        </a:rPr>
                        <a:t>J.av-dist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bl>
          </a:graphicData>
        </a:graphic>
      </p:graphicFrame>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672185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latin typeface="Tahoma" pitchFamily="34" charset="0"/>
                <a:cs typeface="Tahoma" pitchFamily="34" charset="0"/>
              </a:rPr>
              <a:t>The INTERNATIONAL TELECOMMUNICATION UNION</a:t>
            </a:r>
            <a:endParaRPr lang="en-US" dirty="0"/>
          </a:p>
        </p:txBody>
      </p:sp>
      <p:sp>
        <p:nvSpPr>
          <p:cNvPr id="3" name="Content Placeholder 2"/>
          <p:cNvSpPr>
            <a:spLocks noGrp="1"/>
          </p:cNvSpPr>
          <p:nvPr>
            <p:ph idx="1"/>
          </p:nvPr>
        </p:nvSpPr>
        <p:spPr/>
        <p:txBody>
          <a:bodyPr/>
          <a:lstStyle/>
          <a:p>
            <a:pPr>
              <a:buSzPct val="126000"/>
              <a:buFont typeface="Arial" pitchFamily="34" charset="0"/>
              <a:buChar char="•"/>
            </a:pPr>
            <a:r>
              <a:rPr lang="en-US" dirty="0" smtClean="0">
                <a:latin typeface="Tahoma" pitchFamily="34" charset="0"/>
                <a:cs typeface="Tahoma" pitchFamily="34" charset="0"/>
              </a:rPr>
              <a:t>ITU is the </a:t>
            </a:r>
            <a:r>
              <a:rPr lang="en-US" b="1" dirty="0" smtClean="0">
                <a:latin typeface="Tahoma" pitchFamily="34" charset="0"/>
                <a:cs typeface="Tahoma" pitchFamily="34" charset="0"/>
              </a:rPr>
              <a:t>UN agency </a:t>
            </a:r>
            <a:r>
              <a:rPr lang="en-US" dirty="0" smtClean="0">
                <a:latin typeface="Tahoma" pitchFamily="34" charset="0"/>
                <a:cs typeface="Tahoma" pitchFamily="34" charset="0"/>
              </a:rPr>
              <a:t>for telecommunication and information &amp; communication technologies (ICTs)</a:t>
            </a:r>
          </a:p>
          <a:p>
            <a:pPr>
              <a:buSzPct val="126000"/>
              <a:buFont typeface="Arial" pitchFamily="34" charset="0"/>
              <a:buChar char="•"/>
            </a:pPr>
            <a:endParaRPr lang="fr-FR" dirty="0" smtClean="0">
              <a:latin typeface="Tahoma" pitchFamily="34" charset="0"/>
              <a:cs typeface="Tahoma" pitchFamily="34" charset="0"/>
            </a:endParaRPr>
          </a:p>
          <a:p>
            <a:pPr>
              <a:buSzPct val="126000"/>
              <a:buFont typeface="Arial" pitchFamily="34" charset="0"/>
              <a:buChar char="•"/>
            </a:pPr>
            <a:r>
              <a:rPr lang="en-US" dirty="0" smtClean="0">
                <a:latin typeface="Tahoma" pitchFamily="34" charset="0"/>
                <a:cs typeface="Tahoma" pitchFamily="34" charset="0"/>
              </a:rPr>
              <a:t>World’s </a:t>
            </a:r>
            <a:r>
              <a:rPr lang="en-US" b="1" dirty="0" smtClean="0">
                <a:latin typeface="Tahoma" pitchFamily="34" charset="0"/>
                <a:cs typeface="Tahoma" pitchFamily="34" charset="0"/>
              </a:rPr>
              <a:t>governments</a:t>
            </a:r>
            <a:r>
              <a:rPr lang="en-US" dirty="0" smtClean="0">
                <a:latin typeface="Tahoma" pitchFamily="34" charset="0"/>
                <a:cs typeface="Tahoma" pitchFamily="34" charset="0"/>
              </a:rPr>
              <a:t> </a:t>
            </a:r>
            <a:r>
              <a:rPr lang="en-US" b="1" dirty="0" smtClean="0">
                <a:latin typeface="Tahoma" pitchFamily="34" charset="0"/>
                <a:cs typeface="Tahoma" pitchFamily="34" charset="0"/>
              </a:rPr>
              <a:t>(192) </a:t>
            </a:r>
            <a:r>
              <a:rPr lang="en-US" dirty="0" smtClean="0">
                <a:latin typeface="Tahoma" pitchFamily="34" charset="0"/>
                <a:cs typeface="Tahoma" pitchFamily="34" charset="0"/>
              </a:rPr>
              <a:t>and regulatory bodies work together with </a:t>
            </a:r>
            <a:r>
              <a:rPr lang="en-US" b="1" dirty="0" smtClean="0">
                <a:latin typeface="Tahoma" pitchFamily="34" charset="0"/>
                <a:cs typeface="Tahoma" pitchFamily="34" charset="0"/>
              </a:rPr>
              <a:t>private sector (700) </a:t>
            </a:r>
            <a:r>
              <a:rPr lang="en-US" dirty="0" smtClean="0">
                <a:latin typeface="Tahoma" pitchFamily="34" charset="0"/>
                <a:cs typeface="Tahoma" pitchFamily="34" charset="0"/>
              </a:rPr>
              <a:t>and </a:t>
            </a:r>
            <a:r>
              <a:rPr lang="en-US" b="1" dirty="0" smtClean="0">
                <a:latin typeface="Tahoma" pitchFamily="34" charset="0"/>
                <a:cs typeface="Tahoma" pitchFamily="34" charset="0"/>
              </a:rPr>
              <a:t>academia (20)</a:t>
            </a:r>
            <a:r>
              <a:rPr lang="en-US" dirty="0" smtClean="0">
                <a:latin typeface="Tahoma" pitchFamily="34" charset="0"/>
                <a:cs typeface="Tahoma" pitchFamily="34" charset="0"/>
              </a:rPr>
              <a:t> to bring the benefits of ICTs to the citizens of the world</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SG9 &amp; WP6C Recommendations resulting from VQEG projects--List</a:t>
            </a:r>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4724" y="1221410"/>
            <a:ext cx="7617472" cy="510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Visual Quality Assessment Standards:</a:t>
            </a:r>
          </a:p>
          <a:p>
            <a:pPr lvl="1"/>
            <a:r>
              <a:rPr lang="en-US" dirty="0" smtClean="0"/>
              <a:t>Multi-stakeholder environment</a:t>
            </a:r>
          </a:p>
          <a:p>
            <a:pPr lvl="2"/>
            <a:r>
              <a:rPr lang="en-US" dirty="0" smtClean="0"/>
              <a:t>Standards Orgs, Industry, Forums, Academia</a:t>
            </a:r>
          </a:p>
          <a:p>
            <a:pPr lvl="1"/>
            <a:r>
              <a:rPr lang="en-US" dirty="0" smtClean="0"/>
              <a:t>Most standards developed in ITU and ATIS with VQEG providing technical support and guidance</a:t>
            </a:r>
          </a:p>
          <a:p>
            <a:pPr lvl="1"/>
            <a:r>
              <a:rPr lang="en-US" dirty="0" smtClean="0"/>
              <a:t>Need for additional Standards </a:t>
            </a:r>
          </a:p>
          <a:p>
            <a:pPr lvl="2"/>
            <a:r>
              <a:rPr lang="en-US" sz="2000" dirty="0" smtClean="0"/>
              <a:t>Academic research accelerating</a:t>
            </a:r>
          </a:p>
          <a:p>
            <a:pPr lvl="2"/>
            <a:r>
              <a:rPr lang="en-US" sz="2000" dirty="0" smtClean="0"/>
              <a:t>Video delivery </a:t>
            </a:r>
            <a:r>
              <a:rPr lang="en-US" sz="2000" dirty="0"/>
              <a:t>channels </a:t>
            </a:r>
            <a:r>
              <a:rPr lang="en-US" sz="2000" dirty="0" smtClean="0"/>
              <a:t>increase 	     Standards needs increase</a:t>
            </a:r>
          </a:p>
          <a:p>
            <a:pPr lvl="2"/>
            <a:r>
              <a:rPr lang="en-US" sz="2000" dirty="0" smtClean="0"/>
              <a:t>Even more Standards coordination needed</a:t>
            </a:r>
          </a:p>
          <a:p>
            <a:pPr lvl="2"/>
            <a:r>
              <a:rPr lang="en-US" sz="2000" dirty="0" smtClean="0"/>
              <a:t>Public Safety Video Quality growing in importance</a:t>
            </a:r>
          </a:p>
          <a:p>
            <a:r>
              <a:rPr lang="en-US" b="1" dirty="0" smtClean="0"/>
              <a:t>VQEG is a good place to start</a:t>
            </a:r>
            <a:endParaRPr lang="en-US" b="1"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6" name="Right Arrow 5"/>
          <p:cNvSpPr/>
          <p:nvPr/>
        </p:nvSpPr>
        <p:spPr>
          <a:xfrm>
            <a:off x="4687214" y="4523533"/>
            <a:ext cx="576070" cy="172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85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Additional Groups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SDOs, </a:t>
            </a:r>
            <a:r>
              <a:rPr lang="en-US" dirty="0" err="1" smtClean="0"/>
              <a:t>Fora</a:t>
            </a:r>
            <a:r>
              <a:rPr lang="en-US" dirty="0" smtClean="0"/>
              <a:t>, and Conferences</a:t>
            </a:r>
          </a:p>
          <a:p>
            <a:pPr lvl="1"/>
            <a:r>
              <a:rPr lang="en-US" dirty="0"/>
              <a:t>ICIP, of </a:t>
            </a:r>
            <a:r>
              <a:rPr lang="en-US" dirty="0" smtClean="0"/>
              <a:t>course</a:t>
            </a:r>
          </a:p>
          <a:p>
            <a:pPr lvl="1"/>
            <a:r>
              <a:rPr lang="en-US" dirty="0" err="1" smtClean="0"/>
              <a:t>VQiPS</a:t>
            </a:r>
            <a:r>
              <a:rPr lang="en-US" dirty="0" smtClean="0"/>
              <a:t> (Public Safety Video Quality)</a:t>
            </a:r>
          </a:p>
          <a:p>
            <a:pPr lvl="1"/>
            <a:r>
              <a:rPr lang="en-US" dirty="0" smtClean="0"/>
              <a:t>VSF (Video Services Forum)</a:t>
            </a:r>
            <a:endParaRPr lang="en-US" dirty="0"/>
          </a:p>
          <a:p>
            <a:pPr lvl="1"/>
            <a:r>
              <a:rPr lang="en-US" dirty="0"/>
              <a:t>IEEE </a:t>
            </a:r>
            <a:r>
              <a:rPr lang="en-US" dirty="0" smtClean="0"/>
              <a:t>P.3333 (3DTV)</a:t>
            </a:r>
            <a:endParaRPr lang="en-US" dirty="0"/>
          </a:p>
          <a:p>
            <a:pPr lvl="1"/>
            <a:r>
              <a:rPr lang="en-US" dirty="0"/>
              <a:t>I3DS &amp; 3D@Home </a:t>
            </a:r>
          </a:p>
          <a:p>
            <a:pPr lvl="1"/>
            <a:r>
              <a:rPr lang="en-US" dirty="0" smtClean="0"/>
              <a:t>MPEG (</a:t>
            </a:r>
            <a:r>
              <a:rPr lang="en-US" dirty="0"/>
              <a:t>Codec Development</a:t>
            </a:r>
            <a:r>
              <a:rPr lang="en-US" dirty="0" smtClean="0"/>
              <a:t>)</a:t>
            </a:r>
            <a:endParaRPr lang="en-US" dirty="0"/>
          </a:p>
          <a:p>
            <a:pPr lvl="1"/>
            <a:r>
              <a:rPr lang="en-US" dirty="0"/>
              <a:t>ITU-T </a:t>
            </a:r>
            <a:r>
              <a:rPr lang="en-US" dirty="0" smtClean="0"/>
              <a:t>SG16 (Codec Development)</a:t>
            </a:r>
            <a:endParaRPr lang="en-US" dirty="0"/>
          </a:p>
          <a:p>
            <a:pPr lvl="1"/>
            <a:r>
              <a:rPr lang="en-US" dirty="0"/>
              <a:t>ETSI STQ</a:t>
            </a:r>
          </a:p>
          <a:p>
            <a:pPr lvl="1"/>
            <a:r>
              <a:rPr lang="en-US" dirty="0"/>
              <a:t>IEC/TC100/TA11</a:t>
            </a:r>
          </a:p>
          <a:p>
            <a:pPr lvl="1"/>
            <a:r>
              <a:rPr lang="en-US" dirty="0"/>
              <a:t>EU COST Project </a:t>
            </a:r>
            <a:r>
              <a:rPr lang="en-US" dirty="0" err="1" smtClean="0"/>
              <a:t>Qualinet</a:t>
            </a:r>
            <a:endParaRPr lang="en-US" dirty="0" smtClean="0"/>
          </a:p>
          <a:p>
            <a:pPr lvl="1"/>
            <a:r>
              <a:rPr lang="en-US" dirty="0" err="1" smtClean="0"/>
              <a:t>QoMex</a:t>
            </a:r>
            <a:r>
              <a:rPr lang="en-US" dirty="0"/>
              <a:t> </a:t>
            </a:r>
            <a:r>
              <a:rPr lang="en-US" dirty="0" smtClean="0"/>
              <a:t>(International </a:t>
            </a:r>
            <a:r>
              <a:rPr lang="en-US" dirty="0"/>
              <a:t>Workshop on Quality of </a:t>
            </a:r>
            <a:r>
              <a:rPr lang="en-US" dirty="0" smtClean="0"/>
              <a:t>Multimedia Experience)</a:t>
            </a:r>
          </a:p>
          <a:p>
            <a:pPr lvl="1"/>
            <a:r>
              <a:rPr lang="en-US" dirty="0" smtClean="0"/>
              <a:t> </a:t>
            </a:r>
            <a:r>
              <a:rPr lang="en-US" dirty="0"/>
              <a:t>VPQM </a:t>
            </a:r>
            <a:r>
              <a:rPr lang="en-US" dirty="0" smtClean="0"/>
              <a:t>(International </a:t>
            </a:r>
            <a:r>
              <a:rPr lang="en-US" dirty="0"/>
              <a:t>Workshop on Video Processing and Quality Metrics for Consumer </a:t>
            </a:r>
            <a:r>
              <a:rPr lang="en-US" dirty="0" smtClean="0"/>
              <a:t>Electronics)</a:t>
            </a:r>
          </a:p>
          <a:p>
            <a:pPr lvl="1"/>
            <a:r>
              <a:rPr lang="en-US" dirty="0" smtClean="0"/>
              <a:t>SPIE </a:t>
            </a:r>
            <a:endParaRPr lang="en-US" dirty="0" smtClean="0"/>
          </a:p>
          <a:p>
            <a:pPr lvl="1"/>
            <a:r>
              <a:rPr lang="en-US" dirty="0" smtClean="0"/>
              <a:t>IETF </a:t>
            </a:r>
            <a:r>
              <a:rPr lang="en-US" dirty="0" err="1" smtClean="0"/>
              <a:t>mbone</a:t>
            </a:r>
            <a:r>
              <a:rPr lang="en-US" dirty="0" smtClean="0"/>
              <a:t> and </a:t>
            </a:r>
            <a:r>
              <a:rPr lang="en-US" dirty="0" err="1" smtClean="0"/>
              <a:t>cdni</a:t>
            </a:r>
            <a:endParaRPr lang="en-US" dirty="0" smtClean="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766541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idx="1"/>
          </p:nvPr>
        </p:nvSpPr>
        <p:spPr/>
        <p:txBody>
          <a:bodyPr>
            <a:normAutofit/>
          </a:bodyPr>
          <a:lstStyle/>
          <a:p>
            <a:r>
              <a:rPr lang="en-US" sz="2000" dirty="0">
                <a:hlinkClick r:id="rId2"/>
              </a:rPr>
              <a:t>http://</a:t>
            </a:r>
            <a:r>
              <a:rPr lang="en-US" sz="2000" dirty="0" smtClean="0">
                <a:hlinkClick r:id="rId2"/>
              </a:rPr>
              <a:t>www.itu.int/ITU-T/index.html</a:t>
            </a:r>
            <a:endParaRPr lang="en-US" sz="2000" dirty="0" smtClean="0"/>
          </a:p>
          <a:p>
            <a:r>
              <a:rPr lang="en-US" sz="2000" dirty="0">
                <a:hlinkClick r:id="rId3"/>
              </a:rPr>
              <a:t>http://</a:t>
            </a:r>
            <a:r>
              <a:rPr lang="en-US" sz="2000" dirty="0" smtClean="0">
                <a:hlinkClick r:id="rId3"/>
              </a:rPr>
              <a:t>www.itu.int/ITU-T/studygroups/com09/index.asp</a:t>
            </a:r>
            <a:endParaRPr lang="en-US" sz="2000" dirty="0" smtClean="0"/>
          </a:p>
          <a:p>
            <a:r>
              <a:rPr lang="en-US" sz="2000" dirty="0">
                <a:solidFill>
                  <a:schemeClr val="accent5">
                    <a:lumMod val="75000"/>
                  </a:schemeClr>
                </a:solidFill>
              </a:rPr>
              <a:t>http://www.itu.int/ITU-T/studygroups/com12/index.asp</a:t>
            </a:r>
          </a:p>
          <a:p>
            <a:r>
              <a:rPr lang="en-US" sz="2000" dirty="0">
                <a:hlinkClick r:id="rId4"/>
              </a:rPr>
              <a:t>http://www.itu.int/en/ITU-T/publications/Pages/recs.aspx</a:t>
            </a:r>
            <a:endParaRPr lang="en-US" sz="2000" dirty="0"/>
          </a:p>
          <a:p>
            <a:r>
              <a:rPr lang="en-US" sz="2000" dirty="0">
                <a:hlinkClick r:id="rId5"/>
              </a:rPr>
              <a:t>http://</a:t>
            </a:r>
            <a:r>
              <a:rPr lang="en-US" sz="2000" dirty="0" smtClean="0">
                <a:hlinkClick r:id="rId5"/>
              </a:rPr>
              <a:t>www.itu.int/ITU-R/index.asp?category=study-groups&amp;rlink=rwp6c&amp;lang=en</a:t>
            </a:r>
            <a:r>
              <a:rPr lang="en-US" sz="2000" dirty="0" smtClean="0"/>
              <a:t> </a:t>
            </a:r>
          </a:p>
          <a:p>
            <a:endParaRPr lang="en-US" sz="2000" dirty="0" smtClean="0"/>
          </a:p>
          <a:p>
            <a:r>
              <a:rPr lang="en-US" sz="2000" dirty="0">
                <a:hlinkClick r:id="rId6"/>
              </a:rPr>
              <a:t>http://www.atis.org</a:t>
            </a:r>
            <a:r>
              <a:rPr lang="en-US" sz="2000" dirty="0" smtClean="0">
                <a:hlinkClick r:id="rId6"/>
              </a:rPr>
              <a:t>/</a:t>
            </a:r>
            <a:r>
              <a:rPr lang="en-US" sz="2000" dirty="0" smtClean="0"/>
              <a:t> </a:t>
            </a:r>
          </a:p>
          <a:p>
            <a:endParaRPr lang="en-US" sz="2000" dirty="0" smtClean="0"/>
          </a:p>
          <a:p>
            <a:r>
              <a:rPr lang="en-US" sz="2000" dirty="0">
                <a:hlinkClick r:id="rId7"/>
              </a:rPr>
              <a:t>http</a:t>
            </a:r>
            <a:r>
              <a:rPr lang="en-US" sz="2000" dirty="0" smtClean="0">
                <a:hlinkClick r:id="rId7"/>
              </a:rPr>
              <a:t>://www.vqeg.org</a:t>
            </a:r>
            <a:endParaRPr lang="en-US" sz="2000" dirty="0" smtClean="0"/>
          </a:p>
          <a:p>
            <a:endParaRPr lang="en-US" sz="1600"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653295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6" name="Subtitle 5"/>
          <p:cNvSpPr>
            <a:spLocks noGrp="1"/>
          </p:cNvSpPr>
          <p:nvPr>
            <p:ph type="subTitle" idx="1"/>
          </p:nvPr>
        </p:nvSpPr>
        <p:spPr/>
        <p:txBody>
          <a:bodyPr/>
          <a:lstStyle/>
          <a:p>
            <a:r>
              <a:rPr lang="en-US" dirty="0" smtClean="0"/>
              <a:t>Arthur Webster</a:t>
            </a:r>
          </a:p>
          <a:p>
            <a:r>
              <a:rPr lang="en-US" dirty="0" smtClean="0"/>
              <a:t>webster@its.bldrdoc.gov</a:t>
            </a:r>
            <a:endParaRPr lang="en-US" dirty="0"/>
          </a:p>
        </p:txBody>
      </p:sp>
    </p:spTree>
    <p:extLst>
      <p:ext uri="{BB962C8B-B14F-4D97-AF65-F5344CB8AC3E}">
        <p14:creationId xmlns:p14="http://schemas.microsoft.com/office/powerpoint/2010/main" val="1752084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latin typeface="Tahoma" pitchFamily="34" charset="0"/>
                <a:cs typeface="Tahoma" pitchFamily="34" charset="0"/>
              </a:rPr>
              <a:t>ITU STRUCTURE (1/2)</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pPr>
            <a:r>
              <a:rPr lang="fr-CH" dirty="0" smtClean="0">
                <a:latin typeface="Tahoma" pitchFamily="34" charset="0"/>
                <a:cs typeface="Tahoma" pitchFamily="34" charset="0"/>
              </a:rPr>
              <a:t>3 </a:t>
            </a:r>
            <a:r>
              <a:rPr lang="en-US" dirty="0" smtClean="0">
                <a:latin typeface="Tahoma" pitchFamily="34" charset="0"/>
                <a:cs typeface="Tahoma" pitchFamily="34" charset="0"/>
              </a:rPr>
              <a:t>Sectors</a:t>
            </a:r>
            <a:r>
              <a:rPr lang="fr-FR" dirty="0" smtClean="0">
                <a:latin typeface="Tahoma" pitchFamily="34" charset="0"/>
                <a:cs typeface="Tahoma" pitchFamily="34" charset="0"/>
              </a:rPr>
              <a:t>:</a:t>
            </a:r>
          </a:p>
          <a:p>
            <a:pPr>
              <a:buFont typeface="Wingdings" pitchFamily="2" charset="2"/>
              <a:buChar char="q"/>
            </a:pPr>
            <a:endParaRPr lang="fr-FR" sz="1200" dirty="0" smtClean="0">
              <a:solidFill>
                <a:srgbClr val="0E438A"/>
              </a:solidFill>
              <a:latin typeface="Tahoma" pitchFamily="34" charset="0"/>
              <a:cs typeface="Tahoma" pitchFamily="34" charset="0"/>
            </a:endParaRPr>
          </a:p>
          <a:p>
            <a:pPr>
              <a:buSzPct val="125000"/>
              <a:buFont typeface="Arial" pitchFamily="34" charset="0"/>
              <a:buChar char="•"/>
            </a:pPr>
            <a:r>
              <a:rPr lang="en-US" b="1" dirty="0" smtClean="0">
                <a:latin typeface="Tahoma" pitchFamily="34" charset="0"/>
                <a:cs typeface="Tahoma" pitchFamily="34" charset="0"/>
              </a:rPr>
              <a:t>Standardization</a:t>
            </a:r>
            <a:r>
              <a:rPr lang="fr-CH" b="1" dirty="0" smtClean="0">
                <a:latin typeface="Tahoma" pitchFamily="34" charset="0"/>
                <a:cs typeface="Tahoma" pitchFamily="34" charset="0"/>
              </a:rPr>
              <a:t> (ITU-T)</a:t>
            </a:r>
            <a:r>
              <a:rPr lang="fr-CH" dirty="0" smtClean="0">
                <a:latin typeface="Tahoma" pitchFamily="34" charset="0"/>
                <a:cs typeface="Tahoma" pitchFamily="34" charset="0"/>
              </a:rPr>
              <a:t>: </a:t>
            </a:r>
            <a:r>
              <a:rPr lang="en-US" dirty="0" smtClean="0">
                <a:latin typeface="Tahoma" pitchFamily="34" charset="0"/>
                <a:cs typeface="Tahoma" pitchFamily="34" charset="0"/>
              </a:rPr>
              <a:t>promotes enabling technical, policy and regulatory frameworks to boost ICT development</a:t>
            </a:r>
            <a:endParaRPr lang="fr-CH" dirty="0" smtClean="0">
              <a:latin typeface="Tahoma" pitchFamily="34" charset="0"/>
              <a:cs typeface="Tahoma" pitchFamily="34" charset="0"/>
            </a:endParaRPr>
          </a:p>
          <a:p>
            <a:pPr>
              <a:buSzPct val="125000"/>
              <a:buFont typeface="Arial" pitchFamily="34" charset="0"/>
              <a:buChar char="•"/>
            </a:pPr>
            <a:endParaRPr lang="fr-CH" sz="1800" dirty="0" smtClean="0">
              <a:latin typeface="Tahoma" pitchFamily="34" charset="0"/>
              <a:cs typeface="Tahoma" pitchFamily="34" charset="0"/>
            </a:endParaRPr>
          </a:p>
          <a:p>
            <a:pPr>
              <a:buSzPct val="125000"/>
              <a:buFont typeface="Arial" pitchFamily="34" charset="0"/>
              <a:buChar char="•"/>
            </a:pPr>
            <a:r>
              <a:rPr lang="fr-CH" b="1" dirty="0" smtClean="0">
                <a:latin typeface="Tahoma" pitchFamily="34" charset="0"/>
                <a:cs typeface="Tahoma" pitchFamily="34" charset="0"/>
              </a:rPr>
              <a:t>Radiocommunication (ITU-R)</a:t>
            </a:r>
            <a:r>
              <a:rPr lang="fr-CH" dirty="0" smtClean="0">
                <a:latin typeface="Tahoma" pitchFamily="34" charset="0"/>
                <a:cs typeface="Tahoma" pitchFamily="34" charset="0"/>
              </a:rPr>
              <a:t>:</a:t>
            </a:r>
            <a:r>
              <a:rPr lang="fr-CH" b="1" dirty="0" smtClean="0">
                <a:latin typeface="Tahoma" pitchFamily="34" charset="0"/>
                <a:cs typeface="Tahoma" pitchFamily="34" charset="0"/>
              </a:rPr>
              <a:t> </a:t>
            </a:r>
            <a:r>
              <a:rPr lang="en-US" dirty="0" smtClean="0">
                <a:latin typeface="Tahoma" pitchFamily="34" charset="0"/>
                <a:cs typeface="Tahoma" pitchFamily="34" charset="0"/>
              </a:rPr>
              <a:t>coordinates the shared global use of radio spectrum and geostationary satellite orbit</a:t>
            </a:r>
            <a:endParaRPr lang="fr-CH" dirty="0" smtClean="0">
              <a:latin typeface="Tahoma" pitchFamily="34" charset="0"/>
              <a:cs typeface="Tahoma" pitchFamily="34" charset="0"/>
            </a:endParaRPr>
          </a:p>
          <a:p>
            <a:pPr>
              <a:buSzPct val="125000"/>
              <a:buFont typeface="Arial" pitchFamily="34" charset="0"/>
              <a:buChar char="•"/>
            </a:pPr>
            <a:endParaRPr lang="fr-CH" sz="1800" dirty="0" smtClean="0">
              <a:latin typeface="Tahoma" pitchFamily="34" charset="0"/>
              <a:cs typeface="Tahoma" pitchFamily="34" charset="0"/>
            </a:endParaRPr>
          </a:p>
          <a:p>
            <a:pPr>
              <a:buSzPct val="125000"/>
              <a:buFont typeface="Arial" pitchFamily="34" charset="0"/>
              <a:buChar char="•"/>
            </a:pPr>
            <a:r>
              <a:rPr lang="en-US" b="1" dirty="0" smtClean="0">
                <a:latin typeface="Tahoma" pitchFamily="34" charset="0"/>
                <a:cs typeface="Tahoma" pitchFamily="34" charset="0"/>
              </a:rPr>
              <a:t>Development</a:t>
            </a:r>
            <a:r>
              <a:rPr lang="fr-CH" b="1" dirty="0" smtClean="0">
                <a:latin typeface="Tahoma" pitchFamily="34" charset="0"/>
                <a:cs typeface="Tahoma" pitchFamily="34" charset="0"/>
              </a:rPr>
              <a:t> (ITU-D)</a:t>
            </a:r>
            <a:r>
              <a:rPr lang="fr-CH" dirty="0" smtClean="0">
                <a:latin typeface="Tahoma" pitchFamily="34" charset="0"/>
                <a:cs typeface="Tahoma" pitchFamily="34" charset="0"/>
              </a:rPr>
              <a:t>: </a:t>
            </a:r>
            <a:r>
              <a:rPr lang="en-US" dirty="0" smtClean="0">
                <a:latin typeface="Tahoma" pitchFamily="34" charset="0"/>
                <a:cs typeface="Tahoma" pitchFamily="34" charset="0"/>
              </a:rPr>
              <a:t>works to improve telecommunication infrastructure in the developing world </a:t>
            </a:r>
            <a:endParaRPr lang="fr-CH" dirty="0" smtClean="0">
              <a:latin typeface="Tahoma" pitchFamily="34" charset="0"/>
              <a:cs typeface="Tahoma" pitchFamily="34" charset="0"/>
            </a:endParaRPr>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latin typeface="Tahoma" pitchFamily="34" charset="0"/>
                <a:cs typeface="Tahoma" pitchFamily="34" charset="0"/>
              </a:rPr>
              <a:t>ITU STRUCTURE (2/2)</a:t>
            </a:r>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grpSp>
        <p:nvGrpSpPr>
          <p:cNvPr id="7" name="Group 6"/>
          <p:cNvGrpSpPr/>
          <p:nvPr/>
        </p:nvGrpSpPr>
        <p:grpSpPr>
          <a:xfrm>
            <a:off x="34925" y="1878013"/>
            <a:ext cx="8929688" cy="3155950"/>
            <a:chOff x="34925" y="1878013"/>
            <a:chExt cx="8929688" cy="3155950"/>
          </a:xfrm>
        </p:grpSpPr>
        <p:sp>
          <p:nvSpPr>
            <p:cNvPr id="8" name="Line 2"/>
            <p:cNvSpPr>
              <a:spLocks noChangeShapeType="1"/>
            </p:cNvSpPr>
            <p:nvPr/>
          </p:nvSpPr>
          <p:spPr bwMode="auto">
            <a:xfrm flipV="1">
              <a:off x="1116013" y="3587750"/>
              <a:ext cx="0" cy="865188"/>
            </a:xfrm>
            <a:prstGeom prst="line">
              <a:avLst/>
            </a:prstGeom>
            <a:noFill/>
            <a:ln w="28575">
              <a:solidFill>
                <a:srgbClr val="808080"/>
              </a:solidFill>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Verdana"/>
                <a:cs typeface="Arial" charset="0"/>
              </a:endParaRPr>
            </a:p>
          </p:txBody>
        </p:sp>
        <p:sp>
          <p:nvSpPr>
            <p:cNvPr id="9" name="Rectangle 3"/>
            <p:cNvSpPr>
              <a:spLocks noChangeArrowheads="1"/>
            </p:cNvSpPr>
            <p:nvPr/>
          </p:nvSpPr>
          <p:spPr bwMode="auto">
            <a:xfrm>
              <a:off x="701675" y="1878013"/>
              <a:ext cx="7772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ysClr val="windowText" lastClr="000000"/>
                </a:solidFill>
                <a:effectLst/>
                <a:uLnTx/>
                <a:uFillTx/>
              </a:endParaRPr>
            </a:p>
          </p:txBody>
        </p:sp>
        <p:sp>
          <p:nvSpPr>
            <p:cNvPr id="10" name="Line 6"/>
            <p:cNvSpPr>
              <a:spLocks noChangeShapeType="1"/>
            </p:cNvSpPr>
            <p:nvPr/>
          </p:nvSpPr>
          <p:spPr bwMode="auto">
            <a:xfrm flipH="1">
              <a:off x="3516313" y="3729038"/>
              <a:ext cx="0" cy="436562"/>
            </a:xfrm>
            <a:prstGeom prst="line">
              <a:avLst/>
            </a:prstGeom>
            <a:noFill/>
            <a:ln w="28575">
              <a:solidFill>
                <a:srgbClr val="808080"/>
              </a:solidFill>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Verdana"/>
                <a:cs typeface="Arial" charset="0"/>
              </a:endParaRPr>
            </a:p>
          </p:txBody>
        </p:sp>
        <p:sp>
          <p:nvSpPr>
            <p:cNvPr id="11" name="Line 7"/>
            <p:cNvSpPr>
              <a:spLocks noChangeShapeType="1"/>
            </p:cNvSpPr>
            <p:nvPr/>
          </p:nvSpPr>
          <p:spPr bwMode="auto">
            <a:xfrm flipH="1">
              <a:off x="5649913" y="3729038"/>
              <a:ext cx="0" cy="436562"/>
            </a:xfrm>
            <a:prstGeom prst="line">
              <a:avLst/>
            </a:prstGeom>
            <a:noFill/>
            <a:ln w="28575">
              <a:solidFill>
                <a:srgbClr val="808080"/>
              </a:solidFill>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Verdana"/>
                <a:cs typeface="Arial" charset="0"/>
              </a:endParaRPr>
            </a:p>
          </p:txBody>
        </p:sp>
        <p:sp>
          <p:nvSpPr>
            <p:cNvPr id="12" name="Line 8"/>
            <p:cNvSpPr>
              <a:spLocks noChangeShapeType="1"/>
            </p:cNvSpPr>
            <p:nvPr/>
          </p:nvSpPr>
          <p:spPr bwMode="auto">
            <a:xfrm flipV="1">
              <a:off x="7845425" y="3705225"/>
              <a:ext cx="3175" cy="528638"/>
            </a:xfrm>
            <a:prstGeom prst="line">
              <a:avLst/>
            </a:prstGeom>
            <a:noFill/>
            <a:ln w="28575">
              <a:solidFill>
                <a:srgbClr val="808080"/>
              </a:solidFill>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Verdana"/>
                <a:cs typeface="Arial" charset="0"/>
              </a:endParaRPr>
            </a:p>
          </p:txBody>
        </p:sp>
        <p:sp>
          <p:nvSpPr>
            <p:cNvPr id="13" name="Line 9"/>
            <p:cNvSpPr>
              <a:spLocks noChangeShapeType="1"/>
            </p:cNvSpPr>
            <p:nvPr/>
          </p:nvSpPr>
          <p:spPr bwMode="auto">
            <a:xfrm>
              <a:off x="4540250" y="2781300"/>
              <a:ext cx="1109663" cy="906463"/>
            </a:xfrm>
            <a:prstGeom prst="line">
              <a:avLst/>
            </a:prstGeom>
            <a:noFill/>
            <a:ln w="28575">
              <a:solidFill>
                <a:srgbClr val="808080"/>
              </a:solidFill>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Verdana"/>
                <a:cs typeface="Arial" charset="0"/>
              </a:endParaRPr>
            </a:p>
          </p:txBody>
        </p:sp>
        <p:sp>
          <p:nvSpPr>
            <p:cNvPr id="14" name="Line 10"/>
            <p:cNvSpPr>
              <a:spLocks noChangeShapeType="1"/>
            </p:cNvSpPr>
            <p:nvPr/>
          </p:nvSpPr>
          <p:spPr bwMode="auto">
            <a:xfrm flipV="1">
              <a:off x="1403350" y="2220913"/>
              <a:ext cx="2997200" cy="1223962"/>
            </a:xfrm>
            <a:prstGeom prst="line">
              <a:avLst/>
            </a:prstGeom>
            <a:noFill/>
            <a:ln w="28575">
              <a:solidFill>
                <a:srgbClr val="808080"/>
              </a:solidFill>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Verdana"/>
                <a:cs typeface="Arial" charset="0"/>
              </a:endParaRPr>
            </a:p>
          </p:txBody>
        </p:sp>
        <p:sp>
          <p:nvSpPr>
            <p:cNvPr id="15" name="Rectangle 11"/>
            <p:cNvSpPr>
              <a:spLocks noChangeArrowheads="1"/>
            </p:cNvSpPr>
            <p:nvPr/>
          </p:nvSpPr>
          <p:spPr bwMode="auto">
            <a:xfrm>
              <a:off x="2916238" y="2206625"/>
              <a:ext cx="3146425" cy="59055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nchor="ctr">
              <a:spAutoFit/>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cs typeface="Times New Roman" pitchFamily="18" charset="0"/>
                </a:rPr>
                <a:t>Plenipotentiary Conference</a:t>
              </a:r>
            </a:p>
          </p:txBody>
        </p:sp>
        <p:sp>
          <p:nvSpPr>
            <p:cNvPr id="16" name="Rectangle 12"/>
            <p:cNvSpPr>
              <a:spLocks noChangeArrowheads="1"/>
            </p:cNvSpPr>
            <p:nvPr/>
          </p:nvSpPr>
          <p:spPr bwMode="auto">
            <a:xfrm>
              <a:off x="3851275" y="3201988"/>
              <a:ext cx="2387600" cy="376237"/>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nchor="ctr">
              <a:spAutoFit/>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cs typeface="Times New Roman" pitchFamily="18" charset="0"/>
                </a:rPr>
                <a:t>ITU Council</a:t>
              </a:r>
            </a:p>
          </p:txBody>
        </p:sp>
        <p:sp>
          <p:nvSpPr>
            <p:cNvPr id="17" name="Rectangle 14"/>
            <p:cNvSpPr>
              <a:spLocks noChangeArrowheads="1"/>
            </p:cNvSpPr>
            <p:nvPr/>
          </p:nvSpPr>
          <p:spPr bwMode="auto">
            <a:xfrm>
              <a:off x="1908175" y="4286250"/>
              <a:ext cx="2232025" cy="747713"/>
            </a:xfrm>
            <a:prstGeom prst="rect">
              <a:avLst/>
            </a:prstGeom>
            <a:solidFill>
              <a:srgbClr val="1B5BA2">
                <a:lumMod val="20000"/>
                <a:lumOff val="8000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anchor="ctr">
              <a:spAutoFit/>
              <a:flatTx/>
            </a:bodyPr>
            <a:lstStyle/>
            <a:p>
              <a:pPr marL="0" marR="0" lvl="0" indent="0" algn="ctr" defTabSz="914400" eaLnBrk="1" fontAlgn="auto" latinLnBrk="0" hangingPunct="1">
                <a:lnSpc>
                  <a:spcPct val="100000"/>
                </a:lnSpc>
                <a:spcBef>
                  <a:spcPct val="25000"/>
                </a:spcBef>
                <a:spcAft>
                  <a:spcPts val="0"/>
                </a:spcAft>
                <a:buClrTx/>
                <a:buSzTx/>
                <a:buFontTx/>
                <a:buNone/>
                <a:tabLst/>
                <a:defRPr/>
              </a:pPr>
              <a:r>
                <a:rPr kumimoji="0" lang="en-US" sz="1800" b="1" i="0" u="none" strike="noStrike" kern="0" cap="none" spc="0" normalizeH="0" baseline="0" noProof="0" dirty="0" smtClean="0">
                  <a:ln>
                    <a:noFill/>
                  </a:ln>
                  <a:solidFill>
                    <a:srgbClr val="002060"/>
                  </a:solidFill>
                  <a:effectLst/>
                  <a:uLnTx/>
                  <a:uFillTx/>
                  <a:cs typeface="Times New Roman" pitchFamily="18" charset="0"/>
                </a:rPr>
                <a:t>ITU-T</a:t>
              </a:r>
            </a:p>
            <a:p>
              <a:pPr marL="0" marR="0" lvl="0" indent="0" algn="ctr" defTabSz="914400" eaLnBrk="1" fontAlgn="auto" latinLnBrk="0" hangingPunct="1">
                <a:lnSpc>
                  <a:spcPct val="100000"/>
                </a:lnSpc>
                <a:spcBef>
                  <a:spcPct val="25000"/>
                </a:spcBef>
                <a:spcAft>
                  <a:spcPts val="0"/>
                </a:spcAft>
                <a:buClrTx/>
                <a:buSzTx/>
                <a:buFontTx/>
                <a:buNone/>
                <a:tabLst/>
                <a:defRPr/>
              </a:pPr>
              <a:r>
                <a:rPr kumimoji="0" lang="en-US" sz="1800" b="1" i="0" u="none" strike="noStrike" kern="0" cap="none" spc="0" normalizeH="0" baseline="0" noProof="0" dirty="0" smtClean="0">
                  <a:ln>
                    <a:noFill/>
                  </a:ln>
                  <a:solidFill>
                    <a:srgbClr val="002060"/>
                  </a:solidFill>
                  <a:effectLst/>
                  <a:uLnTx/>
                  <a:uFillTx/>
                  <a:cs typeface="Times New Roman" pitchFamily="18" charset="0"/>
                </a:rPr>
                <a:t>Standardization</a:t>
              </a:r>
            </a:p>
          </p:txBody>
        </p:sp>
        <p:sp>
          <p:nvSpPr>
            <p:cNvPr id="18" name="Rectangle 15"/>
            <p:cNvSpPr>
              <a:spLocks noChangeArrowheads="1"/>
            </p:cNvSpPr>
            <p:nvPr/>
          </p:nvSpPr>
          <p:spPr bwMode="auto">
            <a:xfrm>
              <a:off x="4356100" y="4329113"/>
              <a:ext cx="2663825" cy="647700"/>
            </a:xfrm>
            <a:prstGeom prst="rect">
              <a:avLst/>
            </a:prstGeom>
            <a:solidFill>
              <a:srgbClr val="1B5BA2">
                <a:lumMod val="20000"/>
                <a:lumOff val="8000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1B5BA2">
                  <a:lumMod val="20000"/>
                  <a:lumOff val="80000"/>
                </a:srgbClr>
              </a:extrusionClr>
            </a:sp3d>
          </p:spPr>
          <p:txBody>
            <a:bodyPr anchor="ctr">
              <a:spAutoFit/>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cs typeface="Times New Roman" pitchFamily="18" charset="0"/>
                </a:rPr>
                <a:t>ITU-R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2060"/>
                  </a:solidFill>
                  <a:effectLst/>
                  <a:uLnTx/>
                  <a:uFillTx/>
                  <a:cs typeface="Times New Roman" pitchFamily="18" charset="0"/>
                </a:rPr>
                <a:t>Radiocommunication</a:t>
              </a:r>
              <a:endParaRPr kumimoji="0" lang="en-US" sz="1600" b="1" i="0" u="none" strike="noStrike" kern="0" cap="none" spc="0" normalizeH="0" baseline="0" noProof="0" dirty="0">
                <a:ln>
                  <a:noFill/>
                </a:ln>
                <a:solidFill>
                  <a:srgbClr val="002060"/>
                </a:solidFill>
                <a:effectLst/>
                <a:uLnTx/>
                <a:uFillTx/>
                <a:cs typeface="Times New Roman" pitchFamily="18" charset="0"/>
              </a:endParaRPr>
            </a:p>
          </p:txBody>
        </p:sp>
        <p:sp>
          <p:nvSpPr>
            <p:cNvPr id="19" name="Rectangle 16"/>
            <p:cNvSpPr>
              <a:spLocks noChangeArrowheads="1"/>
            </p:cNvSpPr>
            <p:nvPr/>
          </p:nvSpPr>
          <p:spPr bwMode="auto">
            <a:xfrm>
              <a:off x="7235825" y="4298950"/>
              <a:ext cx="1728788" cy="646113"/>
            </a:xfrm>
            <a:prstGeom prst="rect">
              <a:avLst/>
            </a:prstGeom>
            <a:solidFill>
              <a:srgbClr val="1B5BA2">
                <a:lumMod val="20000"/>
                <a:lumOff val="8000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1B5BA2">
                  <a:lumMod val="20000"/>
                  <a:lumOff val="80000"/>
                </a:srgbClr>
              </a:extrusionClr>
            </a:sp3d>
          </p:spPr>
          <p:txBody>
            <a:bodyPr anchor="ctr">
              <a:spAutoFit/>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cs typeface="Times New Roman" pitchFamily="18" charset="0"/>
                </a:rPr>
                <a:t>ITU-D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cs typeface="Times New Roman" pitchFamily="18" charset="0"/>
                </a:rPr>
                <a:t>Development</a:t>
              </a:r>
            </a:p>
          </p:txBody>
        </p:sp>
        <p:sp>
          <p:nvSpPr>
            <p:cNvPr id="20" name="Rectangle 17"/>
            <p:cNvSpPr>
              <a:spLocks noChangeArrowheads="1"/>
            </p:cNvSpPr>
            <p:nvPr/>
          </p:nvSpPr>
          <p:spPr bwMode="auto">
            <a:xfrm>
              <a:off x="250825" y="3155950"/>
              <a:ext cx="1666875" cy="711200"/>
            </a:xfrm>
            <a:prstGeom prst="rect">
              <a:avLst/>
            </a:prstGeom>
            <a:solidFill>
              <a:srgbClr val="FFCC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CC"/>
              </a:extrusionClr>
            </a:sp3d>
          </p:spPr>
          <p:txBody>
            <a:bodyPr anchor="ctr">
              <a:spAutoFit/>
              <a:flatTx/>
            </a:bodyPr>
            <a:lstStyle/>
            <a:p>
              <a:pPr marL="0" marR="0" lvl="0" indent="0" algn="ctr" defTabSz="914400" eaLnBrk="1" fontAlgn="auto" latinLnBrk="0" hangingPunct="1">
                <a:lnSpc>
                  <a:spcPct val="100000"/>
                </a:lnSpc>
                <a:spcBef>
                  <a:spcPct val="6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cs typeface="Times New Roman" pitchFamily="18" charset="0"/>
                </a:rPr>
                <a:t>General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cs typeface="Times New Roman" pitchFamily="18" charset="0"/>
                </a:rPr>
                <a:t>Secretariat</a:t>
              </a:r>
              <a:endParaRPr kumimoji="0" lang="en-US" sz="1900" b="0" i="0" u="none" strike="noStrike" kern="0" cap="none" spc="0" normalizeH="0" baseline="0" noProof="0" smtClean="0">
                <a:ln>
                  <a:noFill/>
                </a:ln>
                <a:solidFill>
                  <a:sysClr val="windowText" lastClr="000000"/>
                </a:solidFill>
                <a:effectLst/>
                <a:uLnTx/>
                <a:uFillTx/>
                <a:cs typeface="Times New Roman" pitchFamily="18" charset="0"/>
              </a:endParaRPr>
            </a:p>
          </p:txBody>
        </p:sp>
        <p:sp>
          <p:nvSpPr>
            <p:cNvPr id="21" name="Line 18"/>
            <p:cNvSpPr>
              <a:spLocks noChangeShapeType="1"/>
            </p:cNvSpPr>
            <p:nvPr/>
          </p:nvSpPr>
          <p:spPr bwMode="auto">
            <a:xfrm>
              <a:off x="3516313" y="3729038"/>
              <a:ext cx="4356100" cy="0"/>
            </a:xfrm>
            <a:prstGeom prst="line">
              <a:avLst/>
            </a:prstGeom>
            <a:noFill/>
            <a:ln w="28575">
              <a:solidFill>
                <a:srgbClr val="808080"/>
              </a:solidFill>
              <a:round/>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Verdana"/>
                <a:cs typeface="Arial" charset="0"/>
              </a:endParaRPr>
            </a:p>
          </p:txBody>
        </p:sp>
        <p:sp>
          <p:nvSpPr>
            <p:cNvPr id="22" name="Rectangle 19"/>
            <p:cNvSpPr>
              <a:spLocks noChangeArrowheads="1"/>
            </p:cNvSpPr>
            <p:nvPr/>
          </p:nvSpPr>
          <p:spPr bwMode="auto">
            <a:xfrm>
              <a:off x="34925" y="4246563"/>
              <a:ext cx="1666875" cy="590550"/>
            </a:xfrm>
            <a:prstGeom prst="rect">
              <a:avLst/>
            </a:prstGeom>
            <a:solidFill>
              <a:srgbClr val="FFCC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CC"/>
              </a:extrusionClr>
            </a:sp3d>
          </p:spPr>
          <p:txBody>
            <a:bodyPr anchor="ctr">
              <a:spAutoFit/>
              <a:flatTx/>
            </a:bodyPr>
            <a:lstStyle/>
            <a:p>
              <a:pPr marL="0" marR="0" lvl="0" indent="0" algn="ctr" defTabSz="914400" eaLnBrk="1" fontAlgn="auto" latinLnBrk="0" hangingPunct="1">
                <a:lnSpc>
                  <a:spcPct val="100000"/>
                </a:lnSpc>
                <a:spcBef>
                  <a:spcPct val="6000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cs typeface="Times New Roman" pitchFamily="18" charset="0"/>
                </a:rPr>
                <a:t>ITU TELECOM</a:t>
              </a:r>
            </a:p>
          </p:txBody>
        </p:sp>
      </p:grpSp>
    </p:spTree>
    <p:extLst>
      <p:ext uri="{BB962C8B-B14F-4D97-AF65-F5344CB8AC3E}">
        <p14:creationId xmlns:p14="http://schemas.microsoft.com/office/powerpoint/2010/main" val="3986959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ITU-T STRATEGIC GOALS</a:t>
            </a:r>
          </a:p>
        </p:txBody>
      </p:sp>
      <p:sp>
        <p:nvSpPr>
          <p:cNvPr id="3" name="Content Placeholder 2"/>
          <p:cNvSpPr>
            <a:spLocks noGrp="1"/>
          </p:cNvSpPr>
          <p:nvPr>
            <p:ph idx="1"/>
          </p:nvPr>
        </p:nvSpPr>
        <p:spPr/>
        <p:txBody>
          <a:bodyPr>
            <a:normAutofit lnSpcReduction="10000"/>
          </a:bodyPr>
          <a:lstStyle/>
          <a:p>
            <a:r>
              <a:rPr lang="en-US" dirty="0"/>
              <a:t>To develop interoperable, non-discriminatory international standards (ITU-T Recommendations)</a:t>
            </a:r>
          </a:p>
          <a:p>
            <a:endParaRPr lang="en-US" dirty="0"/>
          </a:p>
          <a:p>
            <a:r>
              <a:rPr lang="en-US" dirty="0"/>
              <a:t>To assist in bridging the standardization gap between developed and developing countries</a:t>
            </a:r>
          </a:p>
          <a:p>
            <a:endParaRPr lang="en-US" dirty="0"/>
          </a:p>
          <a:p>
            <a:r>
              <a:rPr lang="en-US" dirty="0"/>
              <a:t>To extend and facilitate international cooperation among international, regional and national standardization bodies</a:t>
            </a:r>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760421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 44 formal partnerships</a:t>
            </a:r>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6" name="Rectangle 3"/>
          <p:cNvSpPr txBox="1">
            <a:spLocks noChangeArrowheads="1"/>
          </p:cNvSpPr>
          <p:nvPr/>
        </p:nvSpPr>
        <p:spPr>
          <a:xfrm>
            <a:off x="4787900" y="1125538"/>
            <a:ext cx="4356100" cy="5040312"/>
          </a:xfrm>
          <a:prstGeom prst="rect">
            <a:avLst/>
          </a:prstGeom>
        </p:spPr>
        <p:txBody>
          <a:bodyPr vert="horz" lIns="91440" tIns="45720" rIns="91440" bIns="45720" rtlCol="0">
            <a:normAutofit/>
          </a:bodyPr>
          <a:lstStyle/>
          <a:p>
            <a:pPr marL="230188" marR="0" lvl="0" indent="-230188" algn="l" defTabSz="914400" rtl="0" eaLnBrk="1" fontAlgn="auto" latinLnBrk="0" hangingPunct="1">
              <a:lnSpc>
                <a:spcPct val="80000"/>
              </a:lnSpc>
              <a:spcBef>
                <a:spcPct val="20000"/>
              </a:spcBef>
              <a:spcAft>
                <a:spcPts val="0"/>
              </a:spcAft>
              <a:buClrTx/>
              <a:buSzTx/>
              <a:buFont typeface="Calibri"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World Standards Cooperation ISO – IEC - ITU</a:t>
            </a:r>
          </a:p>
          <a:p>
            <a:pPr marL="401638" marR="0" lvl="1" indent="-174625"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Patent policy &amp; Joint events </a:t>
            </a:r>
          </a:p>
          <a:p>
            <a:pPr marL="230188" marR="0" lvl="0" indent="-230188" algn="l" defTabSz="914400" rtl="0" eaLnBrk="1" fontAlgn="auto" latinLnBrk="0" hangingPunct="1">
              <a:lnSpc>
                <a:spcPct val="80000"/>
              </a:lnSpc>
              <a:spcBef>
                <a:spcPct val="20000"/>
              </a:spcBef>
              <a:spcAft>
                <a:spcPts val="0"/>
              </a:spcAft>
              <a:buClrTx/>
              <a:buSzTx/>
              <a:buFont typeface="Calibri" pitchFamily="34" charset="0"/>
              <a:buChar char="●"/>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auto" latinLnBrk="0" hangingPunct="1">
              <a:lnSpc>
                <a:spcPct val="80000"/>
              </a:lnSpc>
              <a:spcBef>
                <a:spcPct val="20000"/>
              </a:spcBef>
              <a:spcAft>
                <a:spcPts val="0"/>
              </a:spcAft>
              <a:buClrTx/>
              <a:buSzTx/>
              <a:buFont typeface="Calibri"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ITU-T and IEEE</a:t>
            </a:r>
          </a:p>
          <a:p>
            <a:pPr marL="401638" marR="0" lvl="1" indent="-174625"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MoU</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&amp; Joint events</a:t>
            </a:r>
          </a:p>
          <a:p>
            <a:pPr marL="230188" marR="0" lvl="0" indent="-230188" algn="l" defTabSz="914400" rtl="0" eaLnBrk="1" fontAlgn="auto" latinLnBrk="0" hangingPunct="1">
              <a:lnSpc>
                <a:spcPct val="80000"/>
              </a:lnSpc>
              <a:spcBef>
                <a:spcPct val="20000"/>
              </a:spcBef>
              <a:spcAft>
                <a:spcPts val="0"/>
              </a:spcAft>
              <a:buClrTx/>
              <a:buSzTx/>
              <a:buFont typeface="Calibri" pitchFamily="34" charset="0"/>
              <a:buChar char="●"/>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auto" latinLnBrk="0" hangingPunct="1">
              <a:lnSpc>
                <a:spcPct val="80000"/>
              </a:lnSpc>
              <a:spcBef>
                <a:spcPct val="20000"/>
              </a:spcBef>
              <a:spcAft>
                <a:spcPts val="0"/>
              </a:spcAft>
              <a:buClrTx/>
              <a:buSzTx/>
              <a:buFont typeface="Calibri"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Global Standards Collaboration </a:t>
            </a:r>
          </a:p>
          <a:p>
            <a:pPr marL="401638" marR="0" lvl="1" indent="-174625"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Supports ITU as preeminent global ICT standards organization. </a:t>
            </a:r>
          </a:p>
          <a:p>
            <a:pPr marL="230188" marR="0" lvl="0" indent="-230188" algn="l" defTabSz="914400" rtl="0" eaLnBrk="1" fontAlgn="auto" latinLnBrk="0" hangingPunct="1">
              <a:lnSpc>
                <a:spcPct val="80000"/>
              </a:lnSpc>
              <a:spcBef>
                <a:spcPct val="20000"/>
              </a:spcBef>
              <a:spcAft>
                <a:spcPts val="0"/>
              </a:spcAft>
              <a:buClrTx/>
              <a:buSzTx/>
              <a:buFont typeface="Calibri" pitchFamily="34" charset="0"/>
              <a:buChar char="●"/>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auto" latinLnBrk="0" hangingPunct="1">
              <a:lnSpc>
                <a:spcPct val="80000"/>
              </a:lnSpc>
              <a:spcBef>
                <a:spcPct val="20000"/>
              </a:spcBef>
              <a:spcAft>
                <a:spcPts val="0"/>
              </a:spcAft>
              <a:buClrTx/>
              <a:buSzTx/>
              <a:buFont typeface="Calibri"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Management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meetings with:</a:t>
            </a:r>
          </a:p>
          <a:p>
            <a:pPr marL="401638" marR="0" lvl="1" indent="-174625"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ETSI</a:t>
            </a:r>
          </a:p>
          <a:p>
            <a:pPr marL="401638" marR="0" lvl="1" indent="-174625"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IETF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401638" marR="0" lvl="1" indent="-174625"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ICANN</a:t>
            </a:r>
          </a:p>
          <a:p>
            <a:pPr marL="401638" marR="0" lvl="1" indent="-174625"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ISO/IEC JTC 1</a:t>
            </a:r>
          </a:p>
          <a:p>
            <a:pPr marL="230188" marR="0" lvl="0" indent="-230188" algn="l" defTabSz="914400" rtl="0" eaLnBrk="1" fontAlgn="auto" latinLnBrk="0" hangingPunct="1">
              <a:lnSpc>
                <a:spcPct val="80000"/>
              </a:lnSpc>
              <a:spcBef>
                <a:spcPct val="20000"/>
              </a:spcBef>
              <a:spcAft>
                <a:spcPts val="0"/>
              </a:spcAft>
              <a:buClrTx/>
              <a:buSzTx/>
              <a:buFont typeface="Calibri" pitchFamily="34" charset="0"/>
              <a:buChar char="●"/>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auto" latinLnBrk="0" hangingPunct="1">
              <a:lnSpc>
                <a:spcPct val="80000"/>
              </a:lnSpc>
              <a:spcBef>
                <a:spcPct val="20000"/>
              </a:spcBef>
              <a:spcAft>
                <a:spcPts val="0"/>
              </a:spcAft>
              <a:buClrTx/>
              <a:buSzTx/>
              <a:buFont typeface="Calibri"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MoU</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on E-Business: </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r>
              <a:rPr kumimoji="0" lang="en-US" sz="2000" b="0" i="0" u="none" strike="noStrike" kern="1200" cap="none" spc="0" normalizeH="0" baseline="0" noProof="0" dirty="0" smtClean="0">
                <a:ln>
                  <a:noFill/>
                </a:ln>
                <a:solidFill>
                  <a:schemeClr val="tx1"/>
                </a:solidFill>
                <a:effectLst/>
                <a:uLnTx/>
                <a:uFillTx/>
                <a:latin typeface="+mn-lt"/>
                <a:ea typeface="+mn-ea"/>
                <a:cs typeface="+mn-cs"/>
              </a:rPr>
              <a:t>IEC, ISO, ITU and UN/ECE</a:t>
            </a:r>
          </a:p>
        </p:txBody>
      </p:sp>
      <p:grpSp>
        <p:nvGrpSpPr>
          <p:cNvPr id="7" name="Group 14"/>
          <p:cNvGrpSpPr>
            <a:grpSpLocks/>
          </p:cNvGrpSpPr>
          <p:nvPr/>
        </p:nvGrpSpPr>
        <p:grpSpPr bwMode="auto">
          <a:xfrm>
            <a:off x="539750" y="1412875"/>
            <a:ext cx="4175125" cy="4060825"/>
            <a:chOff x="431" y="935"/>
            <a:chExt cx="2630" cy="2558"/>
          </a:xfrm>
        </p:grpSpPr>
        <p:pic>
          <p:nvPicPr>
            <p:cNvPr id="8" name="Picture 7" descr="IEEE large"/>
            <p:cNvPicPr>
              <a:picLocks noChangeAspect="1" noChangeArrowheads="1"/>
            </p:cNvPicPr>
            <p:nvPr/>
          </p:nvPicPr>
          <p:blipFill>
            <a:blip r:embed="rId2" cstate="print"/>
            <a:srcRect/>
            <a:stretch>
              <a:fillRect/>
            </a:stretch>
          </p:blipFill>
          <p:spPr bwMode="auto">
            <a:xfrm>
              <a:off x="477" y="1595"/>
              <a:ext cx="1587" cy="565"/>
            </a:xfrm>
            <a:prstGeom prst="rect">
              <a:avLst/>
            </a:prstGeom>
            <a:noFill/>
            <a:ln w="9525">
              <a:noFill/>
              <a:miter lim="800000"/>
              <a:headEnd/>
              <a:tailEnd/>
            </a:ln>
          </p:spPr>
        </p:pic>
        <p:pic>
          <p:nvPicPr>
            <p:cNvPr id="9" name="Picture 8" descr="ietf"/>
            <p:cNvPicPr>
              <a:picLocks noChangeAspect="1" noChangeArrowheads="1"/>
            </p:cNvPicPr>
            <p:nvPr/>
          </p:nvPicPr>
          <p:blipFill>
            <a:blip r:embed="rId3" cstate="print"/>
            <a:srcRect/>
            <a:stretch>
              <a:fillRect/>
            </a:stretch>
          </p:blipFill>
          <p:spPr bwMode="auto">
            <a:xfrm>
              <a:off x="1655" y="2387"/>
              <a:ext cx="1406" cy="746"/>
            </a:xfrm>
            <a:prstGeom prst="rect">
              <a:avLst/>
            </a:prstGeom>
            <a:noFill/>
            <a:ln w="9525">
              <a:noFill/>
              <a:miter lim="800000"/>
              <a:headEnd/>
              <a:tailEnd/>
            </a:ln>
          </p:spPr>
        </p:pic>
        <p:pic>
          <p:nvPicPr>
            <p:cNvPr id="10" name="Picture 10" descr="3gpp"/>
            <p:cNvPicPr>
              <a:picLocks noChangeAspect="1" noChangeArrowheads="1"/>
            </p:cNvPicPr>
            <p:nvPr/>
          </p:nvPicPr>
          <p:blipFill>
            <a:blip r:embed="rId4" cstate="print"/>
            <a:srcRect/>
            <a:stretch>
              <a:fillRect/>
            </a:stretch>
          </p:blipFill>
          <p:spPr bwMode="auto">
            <a:xfrm>
              <a:off x="431" y="2115"/>
              <a:ext cx="1134" cy="666"/>
            </a:xfrm>
            <a:prstGeom prst="rect">
              <a:avLst/>
            </a:prstGeom>
            <a:noFill/>
            <a:ln w="9525">
              <a:noFill/>
              <a:miter lim="800000"/>
              <a:headEnd/>
              <a:tailEnd/>
            </a:ln>
          </p:spPr>
        </p:pic>
        <p:pic>
          <p:nvPicPr>
            <p:cNvPr id="11" name="Picture 11" descr="icann"/>
            <p:cNvPicPr>
              <a:picLocks noChangeAspect="1" noChangeArrowheads="1"/>
            </p:cNvPicPr>
            <p:nvPr/>
          </p:nvPicPr>
          <p:blipFill>
            <a:blip r:embed="rId5" cstate="print"/>
            <a:srcRect/>
            <a:stretch>
              <a:fillRect/>
            </a:stretch>
          </p:blipFill>
          <p:spPr bwMode="auto">
            <a:xfrm>
              <a:off x="476" y="2840"/>
              <a:ext cx="997" cy="653"/>
            </a:xfrm>
            <a:prstGeom prst="rect">
              <a:avLst/>
            </a:prstGeom>
            <a:noFill/>
            <a:ln w="9525">
              <a:noFill/>
              <a:miter lim="800000"/>
              <a:headEnd/>
              <a:tailEnd/>
            </a:ln>
          </p:spPr>
        </p:pic>
        <p:pic>
          <p:nvPicPr>
            <p:cNvPr id="12" name="Picture 12" descr="iso_logo"/>
            <p:cNvPicPr>
              <a:picLocks noChangeAspect="1" noChangeArrowheads="1"/>
            </p:cNvPicPr>
            <p:nvPr/>
          </p:nvPicPr>
          <p:blipFill>
            <a:blip r:embed="rId6" cstate="print"/>
            <a:srcRect/>
            <a:stretch>
              <a:fillRect/>
            </a:stretch>
          </p:blipFill>
          <p:spPr bwMode="auto">
            <a:xfrm>
              <a:off x="1338" y="935"/>
              <a:ext cx="635" cy="583"/>
            </a:xfrm>
            <a:prstGeom prst="rect">
              <a:avLst/>
            </a:prstGeom>
            <a:noFill/>
            <a:ln w="9525">
              <a:noFill/>
              <a:miter lim="800000"/>
              <a:headEnd/>
              <a:tailEnd/>
            </a:ln>
          </p:spPr>
        </p:pic>
        <p:pic>
          <p:nvPicPr>
            <p:cNvPr id="13" name="Picture 13" descr="logo IEC_2007"/>
            <p:cNvPicPr>
              <a:picLocks noChangeAspect="1" noChangeArrowheads="1"/>
            </p:cNvPicPr>
            <p:nvPr/>
          </p:nvPicPr>
          <p:blipFill>
            <a:blip r:embed="rId7" cstate="print"/>
            <a:srcRect/>
            <a:stretch>
              <a:fillRect/>
            </a:stretch>
          </p:blipFill>
          <p:spPr bwMode="auto">
            <a:xfrm>
              <a:off x="2245" y="1344"/>
              <a:ext cx="530" cy="530"/>
            </a:xfrm>
            <a:prstGeom prst="rect">
              <a:avLst/>
            </a:prstGeom>
            <a:noFill/>
            <a:ln w="9525">
              <a:noFill/>
              <a:miter lim="800000"/>
              <a:headEnd/>
              <a:tailEnd/>
            </a:ln>
          </p:spPr>
        </p:pic>
      </p:grpSp>
      <p:pic>
        <p:nvPicPr>
          <p:cNvPr id="14" name="Picture 2" descr="http://www.lawfactory.de/assets/images/ETSI_Logo.gif"/>
          <p:cNvPicPr>
            <a:picLocks noChangeAspect="1" noChangeArrowheads="1"/>
          </p:cNvPicPr>
          <p:nvPr/>
        </p:nvPicPr>
        <p:blipFill>
          <a:blip r:embed="rId8" cstate="print"/>
          <a:srcRect/>
          <a:stretch>
            <a:fillRect/>
          </a:stretch>
        </p:blipFill>
        <p:spPr bwMode="auto">
          <a:xfrm>
            <a:off x="2411413" y="5300663"/>
            <a:ext cx="2227262" cy="714375"/>
          </a:xfrm>
          <a:prstGeom prst="rect">
            <a:avLst/>
          </a:prstGeom>
          <a:noFill/>
          <a:ln w="9525">
            <a:noFill/>
            <a:miter lim="800000"/>
            <a:headEnd/>
            <a:tailEnd/>
          </a:ln>
        </p:spPr>
      </p:pic>
      <p:sp>
        <p:nvSpPr>
          <p:cNvPr id="15" name="Rectangle 14"/>
          <p:cNvSpPr>
            <a:spLocks noChangeArrowheads="1"/>
          </p:cNvSpPr>
          <p:nvPr/>
        </p:nvSpPr>
        <p:spPr bwMode="auto">
          <a:xfrm>
            <a:off x="323850" y="2052638"/>
            <a:ext cx="1511300" cy="584200"/>
          </a:xfrm>
          <a:prstGeom prst="rect">
            <a:avLst/>
          </a:prstGeom>
          <a:noFill/>
          <a:ln w="9525">
            <a:noFill/>
            <a:miter lim="800000"/>
            <a:headEnd/>
            <a:tailEnd/>
          </a:ln>
        </p:spPr>
        <p:txBody>
          <a:bodyPr>
            <a:spAutoFit/>
          </a:bodyPr>
          <a:lstStyle/>
          <a:p>
            <a:pPr>
              <a:defRPr/>
            </a:pPr>
            <a:r>
              <a:rPr lang="en-US" sz="3200" b="1" dirty="0">
                <a:solidFill>
                  <a:schemeClr val="tx2">
                    <a:lumMod val="75000"/>
                  </a:schemeClr>
                </a:solidFill>
              </a:rPr>
              <a:t>JTC 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ITU-T Structure and organization</a:t>
            </a:r>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graphicFrame>
        <p:nvGraphicFramePr>
          <p:cNvPr id="6" name="Content Placeholder 5"/>
          <p:cNvGraphicFramePr>
            <a:graphicFrameLocks noGrp="1"/>
          </p:cNvGraphicFramePr>
          <p:nvPr>
            <p:ph idx="1"/>
          </p:nvPr>
        </p:nvGraphicFramePr>
        <p:xfrm>
          <a:off x="457200" y="1366838"/>
          <a:ext cx="8229600" cy="4957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Group 9 Overview</a:t>
            </a:r>
            <a:endParaRPr lang="en-US" dirty="0"/>
          </a:p>
        </p:txBody>
      </p:sp>
      <p:sp>
        <p:nvSpPr>
          <p:cNvPr id="3" name="Content Placeholder 2"/>
          <p:cNvSpPr>
            <a:spLocks noGrp="1"/>
          </p:cNvSpPr>
          <p:nvPr>
            <p:ph idx="1"/>
          </p:nvPr>
        </p:nvSpPr>
        <p:spPr/>
        <p:txBody>
          <a:bodyPr/>
          <a:lstStyle/>
          <a:p>
            <a:pPr>
              <a:lnSpc>
                <a:spcPct val="80000"/>
              </a:lnSpc>
            </a:pPr>
            <a:r>
              <a:rPr lang="en-US" dirty="0" smtClean="0"/>
              <a:t>Lead Study Group on integrated </a:t>
            </a:r>
            <a:r>
              <a:rPr lang="en-US" b="1" dirty="0" smtClean="0"/>
              <a:t>broadband cable and television networks</a:t>
            </a:r>
          </a:p>
          <a:p>
            <a:pPr>
              <a:lnSpc>
                <a:spcPct val="80000"/>
              </a:lnSpc>
            </a:pPr>
            <a:r>
              <a:rPr lang="en-US" dirty="0" smtClean="0"/>
              <a:t>Responsible for studies relating to:</a:t>
            </a:r>
          </a:p>
          <a:p>
            <a:pPr lvl="1">
              <a:lnSpc>
                <a:spcPct val="80000"/>
              </a:lnSpc>
            </a:pPr>
            <a:r>
              <a:rPr lang="en-US" dirty="0" smtClean="0"/>
              <a:t>use of telecommunication systems for </a:t>
            </a:r>
            <a:r>
              <a:rPr lang="en-US" b="1" dirty="0" smtClean="0"/>
              <a:t>contribution, primary distribution </a:t>
            </a:r>
            <a:r>
              <a:rPr lang="en-US" dirty="0" smtClean="0"/>
              <a:t>and</a:t>
            </a:r>
            <a:r>
              <a:rPr lang="en-US" b="1" dirty="0" smtClean="0"/>
              <a:t> secondary distribution</a:t>
            </a:r>
            <a:r>
              <a:rPr lang="en-US" dirty="0" smtClean="0"/>
              <a:t> of television, sound </a:t>
            </a:r>
            <a:r>
              <a:rPr lang="en-US" dirty="0" err="1" smtClean="0"/>
              <a:t>programmes</a:t>
            </a:r>
            <a:r>
              <a:rPr lang="en-US" dirty="0" smtClean="0"/>
              <a:t> and related data services including interactive services.</a:t>
            </a:r>
          </a:p>
          <a:p>
            <a:pPr lvl="1">
              <a:lnSpc>
                <a:spcPct val="80000"/>
              </a:lnSpc>
            </a:pPr>
            <a:r>
              <a:rPr lang="en-US" dirty="0" smtClean="0"/>
              <a:t>use of </a:t>
            </a:r>
            <a:r>
              <a:rPr lang="en-US" b="1" dirty="0" smtClean="0"/>
              <a:t>cable and hybrid networks</a:t>
            </a:r>
            <a:r>
              <a:rPr lang="en-US" dirty="0" smtClean="0"/>
              <a:t>, primarily designed for television and sound </a:t>
            </a:r>
            <a:r>
              <a:rPr lang="en-US" dirty="0" err="1" smtClean="0"/>
              <a:t>programme</a:t>
            </a:r>
            <a:r>
              <a:rPr lang="en-US" dirty="0" smtClean="0"/>
              <a:t> delivery to the home, as integrated broadband networks to also carry voice or other </a:t>
            </a:r>
            <a:r>
              <a:rPr lang="en-US" b="1" dirty="0" smtClean="0"/>
              <a:t>time-critical services</a:t>
            </a:r>
            <a:r>
              <a:rPr lang="en-US" dirty="0" smtClean="0"/>
              <a:t>, </a:t>
            </a:r>
            <a:r>
              <a:rPr lang="en-US" b="1" dirty="0" smtClean="0"/>
              <a:t>video on demand</a:t>
            </a:r>
            <a:r>
              <a:rPr lang="en-US" dirty="0" smtClean="0"/>
              <a:t>, interactive services, etc.</a:t>
            </a:r>
          </a:p>
          <a:p>
            <a:endParaRPr lang="en-US" dirty="0"/>
          </a:p>
        </p:txBody>
      </p:sp>
      <p:sp>
        <p:nvSpPr>
          <p:cNvPr id="4" name="Date Placeholder 3"/>
          <p:cNvSpPr>
            <a:spLocks noGrp="1"/>
          </p:cNvSpPr>
          <p:nvPr>
            <p:ph type="dt" sz="half" idx="10"/>
          </p:nvPr>
        </p:nvSpPr>
        <p:spPr/>
        <p:txBody>
          <a:bodyPr/>
          <a:lstStyle/>
          <a:p>
            <a:r>
              <a:rPr lang="en-US" smtClean="0"/>
              <a:t>9/30/2012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TIA Theme Small">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Sppt">
  <a:themeElements>
    <a:clrScheme name="ITS">
      <a:dk1>
        <a:sysClr val="windowText" lastClr="000000"/>
      </a:dk1>
      <a:lt1>
        <a:sysClr val="window" lastClr="FFFFFF"/>
      </a:lt1>
      <a:dk2>
        <a:srgbClr val="173662"/>
      </a:dk2>
      <a:lt2>
        <a:srgbClr val="F8F8F8"/>
      </a:lt2>
      <a:accent1>
        <a:srgbClr val="275D90"/>
      </a:accent1>
      <a:accent2>
        <a:srgbClr val="E90025"/>
      </a:accent2>
      <a:accent3>
        <a:srgbClr val="A4BADC"/>
      </a:accent3>
      <a:accent4>
        <a:srgbClr val="E76F83"/>
      </a:accent4>
      <a:accent5>
        <a:srgbClr val="3D73A6"/>
      </a:accent5>
      <a:accent6>
        <a:srgbClr val="DCDCDC"/>
      </a:accent6>
      <a:hlink>
        <a:srgbClr val="275D90"/>
      </a:hlink>
      <a:folHlink>
        <a:srgbClr val="7A00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VPQM_2012_MHP_ver01</Template>
  <TotalTime>19117</TotalTime>
  <Words>2782</Words>
  <Application>Microsoft Office PowerPoint</Application>
  <PresentationFormat>On-screen Show (4:3)</PresentationFormat>
  <Paragraphs>521</Paragraphs>
  <Slides>34</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NTIA Theme Small</vt:lpstr>
      <vt:lpstr>ITSppt</vt:lpstr>
      <vt:lpstr>Document</vt:lpstr>
      <vt:lpstr>Standardization Trends in Visual Quality Assessment: VQEG &amp; Standards Development Organizations (SDOs)</vt:lpstr>
      <vt:lpstr>SDOs developing Visual Quality Assessment Standards</vt:lpstr>
      <vt:lpstr>The INTERNATIONAL TELECOMMUNICATION UNION</vt:lpstr>
      <vt:lpstr>ITU STRUCTURE (1/2)</vt:lpstr>
      <vt:lpstr>ITU STRUCTURE (2/2)</vt:lpstr>
      <vt:lpstr>ITU-T STRATEGIC GOALS</vt:lpstr>
      <vt:lpstr>ITU: 44 formal partnerships</vt:lpstr>
      <vt:lpstr>ITU-T Structure and organization</vt:lpstr>
      <vt:lpstr>Study Group 9 Overview</vt:lpstr>
      <vt:lpstr>Video Quality Questions in SG9</vt:lpstr>
      <vt:lpstr>Some Recent Work in SG9  Visual Quality Assessment</vt:lpstr>
      <vt:lpstr>Study Group 12 Overview</vt:lpstr>
      <vt:lpstr>Video Quality Questions in SG12</vt:lpstr>
      <vt:lpstr>Some Recent Work in SG12  Visual Quality Assessment</vt:lpstr>
      <vt:lpstr>ATIS Network Performance, Reliability and Quality of Service Committee (PRQC)</vt:lpstr>
      <vt:lpstr>ATIS PRQC has developed many video quality-related documents:</vt:lpstr>
      <vt:lpstr>ATIS PRQC has developed many video quality-related documents:</vt:lpstr>
      <vt:lpstr>ATIS PRQC QoS  Under Development</vt:lpstr>
      <vt:lpstr>ATIS IPTV Interoperability Forum (IIF)</vt:lpstr>
      <vt:lpstr>ATIS IIF has developed many video quality-related documents:</vt:lpstr>
      <vt:lpstr> ATIS IIF: QoS Deliverables Under Development</vt:lpstr>
      <vt:lpstr>VQEG Video Quality Experts Group</vt:lpstr>
      <vt:lpstr>VQEG Rennes 2012</vt:lpstr>
      <vt:lpstr>VQEG: Mission and Scope</vt:lpstr>
      <vt:lpstr>VQEG: Characteristics</vt:lpstr>
      <vt:lpstr>VQEG Projects</vt:lpstr>
      <vt:lpstr>VQEG/Standardization Process</vt:lpstr>
      <vt:lpstr>VQEG Timeline and Future Activities</vt:lpstr>
      <vt:lpstr>VQEG and ITU Recommendations</vt:lpstr>
      <vt:lpstr>SG9 &amp; WP6C Recommendations resulting from VQEG projects--List</vt:lpstr>
      <vt:lpstr>Conclusions</vt:lpstr>
      <vt:lpstr>Some Additional Groups</vt:lpstr>
      <vt:lpstr>Useful Links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Pinson</dc:creator>
  <cp:lastModifiedBy>webster</cp:lastModifiedBy>
  <cp:revision>432</cp:revision>
  <cp:lastPrinted>2012-09-11T20:36:53Z</cp:lastPrinted>
  <dcterms:created xsi:type="dcterms:W3CDTF">2006-08-16T00:00:00Z</dcterms:created>
  <dcterms:modified xsi:type="dcterms:W3CDTF">2012-09-28T16:50:51Z</dcterms:modified>
</cp:coreProperties>
</file>