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910" autoAdjust="0"/>
  </p:normalViewPr>
  <p:slideViewPr>
    <p:cSldViewPr snapToGrid="0" snapToObjects="1">
      <p:cViewPr varScale="1">
        <p:scale>
          <a:sx n="68" d="100"/>
          <a:sy n="68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ugimoto:Desktop:Subjectivetest:2012aug:dcr:Subjtest2012Aug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0485564304462"/>
          <c:y val="0.0601851851851852"/>
          <c:w val="0.871860883098896"/>
          <c:h val="0.832978243043386"/>
        </c:manualLayout>
      </c:layout>
      <c:scatterChart>
        <c:scatterStyle val="lineMarker"/>
        <c:varyColors val="0"/>
        <c:ser>
          <c:idx val="1"/>
          <c:order val="1"/>
          <c:tx>
            <c:v>HEVC PVS</c:v>
          </c:tx>
          <c:spPr>
            <a:ln w="47625">
              <a:noFill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work!$AB$1:$AB$30</c:f>
              <c:numCache>
                <c:formatCode>0.0</c:formatCode>
                <c:ptCount val="30"/>
                <c:pt idx="0">
                  <c:v>11.78260869565217</c:v>
                </c:pt>
                <c:pt idx="1">
                  <c:v>1.478260869565217</c:v>
                </c:pt>
                <c:pt idx="2">
                  <c:v>-0.869565217391304</c:v>
                </c:pt>
                <c:pt idx="4">
                  <c:v>23.56521739130435</c:v>
                </c:pt>
                <c:pt idx="5">
                  <c:v>1.130434782608696</c:v>
                </c:pt>
                <c:pt idx="6">
                  <c:v>46.82608695652174</c:v>
                </c:pt>
                <c:pt idx="7">
                  <c:v>19.60869565217391</c:v>
                </c:pt>
                <c:pt idx="8">
                  <c:v>-1.91304347826087</c:v>
                </c:pt>
                <c:pt idx="9">
                  <c:v>10.34782608695652</c:v>
                </c:pt>
                <c:pt idx="10">
                  <c:v>0.695652173913043</c:v>
                </c:pt>
                <c:pt idx="11">
                  <c:v>2.695652173913043</c:v>
                </c:pt>
                <c:pt idx="12">
                  <c:v>24.69565217391304</c:v>
                </c:pt>
                <c:pt idx="13">
                  <c:v>5.217391304347826</c:v>
                </c:pt>
                <c:pt idx="14">
                  <c:v>4.304347826086956</c:v>
                </c:pt>
                <c:pt idx="15">
                  <c:v>-0.304347826086956</c:v>
                </c:pt>
                <c:pt idx="16">
                  <c:v>-0.869565217391304</c:v>
                </c:pt>
                <c:pt idx="17">
                  <c:v>1.91304347826087</c:v>
                </c:pt>
                <c:pt idx="18">
                  <c:v>9.73913043478261</c:v>
                </c:pt>
                <c:pt idx="19">
                  <c:v>14.30434782608696</c:v>
                </c:pt>
                <c:pt idx="20">
                  <c:v>4.043478260869565</c:v>
                </c:pt>
                <c:pt idx="21">
                  <c:v>57.52173913043478</c:v>
                </c:pt>
                <c:pt idx="22">
                  <c:v>28.21739130434782</c:v>
                </c:pt>
                <c:pt idx="23">
                  <c:v>14.8695652173913</c:v>
                </c:pt>
                <c:pt idx="24">
                  <c:v>20.30434782608696</c:v>
                </c:pt>
                <c:pt idx="25">
                  <c:v>12.91304347826087</c:v>
                </c:pt>
                <c:pt idx="26">
                  <c:v>5.826086956521739</c:v>
                </c:pt>
                <c:pt idx="27">
                  <c:v>12.60869565217391</c:v>
                </c:pt>
                <c:pt idx="28">
                  <c:v>-3.130434782608696</c:v>
                </c:pt>
                <c:pt idx="29">
                  <c:v>-6.043478260869565</c:v>
                </c:pt>
              </c:numCache>
            </c:numRef>
          </c:xVal>
          <c:yVal>
            <c:numRef>
              <c:f>work!$AC$1:$AC$30</c:f>
              <c:numCache>
                <c:formatCode>0.0</c:formatCode>
                <c:ptCount val="30"/>
                <c:pt idx="0">
                  <c:v>20.08695652173913</c:v>
                </c:pt>
                <c:pt idx="1">
                  <c:v>5.826086956521739</c:v>
                </c:pt>
                <c:pt idx="2">
                  <c:v>0.956521739130435</c:v>
                </c:pt>
                <c:pt idx="4">
                  <c:v>22.56521739130435</c:v>
                </c:pt>
                <c:pt idx="5">
                  <c:v>9.434782608695652</c:v>
                </c:pt>
                <c:pt idx="6">
                  <c:v>50.47826086956522</c:v>
                </c:pt>
                <c:pt idx="7">
                  <c:v>35.08695652173913</c:v>
                </c:pt>
                <c:pt idx="8">
                  <c:v>12.34782608695652</c:v>
                </c:pt>
                <c:pt idx="9">
                  <c:v>23.69565217391304</c:v>
                </c:pt>
                <c:pt idx="10">
                  <c:v>7.043478260869565</c:v>
                </c:pt>
                <c:pt idx="11">
                  <c:v>2.0</c:v>
                </c:pt>
                <c:pt idx="12">
                  <c:v>36.69565217391304</c:v>
                </c:pt>
                <c:pt idx="13">
                  <c:v>18.30434782608696</c:v>
                </c:pt>
                <c:pt idx="14">
                  <c:v>3.173913043478261</c:v>
                </c:pt>
                <c:pt idx="15">
                  <c:v>3.608695652173913</c:v>
                </c:pt>
                <c:pt idx="16">
                  <c:v>0.956521739130435</c:v>
                </c:pt>
                <c:pt idx="17">
                  <c:v>2.521739130434783</c:v>
                </c:pt>
                <c:pt idx="18">
                  <c:v>10.69565217391304</c:v>
                </c:pt>
                <c:pt idx="19">
                  <c:v>2.608695652173913</c:v>
                </c:pt>
                <c:pt idx="20">
                  <c:v>2.956521739130435</c:v>
                </c:pt>
                <c:pt idx="21">
                  <c:v>59.73913043478261</c:v>
                </c:pt>
                <c:pt idx="22">
                  <c:v>28.34782608695652</c:v>
                </c:pt>
                <c:pt idx="23">
                  <c:v>10.47826086956522</c:v>
                </c:pt>
                <c:pt idx="24">
                  <c:v>22.39130434782609</c:v>
                </c:pt>
                <c:pt idx="25">
                  <c:v>12.56521739130435</c:v>
                </c:pt>
                <c:pt idx="26">
                  <c:v>4.739130434782608</c:v>
                </c:pt>
                <c:pt idx="27">
                  <c:v>8.956521739130435</c:v>
                </c:pt>
                <c:pt idx="28">
                  <c:v>5.260869565217392</c:v>
                </c:pt>
                <c:pt idx="29">
                  <c:v>5.086956521739131</c:v>
                </c:pt>
              </c:numCache>
            </c:numRef>
          </c:yVal>
          <c:smooth val="0"/>
        </c:ser>
        <c:ser>
          <c:idx val="2"/>
          <c:order val="2"/>
          <c:tx>
            <c:v>H.264 PVS</c:v>
          </c:tx>
          <c:spPr>
            <a:ln w="47625">
              <a:noFill/>
            </a:ln>
          </c:spPr>
          <c:marker>
            <c:symbol val="circle"/>
            <c:size val="9"/>
            <c:spPr>
              <a:ln>
                <a:solidFill>
                  <a:schemeClr val="tx1"/>
                </a:solidFill>
              </a:ln>
            </c:spPr>
          </c:marker>
          <c:xVal>
            <c:numRef>
              <c:f>work!$AB$31:$AB$50</c:f>
              <c:numCache>
                <c:formatCode>0.0</c:formatCode>
                <c:ptCount val="20"/>
                <c:pt idx="0">
                  <c:v>9.26086956521739</c:v>
                </c:pt>
                <c:pt idx="1">
                  <c:v>-3.043478260869565</c:v>
                </c:pt>
                <c:pt idx="2">
                  <c:v>20.56521739130435</c:v>
                </c:pt>
                <c:pt idx="3">
                  <c:v>2.130434782608696</c:v>
                </c:pt>
                <c:pt idx="4">
                  <c:v>51.82608695652174</c:v>
                </c:pt>
                <c:pt idx="5">
                  <c:v>19.08695652173913</c:v>
                </c:pt>
                <c:pt idx="6">
                  <c:v>33.73913043478261</c:v>
                </c:pt>
                <c:pt idx="7">
                  <c:v>-0.652173913043478</c:v>
                </c:pt>
                <c:pt idx="8">
                  <c:v>16.95652173913043</c:v>
                </c:pt>
                <c:pt idx="9">
                  <c:v>14.91304347826087</c:v>
                </c:pt>
                <c:pt idx="10">
                  <c:v>11.95652173913044</c:v>
                </c:pt>
                <c:pt idx="11">
                  <c:v>4.173913043478261</c:v>
                </c:pt>
                <c:pt idx="12">
                  <c:v>0.304347826086956</c:v>
                </c:pt>
                <c:pt idx="13">
                  <c:v>2.782608695652174</c:v>
                </c:pt>
                <c:pt idx="14">
                  <c:v>39.52173913043478</c:v>
                </c:pt>
                <c:pt idx="15">
                  <c:v>13.39130434782609</c:v>
                </c:pt>
                <c:pt idx="16">
                  <c:v>17.21739130434782</c:v>
                </c:pt>
                <c:pt idx="17">
                  <c:v>10.65217391304348</c:v>
                </c:pt>
                <c:pt idx="18">
                  <c:v>1.826086956521739</c:v>
                </c:pt>
                <c:pt idx="19">
                  <c:v>-4.130434782608695</c:v>
                </c:pt>
              </c:numCache>
            </c:numRef>
          </c:xVal>
          <c:yVal>
            <c:numRef>
              <c:f>work!$AC$31:$AC$50</c:f>
              <c:numCache>
                <c:formatCode>0.0</c:formatCode>
                <c:ptCount val="20"/>
                <c:pt idx="0">
                  <c:v>21.26086956521739</c:v>
                </c:pt>
                <c:pt idx="1">
                  <c:v>4.739130434782608</c:v>
                </c:pt>
                <c:pt idx="2">
                  <c:v>28.04347826086957</c:v>
                </c:pt>
                <c:pt idx="3">
                  <c:v>23.1304347826087</c:v>
                </c:pt>
                <c:pt idx="4">
                  <c:v>57.52173913043478</c:v>
                </c:pt>
                <c:pt idx="5">
                  <c:v>27.26086956521739</c:v>
                </c:pt>
                <c:pt idx="6">
                  <c:v>42.0</c:v>
                </c:pt>
                <c:pt idx="7">
                  <c:v>6.130434782608695</c:v>
                </c:pt>
                <c:pt idx="8">
                  <c:v>29.26086956521739</c:v>
                </c:pt>
                <c:pt idx="9">
                  <c:v>16.0</c:v>
                </c:pt>
                <c:pt idx="10">
                  <c:v>17.47826086956522</c:v>
                </c:pt>
                <c:pt idx="11">
                  <c:v>2.173913043478261</c:v>
                </c:pt>
                <c:pt idx="12">
                  <c:v>14.17391304347826</c:v>
                </c:pt>
                <c:pt idx="13">
                  <c:v>5.608695652173913</c:v>
                </c:pt>
                <c:pt idx="14">
                  <c:v>38.1304347826087</c:v>
                </c:pt>
                <c:pt idx="15">
                  <c:v>11.78260869565217</c:v>
                </c:pt>
                <c:pt idx="16">
                  <c:v>27.52173913043478</c:v>
                </c:pt>
                <c:pt idx="17">
                  <c:v>10.21739130434783</c:v>
                </c:pt>
                <c:pt idx="18">
                  <c:v>6.521739130434782</c:v>
                </c:pt>
                <c:pt idx="19">
                  <c:v>-1.130434782608696</c:v>
                </c:pt>
              </c:numCache>
            </c:numRef>
          </c:yVal>
          <c:smooth val="0"/>
        </c:ser>
        <c:ser>
          <c:idx val="0"/>
          <c:order val="0"/>
          <c:spPr>
            <a:ln w="47625">
              <a:noFill/>
            </a:ln>
          </c:spPr>
          <c:marker>
            <c:symbol val="none"/>
          </c:marker>
          <c:trendline>
            <c:trendlineType val="linear"/>
            <c:dispRSqr val="1"/>
            <c:dispEq val="1"/>
            <c:trendlineLbl>
              <c:layout>
                <c:manualLayout>
                  <c:x val="0.26101517408604"/>
                  <c:y val="0.207759960237528"/>
                </c:manualLayout>
              </c:layout>
              <c:numFmt formatCode="General" sourceLinked="0"/>
            </c:trendlineLbl>
          </c:trendline>
          <c:xVal>
            <c:numRef>
              <c:f>work!$AB$1:$AB$50</c:f>
              <c:numCache>
                <c:formatCode>0.0</c:formatCode>
                <c:ptCount val="50"/>
                <c:pt idx="0">
                  <c:v>11.78260869565217</c:v>
                </c:pt>
                <c:pt idx="1">
                  <c:v>1.478260869565217</c:v>
                </c:pt>
                <c:pt idx="2">
                  <c:v>-0.869565217391304</c:v>
                </c:pt>
                <c:pt idx="4">
                  <c:v>23.56521739130435</c:v>
                </c:pt>
                <c:pt idx="5">
                  <c:v>1.130434782608696</c:v>
                </c:pt>
                <c:pt idx="6">
                  <c:v>46.82608695652174</c:v>
                </c:pt>
                <c:pt idx="7">
                  <c:v>19.60869565217391</c:v>
                </c:pt>
                <c:pt idx="8">
                  <c:v>-1.91304347826087</c:v>
                </c:pt>
                <c:pt idx="9">
                  <c:v>10.34782608695652</c:v>
                </c:pt>
                <c:pt idx="10">
                  <c:v>0.695652173913043</c:v>
                </c:pt>
                <c:pt idx="11">
                  <c:v>2.695652173913043</c:v>
                </c:pt>
                <c:pt idx="12">
                  <c:v>24.69565217391304</c:v>
                </c:pt>
                <c:pt idx="13">
                  <c:v>5.217391304347826</c:v>
                </c:pt>
                <c:pt idx="14">
                  <c:v>4.304347826086956</c:v>
                </c:pt>
                <c:pt idx="15">
                  <c:v>-0.304347826086956</c:v>
                </c:pt>
                <c:pt idx="16">
                  <c:v>-0.869565217391304</c:v>
                </c:pt>
                <c:pt idx="17">
                  <c:v>1.91304347826087</c:v>
                </c:pt>
                <c:pt idx="18">
                  <c:v>9.73913043478261</c:v>
                </c:pt>
                <c:pt idx="19">
                  <c:v>14.30434782608696</c:v>
                </c:pt>
                <c:pt idx="20">
                  <c:v>4.043478260869565</c:v>
                </c:pt>
                <c:pt idx="21">
                  <c:v>57.52173913043478</c:v>
                </c:pt>
                <c:pt idx="22">
                  <c:v>28.21739130434782</c:v>
                </c:pt>
                <c:pt idx="23">
                  <c:v>14.8695652173913</c:v>
                </c:pt>
                <c:pt idx="24">
                  <c:v>20.30434782608696</c:v>
                </c:pt>
                <c:pt idx="25">
                  <c:v>12.91304347826087</c:v>
                </c:pt>
                <c:pt idx="26">
                  <c:v>5.826086956521739</c:v>
                </c:pt>
                <c:pt idx="27">
                  <c:v>12.60869565217391</c:v>
                </c:pt>
                <c:pt idx="28">
                  <c:v>-3.130434782608696</c:v>
                </c:pt>
                <c:pt idx="29">
                  <c:v>-6.043478260869565</c:v>
                </c:pt>
                <c:pt idx="30">
                  <c:v>9.26086956521739</c:v>
                </c:pt>
                <c:pt idx="31">
                  <c:v>-3.043478260869565</c:v>
                </c:pt>
                <c:pt idx="32">
                  <c:v>20.56521739130435</c:v>
                </c:pt>
                <c:pt idx="33">
                  <c:v>2.130434782608696</c:v>
                </c:pt>
                <c:pt idx="34">
                  <c:v>51.82608695652174</c:v>
                </c:pt>
                <c:pt idx="35">
                  <c:v>19.08695652173913</c:v>
                </c:pt>
                <c:pt idx="36">
                  <c:v>33.73913043478261</c:v>
                </c:pt>
                <c:pt idx="37">
                  <c:v>-0.652173913043478</c:v>
                </c:pt>
                <c:pt idx="38">
                  <c:v>16.95652173913043</c:v>
                </c:pt>
                <c:pt idx="39">
                  <c:v>14.91304347826087</c:v>
                </c:pt>
                <c:pt idx="40">
                  <c:v>11.95652173913044</c:v>
                </c:pt>
                <c:pt idx="41">
                  <c:v>4.173913043478261</c:v>
                </c:pt>
                <c:pt idx="42">
                  <c:v>0.304347826086956</c:v>
                </c:pt>
                <c:pt idx="43">
                  <c:v>2.782608695652174</c:v>
                </c:pt>
                <c:pt idx="44">
                  <c:v>39.52173913043478</c:v>
                </c:pt>
                <c:pt idx="45">
                  <c:v>13.39130434782609</c:v>
                </c:pt>
                <c:pt idx="46">
                  <c:v>17.21739130434782</c:v>
                </c:pt>
                <c:pt idx="47">
                  <c:v>10.65217391304348</c:v>
                </c:pt>
                <c:pt idx="48">
                  <c:v>1.826086956521739</c:v>
                </c:pt>
                <c:pt idx="49">
                  <c:v>-4.130434782608695</c:v>
                </c:pt>
              </c:numCache>
            </c:numRef>
          </c:xVal>
          <c:yVal>
            <c:numRef>
              <c:f>work!$AC$1:$AC$50</c:f>
              <c:numCache>
                <c:formatCode>0.0</c:formatCode>
                <c:ptCount val="50"/>
                <c:pt idx="0">
                  <c:v>20.08695652173913</c:v>
                </c:pt>
                <c:pt idx="1">
                  <c:v>5.826086956521739</c:v>
                </c:pt>
                <c:pt idx="2">
                  <c:v>0.956521739130435</c:v>
                </c:pt>
                <c:pt idx="4">
                  <c:v>22.56521739130435</c:v>
                </c:pt>
                <c:pt idx="5">
                  <c:v>9.434782608695652</c:v>
                </c:pt>
                <c:pt idx="6">
                  <c:v>50.47826086956522</c:v>
                </c:pt>
                <c:pt idx="7">
                  <c:v>35.08695652173913</c:v>
                </c:pt>
                <c:pt idx="8">
                  <c:v>12.34782608695652</c:v>
                </c:pt>
                <c:pt idx="9">
                  <c:v>23.69565217391304</c:v>
                </c:pt>
                <c:pt idx="10">
                  <c:v>7.043478260869565</c:v>
                </c:pt>
                <c:pt idx="11">
                  <c:v>2.0</c:v>
                </c:pt>
                <c:pt idx="12">
                  <c:v>36.69565217391304</c:v>
                </c:pt>
                <c:pt idx="13">
                  <c:v>18.30434782608696</c:v>
                </c:pt>
                <c:pt idx="14">
                  <c:v>3.173913043478261</c:v>
                </c:pt>
                <c:pt idx="15">
                  <c:v>3.608695652173913</c:v>
                </c:pt>
                <c:pt idx="16">
                  <c:v>0.956521739130435</c:v>
                </c:pt>
                <c:pt idx="17">
                  <c:v>2.521739130434783</c:v>
                </c:pt>
                <c:pt idx="18">
                  <c:v>10.69565217391304</c:v>
                </c:pt>
                <c:pt idx="19">
                  <c:v>2.608695652173913</c:v>
                </c:pt>
                <c:pt idx="20">
                  <c:v>2.956521739130435</c:v>
                </c:pt>
                <c:pt idx="21">
                  <c:v>59.73913043478261</c:v>
                </c:pt>
                <c:pt idx="22">
                  <c:v>28.34782608695652</c:v>
                </c:pt>
                <c:pt idx="23">
                  <c:v>10.47826086956522</c:v>
                </c:pt>
                <c:pt idx="24">
                  <c:v>22.39130434782609</c:v>
                </c:pt>
                <c:pt idx="25">
                  <c:v>12.56521739130435</c:v>
                </c:pt>
                <c:pt idx="26">
                  <c:v>4.739130434782608</c:v>
                </c:pt>
                <c:pt idx="27">
                  <c:v>8.956521739130435</c:v>
                </c:pt>
                <c:pt idx="28">
                  <c:v>5.260869565217392</c:v>
                </c:pt>
                <c:pt idx="29">
                  <c:v>5.086956521739131</c:v>
                </c:pt>
                <c:pt idx="30">
                  <c:v>21.26086956521739</c:v>
                </c:pt>
                <c:pt idx="31">
                  <c:v>4.739130434782608</c:v>
                </c:pt>
                <c:pt idx="32">
                  <c:v>28.04347826086957</c:v>
                </c:pt>
                <c:pt idx="33">
                  <c:v>23.1304347826087</c:v>
                </c:pt>
                <c:pt idx="34">
                  <c:v>57.52173913043478</c:v>
                </c:pt>
                <c:pt idx="35">
                  <c:v>27.26086956521739</c:v>
                </c:pt>
                <c:pt idx="36">
                  <c:v>42.0</c:v>
                </c:pt>
                <c:pt idx="37">
                  <c:v>6.130434782608695</c:v>
                </c:pt>
                <c:pt idx="38">
                  <c:v>29.26086956521739</c:v>
                </c:pt>
                <c:pt idx="39">
                  <c:v>16.0</c:v>
                </c:pt>
                <c:pt idx="40">
                  <c:v>17.47826086956522</c:v>
                </c:pt>
                <c:pt idx="41">
                  <c:v>2.173913043478261</c:v>
                </c:pt>
                <c:pt idx="42">
                  <c:v>14.17391304347826</c:v>
                </c:pt>
                <c:pt idx="43">
                  <c:v>5.608695652173913</c:v>
                </c:pt>
                <c:pt idx="44">
                  <c:v>38.1304347826087</c:v>
                </c:pt>
                <c:pt idx="45">
                  <c:v>11.78260869565217</c:v>
                </c:pt>
                <c:pt idx="46">
                  <c:v>27.52173913043478</c:v>
                </c:pt>
                <c:pt idx="47">
                  <c:v>10.21739130434783</c:v>
                </c:pt>
                <c:pt idx="48">
                  <c:v>6.521739130434782</c:v>
                </c:pt>
                <c:pt idx="49">
                  <c:v>-1.130434782608696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50447272"/>
        <c:axId val="-2123387016"/>
      </c:scatterChart>
      <c:valAx>
        <c:axId val="-2050447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DMOS with Professional LCD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272789181450599"/>
              <c:y val="0.93981479059303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-2123387016"/>
        <c:crosses val="autoZero"/>
        <c:crossBetween val="midCat"/>
      </c:valAx>
      <c:valAx>
        <c:axId val="-21233870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DMOS with Consumer LCD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0165465250504621"/>
              <c:y val="0.165570059556509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-2050447272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10666615076064"/>
          <c:y val="0.59582319651904"/>
          <c:w val="0.272721347331584"/>
          <c:h val="0.14387091148490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6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9409A-14FD-B244-956C-56552BDB069E}" type="datetimeFigureOut">
              <a:rPr kumimoji="1" lang="ja-JP" altLang="en-US" smtClean="0"/>
              <a:t>2012/12/12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3B4-0B6F-674A-A5A4-C762979676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5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F3B4-0B6F-674A-A5A4-C7629796769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Astro</a:t>
            </a:r>
            <a:r>
              <a:rPr kumimoji="1" lang="en-US" altLang="ja-JP" dirty="0" smtClean="0"/>
              <a:t>: 50-60K</a:t>
            </a:r>
            <a:r>
              <a:rPr kumimoji="1" lang="en-US" altLang="ja-JP" baseline="0" dirty="0" smtClean="0"/>
              <a:t>USD</a:t>
            </a:r>
          </a:p>
          <a:p>
            <a:r>
              <a:rPr kumimoji="1" lang="en-US" altLang="ja-JP" baseline="0" dirty="0" smtClean="0"/>
              <a:t>Toshiba: 9-10K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6F3B4-0B6F-674A-A5A4-C7629796769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89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292EB412-E790-42EA-81FE-2925D3A43D91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、図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2012年 12月 12日 水曜日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2012年 12月 12日 水曜日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385921-A91A-409C-921C-0E0EC1E750EC}" type="datetime2">
              <a:rPr lang="en-US" smtClean="0"/>
              <a:t>2012年 12月 12日 水曜日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  <p:sldLayoutId id="2147484111" r:id="rId1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kumimoji="1"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2023" y="2492375"/>
            <a:ext cx="8093997" cy="1470025"/>
          </a:xfrm>
        </p:spPr>
        <p:txBody>
          <a:bodyPr/>
          <a:lstStyle/>
          <a:p>
            <a:pPr algn="ctr"/>
            <a:r>
              <a:rPr lang="en-US" altLang="ja-JP" sz="3200" dirty="0"/>
              <a:t>Comparison of subjective scores between the tests using consumer and professional </a:t>
            </a:r>
            <a:r>
              <a:rPr lang="en-US" altLang="ja-JP" sz="3200" dirty="0" smtClean="0"/>
              <a:t>4K </a:t>
            </a:r>
            <a:r>
              <a:rPr lang="en-US" altLang="ja-JP" sz="3200" dirty="0"/>
              <a:t>monitors</a:t>
            </a:r>
            <a:r>
              <a:rPr lang="ja-JP" altLang="ja-JP" sz="3200" dirty="0"/>
              <a:t/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2000" dirty="0" smtClean="0"/>
              <a:t>Osamu Sugimoto</a:t>
            </a:r>
          </a:p>
          <a:p>
            <a:pPr algn="ctr"/>
            <a:r>
              <a:rPr lang="en-US" altLang="ja-JP" sz="2000" dirty="0" smtClean="0"/>
              <a:t>KDDI R&amp;D Laboratories, Inc.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42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208930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Professional equipment of 4K video is expensive.</a:t>
            </a:r>
          </a:p>
          <a:p>
            <a:r>
              <a:rPr lang="en-US" altLang="ja-JP" sz="2400" dirty="0" smtClean="0"/>
              <a:t>Use of consumer products as we did in HDTV phase1 test should be considered.</a:t>
            </a:r>
          </a:p>
          <a:p>
            <a:r>
              <a:rPr kumimoji="1" lang="en-US" altLang="ja-JP" sz="2400" dirty="0" smtClean="0"/>
              <a:t>This study:</a:t>
            </a:r>
          </a:p>
          <a:p>
            <a:pPr lvl="1"/>
            <a:r>
              <a:rPr lang="en-US" altLang="ja-JP" dirty="0" smtClean="0"/>
              <a:t>How subjective test scores correlates when we run subjective tests using the professional and consumer grade monitors?</a:t>
            </a:r>
            <a:endParaRPr kumimoji="1" lang="en-US" altLang="ja-JP" dirty="0" smtClean="0"/>
          </a:p>
          <a:p>
            <a:pPr lvl="1"/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475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4K monitors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202667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ja-JP" dirty="0" smtClean="0"/>
              <a:t>Monitors</a:t>
            </a:r>
            <a:endParaRPr lang="en-US" altLang="ja-JP" dirty="0"/>
          </a:p>
          <a:p>
            <a:pPr lvl="1">
              <a:spcBef>
                <a:spcPts val="0"/>
              </a:spcBef>
            </a:pPr>
            <a:r>
              <a:rPr lang="en-US" altLang="ja-JP" dirty="0" smtClean="0"/>
              <a:t>Professional LCD: </a:t>
            </a:r>
            <a:r>
              <a:rPr lang="en-US" altLang="ja-JP" dirty="0" err="1" smtClean="0">
                <a:solidFill>
                  <a:srgbClr val="FFFF00"/>
                </a:solidFill>
              </a:rPr>
              <a:t>Astrodesign</a:t>
            </a:r>
            <a:r>
              <a:rPr lang="en-US" altLang="ja-JP" dirty="0" smtClean="0">
                <a:solidFill>
                  <a:srgbClr val="FFFF00"/>
                </a:solidFill>
              </a:rPr>
              <a:t> DM</a:t>
            </a:r>
            <a:r>
              <a:rPr lang="en-US" altLang="ja-JP" dirty="0">
                <a:solidFill>
                  <a:srgbClr val="FFFF00"/>
                </a:solidFill>
              </a:rPr>
              <a:t>-</a:t>
            </a:r>
            <a:r>
              <a:rPr lang="en-US" altLang="ja-JP" dirty="0" smtClean="0">
                <a:solidFill>
                  <a:srgbClr val="FFFF00"/>
                </a:solidFill>
              </a:rPr>
              <a:t>3410A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1600" dirty="0" smtClean="0"/>
              <a:t>http</a:t>
            </a:r>
            <a:r>
              <a:rPr lang="en-US" altLang="ja-JP" sz="1600" dirty="0"/>
              <a:t>://</a:t>
            </a:r>
            <a:r>
              <a:rPr lang="en-US" altLang="ja-JP" sz="1600" dirty="0" err="1"/>
              <a:t>www.astrodesign.co.jp</a:t>
            </a:r>
            <a:r>
              <a:rPr lang="en-US" altLang="ja-JP" sz="1600" dirty="0"/>
              <a:t>/</a:t>
            </a:r>
            <a:r>
              <a:rPr lang="en-US" altLang="ja-JP" sz="1600" dirty="0" err="1"/>
              <a:t>english</a:t>
            </a:r>
            <a:r>
              <a:rPr lang="en-US" altLang="ja-JP" sz="1600" dirty="0"/>
              <a:t>/product/dm-3428-dm-3410-</a:t>
            </a:r>
            <a:r>
              <a:rPr lang="en-US" altLang="ja-JP" sz="1600" dirty="0" smtClean="0"/>
              <a:t>a</a:t>
            </a:r>
            <a:endParaRPr lang="en-US" altLang="ja-JP" sz="1600" dirty="0"/>
          </a:p>
          <a:p>
            <a:pPr lvl="1">
              <a:spcBef>
                <a:spcPts val="0"/>
              </a:spcBef>
            </a:pPr>
            <a:r>
              <a:rPr lang="en-US" altLang="ja-JP" dirty="0" smtClean="0"/>
              <a:t>Consumer LCD: </a:t>
            </a:r>
            <a:r>
              <a:rPr lang="en-US" altLang="ja-JP" dirty="0" smtClean="0">
                <a:solidFill>
                  <a:srgbClr val="FFFF00"/>
                </a:solidFill>
              </a:rPr>
              <a:t>Toshiba 55X3 </a:t>
            </a:r>
            <a:r>
              <a:rPr lang="en-US" altLang="ja-JP" dirty="0" smtClean="0"/>
              <a:t>(sold as 55ZL2 </a:t>
            </a:r>
            <a:r>
              <a:rPr lang="en-US" altLang="ja-JP" dirty="0"/>
              <a:t>in </a:t>
            </a:r>
            <a:r>
              <a:rPr lang="en-US" altLang="ja-JP" dirty="0" smtClean="0"/>
              <a:t>European market) </a:t>
            </a:r>
            <a:br>
              <a:rPr lang="en-US" altLang="ja-JP" dirty="0" smtClean="0"/>
            </a:br>
            <a:r>
              <a:rPr lang="en-US" altLang="ja-JP" sz="1600" dirty="0" smtClean="0"/>
              <a:t>http</a:t>
            </a:r>
            <a:r>
              <a:rPr lang="en-US" altLang="ja-JP" sz="1600" dirty="0"/>
              <a:t>://eu.consumer.toshiba.eu/en/products/tv/</a:t>
            </a:r>
            <a:r>
              <a:rPr lang="en-US" altLang="ja-JP" sz="1600" dirty="0" smtClean="0"/>
              <a:t>55ZL2</a:t>
            </a:r>
          </a:p>
          <a:p>
            <a:pPr lvl="1">
              <a:spcBef>
                <a:spcPts val="0"/>
              </a:spcBef>
            </a:pPr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40707"/>
              </p:ext>
            </p:extLst>
          </p:nvPr>
        </p:nvGraphicFramePr>
        <p:xfrm>
          <a:off x="1346449" y="3855472"/>
          <a:ext cx="6457158" cy="245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386"/>
                <a:gridCol w="2152386"/>
                <a:gridCol w="2152386"/>
              </a:tblGrid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 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Consumer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Professional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Model Num.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Toshiba 55X3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Astrodesign DM3410-A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Panel Size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55”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56”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Panel Resolution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3840x2160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3840x2160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Brightness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N/A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350cd</a:t>
                      </a:r>
                      <a:r>
                        <a:rPr lang="en-US" sz="1600" kern="1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/m</a:t>
                      </a:r>
                      <a:r>
                        <a:rPr lang="en-US" sz="1600" kern="100" baseline="300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Contrast Ratio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1:5000</a:t>
                      </a:r>
                      <a:endParaRPr lang="ja-JP" sz="1800" kern="10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</a:t>
                      </a:r>
                      <a:r>
                        <a:rPr lang="en-US" sz="1600" kern="1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:950</a:t>
                      </a:r>
                      <a:endParaRPr lang="ja-JP" sz="1800" kern="1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5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solidFill>
                  <a:srgbClr val="FFFFFF"/>
                </a:solidFill>
              </a:rPr>
              <a:t>Subjective test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1" y="1698106"/>
            <a:ext cx="5876930" cy="42839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ja-JP" dirty="0"/>
              <a:t>Test method: DSCQS</a:t>
            </a:r>
          </a:p>
          <a:p>
            <a:pPr>
              <a:spcBef>
                <a:spcPts val="0"/>
              </a:spcBef>
            </a:pPr>
            <a:r>
              <a:rPr lang="en-US" altLang="ja-JP" dirty="0"/>
              <a:t>Viewing Distance: 3H (H=screen height)</a:t>
            </a:r>
          </a:p>
          <a:p>
            <a:pPr>
              <a:spcBef>
                <a:spcPts val="0"/>
              </a:spcBef>
            </a:pPr>
            <a:r>
              <a:rPr lang="en-US" altLang="ja-JP" dirty="0"/>
              <a:t>Number of subjects: 24</a:t>
            </a:r>
          </a:p>
          <a:p>
            <a:pPr>
              <a:spcBef>
                <a:spcPts val="0"/>
              </a:spcBef>
            </a:pPr>
            <a:r>
              <a:rPr lang="en-US" altLang="ja-JP" dirty="0"/>
              <a:t>Test materials</a:t>
            </a:r>
          </a:p>
          <a:p>
            <a:pPr lvl="1">
              <a:spcBef>
                <a:spcPts val="0"/>
              </a:spcBef>
            </a:pPr>
            <a:r>
              <a:rPr lang="en-US" altLang="ja-JP" dirty="0"/>
              <a:t>10 sequences of 10 sec from KDDI’s own 4K footages</a:t>
            </a:r>
          </a:p>
          <a:p>
            <a:pPr lvl="1">
              <a:spcBef>
                <a:spcPts val="0"/>
              </a:spcBef>
            </a:pPr>
            <a:r>
              <a:rPr lang="en-US" altLang="ja-JP" dirty="0"/>
              <a:t>Format: 3840x2160,30fps, progressive</a:t>
            </a:r>
          </a:p>
          <a:p>
            <a:pPr>
              <a:spcBef>
                <a:spcPts val="0"/>
              </a:spcBef>
            </a:pPr>
            <a:r>
              <a:rPr lang="en-US" altLang="ja-JP" dirty="0"/>
              <a:t>Coding Condition</a:t>
            </a:r>
          </a:p>
          <a:p>
            <a:pPr lvl="1">
              <a:spcBef>
                <a:spcPts val="0"/>
              </a:spcBef>
            </a:pPr>
            <a:r>
              <a:rPr lang="en-US" altLang="ja-JP" dirty="0"/>
              <a:t>H.264(JM15.1): 8,16Mbps (IBBPBBPBBPBBPBB) R</a:t>
            </a:r>
            <a:r>
              <a:rPr lang="en-US" altLang="ja-JP" dirty="0" smtClean="0"/>
              <a:t>ate control </a:t>
            </a:r>
            <a:r>
              <a:rPr lang="en-US" altLang="ja-JP" dirty="0"/>
              <a:t>Enabled</a:t>
            </a:r>
            <a:br>
              <a:rPr lang="en-US" altLang="ja-JP" dirty="0"/>
            </a:br>
            <a:r>
              <a:rPr lang="en-US" altLang="ja-JP" dirty="0"/>
              <a:t>HEVC(HM6.1) : </a:t>
            </a:r>
            <a:r>
              <a:rPr lang="en-US" altLang="ja-JP" dirty="0" smtClean="0"/>
              <a:t>4,8,16Mbps (IBBBBBBBBBBBBBB) Fixed QP</a:t>
            </a:r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Picture 21" descr="JNPR-soft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40" y="3479984"/>
            <a:ext cx="818082" cy="80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1" descr="JNPR-software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428" y="3454429"/>
            <a:ext cx="818082" cy="80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257931" y="3479987"/>
            <a:ext cx="1285247" cy="307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</a:rPr>
              <a:t>Professional 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991379" y="3479329"/>
            <a:ext cx="1030262" cy="307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</a:rPr>
              <a:t>Consumer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257931" y="5029747"/>
            <a:ext cx="329461" cy="3365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5814215" y="4815555"/>
            <a:ext cx="329461" cy="3365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6744972" y="4815555"/>
            <a:ext cx="329461" cy="33658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7927341" y="5029746"/>
            <a:ext cx="329461" cy="3365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7483625" y="4815554"/>
            <a:ext cx="329461" cy="3365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8414382" y="4815554"/>
            <a:ext cx="329461" cy="3365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3" name="Picture 21" descr="Data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874" y="2209264"/>
            <a:ext cx="876300" cy="77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カギ線コネクタ 24"/>
          <p:cNvCxnSpPr/>
          <p:nvPr/>
        </p:nvCxnSpPr>
        <p:spPr>
          <a:xfrm rot="5400000">
            <a:off x="6569920" y="2975321"/>
            <a:ext cx="522138" cy="487193"/>
          </a:xfrm>
          <a:prstGeom prst="bentConnector3">
            <a:avLst>
              <a:gd name="adj1" fmla="val 50000"/>
            </a:avLst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H="1">
            <a:off x="7477105" y="2975319"/>
            <a:ext cx="522138" cy="487193"/>
          </a:xfrm>
          <a:prstGeom prst="bentConnector3">
            <a:avLst>
              <a:gd name="adj1" fmla="val 50000"/>
            </a:avLst>
          </a:prstGeom>
          <a:ln w="38100" cmpd="sng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10" idx="0"/>
          </p:cNvCxnSpPr>
          <p:nvPr/>
        </p:nvCxnSpPr>
        <p:spPr>
          <a:xfrm flipH="1" flipV="1">
            <a:off x="6416661" y="4245686"/>
            <a:ext cx="6001" cy="784061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403986" y="4439652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3H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flipH="1" flipV="1">
            <a:off x="8073990" y="4245685"/>
            <a:ext cx="6001" cy="784061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061315" y="4439651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FF"/>
                </a:solidFill>
              </a:rPr>
              <a:t>3H</a:t>
            </a:r>
            <a:endParaRPr kumimoji="1" lang="ja-JP" altLang="en-US" dirty="0">
              <a:solidFill>
                <a:srgbClr val="FFFFFF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7237168" y="1902145"/>
            <a:ext cx="1431822" cy="307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</a:rPr>
              <a:t>HDD Recorder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6165803" y="5435940"/>
            <a:ext cx="2248579" cy="3077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solidFill>
                  <a:srgbClr val="FFFFFF"/>
                </a:solidFill>
              </a:rPr>
              <a:t>Subjects</a:t>
            </a:r>
            <a:endParaRPr kumimoji="1" lang="ja-JP" alt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8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Comparison of DMOS</a:t>
            </a:r>
            <a:endParaRPr kumimoji="1" lang="ja-JP" altLang="en-US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74633"/>
              </p:ext>
            </p:extLst>
          </p:nvPr>
        </p:nvGraphicFramePr>
        <p:xfrm>
          <a:off x="1455127" y="1710680"/>
          <a:ext cx="6631371" cy="392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455127" y="5800846"/>
            <a:ext cx="3685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FF00"/>
                </a:solidFill>
              </a:rPr>
              <a:t>Correlation </a:t>
            </a:r>
            <a:r>
              <a:rPr kumimoji="1" lang="en-US" altLang="ja-JP" sz="2400" b="1" dirty="0" err="1" smtClean="0">
                <a:solidFill>
                  <a:srgbClr val="FFFF00"/>
                </a:solidFill>
              </a:rPr>
              <a:t>Coef</a:t>
            </a:r>
            <a:r>
              <a:rPr kumimoji="1" lang="en-US" altLang="ja-JP" sz="2400" b="1" dirty="0" smtClean="0">
                <a:solidFill>
                  <a:srgbClr val="FFFF00"/>
                </a:solidFill>
              </a:rPr>
              <a:t>=0.911</a:t>
            </a:r>
            <a:endParaRPr kumimoji="1" lang="ja-JP" alt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Two subjective test results using consumer/professional 4K monitors are compared. </a:t>
            </a:r>
          </a:p>
          <a:p>
            <a:r>
              <a:rPr kumimoji="1" lang="en-US" altLang="ja-JP" dirty="0" smtClean="0"/>
              <a:t>We may use consumer 4K monitors for VQEG test since it has high correlation with professional ones (R=0.91), but further study seems to be required. 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56093"/>
      </p:ext>
    </p:extLst>
  </p:cSld>
  <p:clrMapOvr>
    <a:masterClrMapping/>
  </p:clrMapOvr>
</p:sld>
</file>

<file path=ppt/theme/theme1.xml><?xml version="1.0" encoding="utf-8"?>
<a:theme xmlns:a="http://schemas.openxmlformats.org/drawingml/2006/main" name="革命">
  <a:themeElements>
    <a:clrScheme name="革命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革命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革命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革命.thmx</Template>
  <TotalTime>1634</TotalTime>
  <Words>247</Words>
  <Application>Microsoft Macintosh PowerPoint</Application>
  <PresentationFormat>画面に合わせる (4:3)</PresentationFormat>
  <Paragraphs>56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革命</vt:lpstr>
      <vt:lpstr>Comparison of subjective scores between the tests using consumer and professional 4K monitors </vt:lpstr>
      <vt:lpstr>Introduction</vt:lpstr>
      <vt:lpstr>4K monitors</vt:lpstr>
      <vt:lpstr>Subjective test</vt:lpstr>
      <vt:lpstr>Comparison of DMOS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 Osamu</dc:creator>
  <cp:lastModifiedBy>Sugimoto Osamu</cp:lastModifiedBy>
  <cp:revision>82</cp:revision>
  <dcterms:created xsi:type="dcterms:W3CDTF">2012-12-11T21:32:32Z</dcterms:created>
  <dcterms:modified xsi:type="dcterms:W3CDTF">2012-12-13T00:46:42Z</dcterms:modified>
</cp:coreProperties>
</file>