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65" r:id="rId10"/>
    <p:sldId id="267" r:id="rId11"/>
    <p:sldId id="268" r:id="rId12"/>
    <p:sldId id="264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6" autoAdjust="0"/>
    <p:restoredTop sz="94660"/>
  </p:normalViewPr>
  <p:slideViewPr>
    <p:cSldViewPr>
      <p:cViewPr varScale="1">
        <p:scale>
          <a:sx n="65" d="100"/>
          <a:sy n="65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12/06/2012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12/06/2012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12/06/2012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12/06/2012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12/06/2012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12/06/2012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12/06/2012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12/06/2012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12/06/2012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12/06/2012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12/06/2012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12/06/2012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VQEG </a:t>
            </a:r>
            <a:r>
              <a:rPr lang="fr-FR" dirty="0" smtClean="0"/>
              <a:t>Rennes meeting</a:t>
            </a:r>
            <a:br>
              <a:rPr lang="fr-FR" dirty="0" smtClean="0"/>
            </a:br>
            <a:r>
              <a:rPr lang="fr-FR" dirty="0" err="1" smtClean="0"/>
              <a:t>june</a:t>
            </a:r>
            <a:r>
              <a:rPr lang="fr-FR" dirty="0" smtClean="0"/>
              <a:t> 2012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HDR </a:t>
            </a:r>
            <a:r>
              <a:rPr lang="fr-FR" dirty="0" err="1" smtClean="0"/>
              <a:t>imaging</a:t>
            </a:r>
            <a:r>
              <a:rPr lang="fr-FR" dirty="0" smtClean="0"/>
              <a:t> and </a:t>
            </a:r>
            <a:r>
              <a:rPr lang="fr-FR" dirty="0" err="1" smtClean="0"/>
              <a:t>video</a:t>
            </a:r>
            <a:r>
              <a:rPr lang="fr-FR" dirty="0" smtClean="0"/>
              <a:t> </a:t>
            </a:r>
            <a:r>
              <a:rPr lang="fr-FR" dirty="0" err="1" smtClean="0"/>
              <a:t>quality</a:t>
            </a:r>
            <a:endParaRPr lang="fr-FR" dirty="0" smtClean="0"/>
          </a:p>
          <a:p>
            <a:r>
              <a:rPr lang="fr-FR" dirty="0" smtClean="0"/>
              <a:t>P. Le </a:t>
            </a:r>
            <a:r>
              <a:rPr lang="fr-FR" dirty="0" err="1" smtClean="0"/>
              <a:t>C</a:t>
            </a:r>
            <a:r>
              <a:rPr lang="fr-FR" smtClean="0"/>
              <a:t>allet</a:t>
            </a:r>
            <a:r>
              <a:rPr lang="fr-FR" dirty="0" smtClean="0"/>
              <a:t> / M. </a:t>
            </a:r>
            <a:r>
              <a:rPr lang="fr-FR" dirty="0" err="1" smtClean="0"/>
              <a:t>P</a:t>
            </a:r>
            <a:r>
              <a:rPr lang="fr-FR" dirty="0" err="1" smtClean="0"/>
              <a:t>erreira</a:t>
            </a:r>
            <a:r>
              <a:rPr lang="fr-FR" dirty="0" smtClean="0"/>
              <a:t> Da Silva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HDR content transport and </a:t>
            </a:r>
            <a:r>
              <a:rPr lang="fr-FR" dirty="0" err="1" smtClean="0"/>
              <a:t>coding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2800" dirty="0" smtClean="0"/>
              <a:t>How </a:t>
            </a:r>
            <a:r>
              <a:rPr lang="fr-FR" sz="2800" dirty="0" err="1" smtClean="0"/>
              <a:t>many</a:t>
            </a:r>
            <a:r>
              <a:rPr lang="fr-FR" sz="2800" dirty="0" smtClean="0"/>
              <a:t> bits for </a:t>
            </a:r>
            <a:r>
              <a:rPr lang="fr-FR" sz="2800" dirty="0" err="1" smtClean="0"/>
              <a:t>representing</a:t>
            </a:r>
            <a:r>
              <a:rPr lang="fr-FR" sz="2800" dirty="0" smtClean="0"/>
              <a:t> HDR data ?</a:t>
            </a:r>
          </a:p>
          <a:p>
            <a:pPr lvl="1"/>
            <a:r>
              <a:rPr lang="fr-FR" sz="2400" dirty="0" err="1" smtClean="0"/>
              <a:t>What</a:t>
            </a:r>
            <a:r>
              <a:rPr lang="fr-FR" sz="2400" dirty="0" smtClean="0"/>
              <a:t> are the </a:t>
            </a:r>
            <a:r>
              <a:rPr lang="fr-FR" sz="2400" dirty="0" err="1" smtClean="0"/>
              <a:t>effects</a:t>
            </a:r>
            <a:r>
              <a:rPr lang="fr-FR" sz="2400" dirty="0" smtClean="0"/>
              <a:t> of </a:t>
            </a:r>
            <a:r>
              <a:rPr lang="fr-FR" sz="2400" dirty="0" err="1" smtClean="0"/>
              <a:t>quantization</a:t>
            </a:r>
            <a:r>
              <a:rPr lang="fr-FR" sz="2400" dirty="0" smtClean="0"/>
              <a:t> ?</a:t>
            </a:r>
          </a:p>
          <a:p>
            <a:endParaRPr lang="fr-FR" sz="2800" dirty="0" smtClean="0"/>
          </a:p>
          <a:p>
            <a:r>
              <a:rPr lang="fr-FR" sz="2800" dirty="0" err="1" smtClean="0"/>
              <a:t>Need</a:t>
            </a:r>
            <a:r>
              <a:rPr lang="fr-FR" sz="2800" dirty="0" smtClean="0"/>
              <a:t> </a:t>
            </a:r>
            <a:r>
              <a:rPr lang="fr-FR" sz="2800" dirty="0" err="1" smtClean="0"/>
              <a:t>high</a:t>
            </a:r>
            <a:r>
              <a:rPr lang="fr-FR" sz="2800" dirty="0" smtClean="0"/>
              <a:t> bit </a:t>
            </a:r>
            <a:r>
              <a:rPr lang="fr-FR" sz="2800" dirty="0" err="1" smtClean="0"/>
              <a:t>depth</a:t>
            </a:r>
            <a:r>
              <a:rPr lang="fr-FR" sz="2800" dirty="0" smtClean="0"/>
              <a:t> coder</a:t>
            </a:r>
          </a:p>
          <a:p>
            <a:pPr lvl="1"/>
            <a:r>
              <a:rPr lang="fr-FR" sz="2400" dirty="0" smtClean="0"/>
              <a:t>H.264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limited</a:t>
            </a:r>
            <a:r>
              <a:rPr lang="fr-FR" sz="2400" dirty="0" smtClean="0"/>
              <a:t> to 14 bits</a:t>
            </a:r>
          </a:p>
          <a:p>
            <a:pPr lvl="1"/>
            <a:r>
              <a:rPr lang="fr-FR" sz="2400" dirty="0" smtClean="0"/>
              <a:t>HEVC ?</a:t>
            </a:r>
          </a:p>
          <a:p>
            <a:pPr lvl="1"/>
            <a:endParaRPr lang="fr-FR" sz="2400" dirty="0" smtClean="0"/>
          </a:p>
          <a:p>
            <a:r>
              <a:rPr lang="fr-FR" sz="2800" dirty="0" err="1" smtClean="0"/>
              <a:t>Which</a:t>
            </a:r>
            <a:r>
              <a:rPr lang="fr-FR" sz="2800" dirty="0" smtClean="0"/>
              <a:t> transport </a:t>
            </a:r>
            <a:r>
              <a:rPr lang="fr-FR" sz="2800" dirty="0" err="1" smtClean="0"/>
              <a:t>strategy</a:t>
            </a:r>
            <a:r>
              <a:rPr lang="fr-FR" sz="2800" dirty="0" smtClean="0"/>
              <a:t> ?</a:t>
            </a:r>
          </a:p>
          <a:p>
            <a:pPr lvl="1"/>
            <a:r>
              <a:rPr lang="fr-FR" sz="2400" dirty="0" smtClean="0"/>
              <a:t>A single HDR </a:t>
            </a:r>
            <a:r>
              <a:rPr lang="fr-FR" sz="2400" dirty="0" err="1" smtClean="0"/>
              <a:t>channel</a:t>
            </a:r>
            <a:r>
              <a:rPr lang="fr-FR" sz="2400" dirty="0" smtClean="0"/>
              <a:t> ? Multiple LDR </a:t>
            </a:r>
            <a:r>
              <a:rPr lang="fr-FR" sz="2400" dirty="0" err="1" smtClean="0"/>
              <a:t>ones</a:t>
            </a:r>
            <a:r>
              <a:rPr lang="fr-FR" sz="2400" dirty="0" smtClean="0"/>
              <a:t> ?</a:t>
            </a:r>
          </a:p>
          <a:p>
            <a:pPr lvl="1"/>
            <a:r>
              <a:rPr lang="fr-FR" sz="2400" dirty="0" smtClean="0"/>
              <a:t>LDR </a:t>
            </a:r>
            <a:r>
              <a:rPr lang="fr-FR" sz="2400" dirty="0" err="1" smtClean="0"/>
              <a:t>fallback</a:t>
            </a:r>
            <a:r>
              <a:rPr lang="fr-FR" sz="2400" dirty="0" smtClean="0"/>
              <a:t> possible ?</a:t>
            </a:r>
          </a:p>
          <a:p>
            <a:pPr lvl="1"/>
            <a:r>
              <a:rPr lang="fr-FR" sz="2400" dirty="0" smtClean="0"/>
              <a:t>Influence on </a:t>
            </a:r>
            <a:r>
              <a:rPr lang="fr-FR" sz="2400" dirty="0" err="1" smtClean="0"/>
              <a:t>perceived</a:t>
            </a:r>
            <a:r>
              <a:rPr lang="fr-FR" sz="2400" dirty="0" smtClean="0"/>
              <a:t> </a:t>
            </a:r>
            <a:r>
              <a:rPr lang="fr-FR" sz="2400" dirty="0" err="1" smtClean="0"/>
              <a:t>quality</a:t>
            </a:r>
            <a:endParaRPr lang="fr-FR" sz="2400" dirty="0" smtClean="0"/>
          </a:p>
          <a:p>
            <a:endParaRPr lang="fr-FR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HDR and </a:t>
            </a:r>
            <a:r>
              <a:rPr lang="fr-FR" dirty="0" err="1" smtClean="0"/>
              <a:t>QoE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HDR content </a:t>
            </a:r>
            <a:r>
              <a:rPr lang="fr-FR" sz="2800" dirty="0" err="1" smtClean="0"/>
              <a:t>displayed</a:t>
            </a:r>
            <a:r>
              <a:rPr lang="fr-FR" sz="2800" dirty="0" smtClean="0"/>
              <a:t> on HDR display</a:t>
            </a:r>
          </a:p>
          <a:p>
            <a:endParaRPr lang="fr-FR" sz="2800" dirty="0" smtClean="0"/>
          </a:p>
          <a:p>
            <a:pPr lvl="1"/>
            <a:r>
              <a:rPr lang="fr-FR" sz="2400" dirty="0" err="1" smtClean="0"/>
              <a:t>Better</a:t>
            </a:r>
            <a:r>
              <a:rPr lang="fr-FR" sz="2400" dirty="0" smtClean="0"/>
              <a:t> immersion ?</a:t>
            </a:r>
          </a:p>
          <a:p>
            <a:pPr lvl="1"/>
            <a:endParaRPr lang="fr-FR" sz="2400" dirty="0" smtClean="0"/>
          </a:p>
          <a:p>
            <a:pPr lvl="1"/>
            <a:r>
              <a:rPr lang="fr-FR" sz="2400" dirty="0" smtClean="0"/>
              <a:t>More </a:t>
            </a:r>
            <a:r>
              <a:rPr lang="fr-FR" sz="2400" dirty="0" err="1" smtClean="0"/>
              <a:t>natural</a:t>
            </a:r>
            <a:r>
              <a:rPr lang="fr-FR" sz="2400" dirty="0" smtClean="0"/>
              <a:t> images ?</a:t>
            </a:r>
          </a:p>
          <a:p>
            <a:pPr lvl="1"/>
            <a:endParaRPr lang="fr-FR" sz="2400" dirty="0" smtClean="0"/>
          </a:p>
          <a:p>
            <a:pPr lvl="1"/>
            <a:r>
              <a:rPr lang="fr-FR" sz="2400" dirty="0" smtClean="0"/>
              <a:t>More </a:t>
            </a:r>
            <a:r>
              <a:rPr lang="fr-FR" sz="2400" dirty="0" err="1" smtClean="0"/>
              <a:t>emotions</a:t>
            </a:r>
            <a:r>
              <a:rPr lang="fr-FR" sz="2400" dirty="0" smtClean="0"/>
              <a:t> </a:t>
            </a:r>
            <a:r>
              <a:rPr lang="fr-FR" sz="2400" dirty="0" err="1" smtClean="0"/>
              <a:t>conveyed</a:t>
            </a:r>
            <a:r>
              <a:rPr lang="fr-FR" sz="2400" dirty="0" smtClean="0"/>
              <a:t> ?</a:t>
            </a:r>
          </a:p>
          <a:p>
            <a:pPr lvl="1"/>
            <a:endParaRPr lang="fr-FR" sz="2400" dirty="0" smtClean="0"/>
          </a:p>
          <a:p>
            <a:pPr lvl="1"/>
            <a:r>
              <a:rPr lang="fr-FR" sz="2400" dirty="0" smtClean="0"/>
              <a:t>Visual fatigue due to </a:t>
            </a:r>
            <a:r>
              <a:rPr lang="fr-FR" sz="2400" dirty="0" err="1" smtClean="0"/>
              <a:t>high</a:t>
            </a:r>
            <a:r>
              <a:rPr lang="fr-FR" sz="2400" dirty="0" smtClean="0"/>
              <a:t> luminance 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The </a:t>
            </a:r>
            <a:r>
              <a:rPr lang="fr-FR" dirty="0" err="1" smtClean="0"/>
              <a:t>Nevex</a:t>
            </a:r>
            <a:r>
              <a:rPr lang="fr-FR" dirty="0" smtClean="0"/>
              <a:t> Project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French FUI projet</a:t>
            </a:r>
          </a:p>
          <a:p>
            <a:endParaRPr lang="fr-FR" sz="2400" dirty="0" smtClean="0"/>
          </a:p>
          <a:p>
            <a:r>
              <a:rPr lang="fr-FR" sz="2400" dirty="0" err="1" smtClean="0"/>
              <a:t>Partners</a:t>
            </a:r>
            <a:r>
              <a:rPr lang="fr-FR" sz="2400" dirty="0" smtClean="0"/>
              <a:t> : TF1, Binocle, </a:t>
            </a:r>
            <a:r>
              <a:rPr lang="fr-FR" sz="2400" dirty="0" err="1" smtClean="0"/>
              <a:t>Transvideo</a:t>
            </a:r>
            <a:r>
              <a:rPr lang="fr-FR" sz="2400" dirty="0" smtClean="0"/>
              <a:t>, IRISA, </a:t>
            </a:r>
            <a:r>
              <a:rPr lang="fr-FR" sz="2400" dirty="0" err="1" smtClean="0"/>
              <a:t>IRCCyN</a:t>
            </a:r>
            <a:r>
              <a:rPr lang="fr-FR" sz="2400" dirty="0" smtClean="0"/>
              <a:t>-IVC, Thomson </a:t>
            </a:r>
            <a:r>
              <a:rPr lang="fr-FR" sz="2400" dirty="0" err="1" smtClean="0"/>
              <a:t>Video</a:t>
            </a:r>
            <a:r>
              <a:rPr lang="fr-FR" sz="2400" dirty="0" smtClean="0"/>
              <a:t> Network, Technicolor, Telecom </a:t>
            </a:r>
            <a:r>
              <a:rPr lang="fr-FR" sz="2400" dirty="0" err="1" smtClean="0"/>
              <a:t>ParisTech</a:t>
            </a:r>
            <a:r>
              <a:rPr lang="fr-FR" sz="2400" dirty="0" smtClean="0"/>
              <a:t>, </a:t>
            </a:r>
            <a:r>
              <a:rPr lang="fr-FR" sz="2400" dirty="0" err="1" smtClean="0"/>
              <a:t>AccepTV</a:t>
            </a:r>
            <a:r>
              <a:rPr lang="fr-FR" sz="2400" dirty="0" smtClean="0"/>
              <a:t>, </a:t>
            </a:r>
            <a:r>
              <a:rPr lang="fr-FR" sz="2400" dirty="0" err="1" smtClean="0"/>
              <a:t>DxO</a:t>
            </a:r>
            <a:r>
              <a:rPr lang="fr-FR" sz="2400" dirty="0" smtClean="0"/>
              <a:t>, </a:t>
            </a:r>
            <a:r>
              <a:rPr lang="fr-FR" sz="2400" dirty="0" err="1" smtClean="0"/>
              <a:t>Polymorph</a:t>
            </a:r>
            <a:r>
              <a:rPr lang="fr-FR" sz="2400" dirty="0" smtClean="0"/>
              <a:t> Software</a:t>
            </a:r>
          </a:p>
          <a:p>
            <a:endParaRPr lang="fr-FR" sz="2400" dirty="0" smtClean="0"/>
          </a:p>
          <a:p>
            <a:r>
              <a:rPr lang="fr-FR" sz="2400" dirty="0" err="1" smtClean="0"/>
              <a:t>Started</a:t>
            </a:r>
            <a:r>
              <a:rPr lang="fr-FR" sz="2400" dirty="0" smtClean="0"/>
              <a:t> in </a:t>
            </a:r>
            <a:r>
              <a:rPr lang="fr-FR" sz="2400" dirty="0" err="1" smtClean="0"/>
              <a:t>october</a:t>
            </a:r>
            <a:r>
              <a:rPr lang="fr-FR" sz="2400" dirty="0" smtClean="0"/>
              <a:t> 2012 – </a:t>
            </a:r>
            <a:r>
              <a:rPr lang="fr-FR" sz="2400" dirty="0" err="1" smtClean="0"/>
              <a:t>will</a:t>
            </a:r>
            <a:r>
              <a:rPr lang="fr-FR" sz="2400" dirty="0" smtClean="0"/>
              <a:t> end in </a:t>
            </a:r>
            <a:r>
              <a:rPr lang="fr-FR" sz="2400" dirty="0" err="1" smtClean="0"/>
              <a:t>march</a:t>
            </a:r>
            <a:r>
              <a:rPr lang="fr-FR" sz="2400" dirty="0" smtClean="0"/>
              <a:t> 2015</a:t>
            </a:r>
          </a:p>
          <a:p>
            <a:endParaRPr lang="fr-FR" sz="2400" dirty="0" smtClean="0"/>
          </a:p>
          <a:p>
            <a:r>
              <a:rPr lang="fr-FR" sz="2400" dirty="0" smtClean="0"/>
              <a:t>Objective : </a:t>
            </a:r>
            <a:r>
              <a:rPr lang="fr-FR" sz="2400" dirty="0" err="1" smtClean="0"/>
              <a:t>Study</a:t>
            </a:r>
            <a:r>
              <a:rPr lang="fr-FR" sz="2400" dirty="0" smtClean="0"/>
              <a:t> and </a:t>
            </a:r>
            <a:r>
              <a:rPr lang="fr-FR" sz="2400" dirty="0" err="1" smtClean="0"/>
              <a:t>evaluation</a:t>
            </a:r>
            <a:r>
              <a:rPr lang="fr-FR" sz="2400" dirty="0" smtClean="0"/>
              <a:t> of a full HDR </a:t>
            </a:r>
            <a:r>
              <a:rPr lang="fr-FR" sz="2400" dirty="0" err="1" smtClean="0"/>
              <a:t>chain</a:t>
            </a:r>
            <a:r>
              <a:rPr lang="fr-FR" sz="2400" dirty="0" smtClean="0"/>
              <a:t> (</a:t>
            </a:r>
            <a:r>
              <a:rPr lang="fr-FR" sz="2400" dirty="0" err="1" smtClean="0"/>
              <a:t>from</a:t>
            </a:r>
            <a:r>
              <a:rPr lang="fr-FR" sz="2400" dirty="0" smtClean="0"/>
              <a:t> capture to display </a:t>
            </a:r>
            <a:r>
              <a:rPr lang="fr-FR" sz="2400" dirty="0" err="1" smtClean="0"/>
              <a:t>through</a:t>
            </a:r>
            <a:r>
              <a:rPr lang="fr-FR" sz="2400" dirty="0" smtClean="0"/>
              <a:t> </a:t>
            </a:r>
            <a:r>
              <a:rPr lang="fr-FR" sz="2400" dirty="0" err="1" smtClean="0"/>
              <a:t>encoding</a:t>
            </a:r>
            <a:r>
              <a:rPr lang="fr-FR" sz="2400" dirty="0" smtClean="0"/>
              <a:t>, transport and </a:t>
            </a:r>
            <a:r>
              <a:rPr lang="fr-FR" sz="2400" dirty="0" err="1" smtClean="0"/>
              <a:t>decoding</a:t>
            </a:r>
            <a:r>
              <a:rPr lang="fr-FR" sz="2400" dirty="0" smtClean="0"/>
              <a:t>)</a:t>
            </a:r>
            <a:endParaRPr lang="fr-F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HDR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r>
              <a:rPr lang="fr-FR" sz="2000" dirty="0" err="1" smtClean="0"/>
              <a:t>Dynamic</a:t>
            </a:r>
            <a:r>
              <a:rPr lang="fr-FR" sz="2000" dirty="0" smtClean="0"/>
              <a:t> range </a:t>
            </a:r>
            <a:r>
              <a:rPr lang="fr-FR" sz="2000" dirty="0" err="1" smtClean="0"/>
              <a:t>is</a:t>
            </a:r>
            <a:r>
              <a:rPr lang="fr-FR" sz="2000" dirty="0" smtClean="0"/>
              <a:t> a mix of </a:t>
            </a:r>
            <a:r>
              <a:rPr lang="fr-FR" sz="2000" dirty="0" err="1" smtClean="0"/>
              <a:t>contrasty</a:t>
            </a:r>
            <a:r>
              <a:rPr lang="fr-FR" sz="2000" dirty="0" smtClean="0"/>
              <a:t> and maximum luminance</a:t>
            </a:r>
          </a:p>
          <a:p>
            <a:r>
              <a:rPr lang="fr-FR" sz="2000" dirty="0" err="1" smtClean="0"/>
              <a:t>Current</a:t>
            </a:r>
            <a:r>
              <a:rPr lang="fr-FR" sz="2000" dirty="0" smtClean="0"/>
              <a:t> LCD </a:t>
            </a:r>
            <a:r>
              <a:rPr lang="fr-FR" sz="2000" dirty="0" err="1" smtClean="0"/>
              <a:t>dynamic</a:t>
            </a:r>
            <a:r>
              <a:rPr lang="fr-FR" sz="2000" dirty="0" smtClean="0"/>
              <a:t> range</a:t>
            </a:r>
          </a:p>
          <a:p>
            <a:pPr lvl="1"/>
            <a:r>
              <a:rPr lang="fr-FR" sz="1800" dirty="0" smtClean="0"/>
              <a:t>2</a:t>
            </a:r>
            <a:r>
              <a:rPr lang="fr-FR" sz="1800" baseline="30000" dirty="0" smtClean="0"/>
              <a:t>8</a:t>
            </a:r>
            <a:r>
              <a:rPr lang="fr-FR" sz="1800" dirty="0" smtClean="0"/>
              <a:t> </a:t>
            </a:r>
            <a:r>
              <a:rPr lang="fr-FR" sz="1800" dirty="0" err="1" smtClean="0"/>
              <a:t>levels</a:t>
            </a:r>
            <a:r>
              <a:rPr lang="fr-FR" sz="1800" dirty="0" smtClean="0"/>
              <a:t> but</a:t>
            </a:r>
          </a:p>
          <a:p>
            <a:pPr lvl="1"/>
            <a:r>
              <a:rPr lang="fr-FR" sz="1800" dirty="0" smtClean="0"/>
              <a:t>max </a:t>
            </a:r>
            <a:r>
              <a:rPr lang="fr-FR" sz="1800" dirty="0" err="1" smtClean="0"/>
              <a:t>brightness</a:t>
            </a:r>
            <a:r>
              <a:rPr lang="fr-FR" sz="1800" dirty="0" smtClean="0"/>
              <a:t> of 500 cd/m</a:t>
            </a:r>
            <a:r>
              <a:rPr lang="fr-FR" sz="1800" baseline="30000" dirty="0" smtClean="0"/>
              <a:t>2</a:t>
            </a:r>
            <a:r>
              <a:rPr lang="fr-FR" sz="1800" dirty="0" smtClean="0"/>
              <a:t> and  1:1000 max </a:t>
            </a:r>
            <a:r>
              <a:rPr lang="fr-FR" sz="1800" dirty="0" err="1" smtClean="0"/>
              <a:t>contrast</a:t>
            </a:r>
            <a:r>
              <a:rPr lang="fr-FR" sz="1800" dirty="0" smtClean="0"/>
              <a:t> ratio</a:t>
            </a:r>
          </a:p>
          <a:p>
            <a:pPr lvl="1"/>
            <a:r>
              <a:rPr lang="fr-FR" sz="1800" dirty="0" err="1" smtClean="0"/>
              <a:t>this</a:t>
            </a:r>
            <a:r>
              <a:rPr lang="fr-FR" sz="1800" dirty="0" smtClean="0"/>
              <a:t> </a:t>
            </a:r>
            <a:r>
              <a:rPr lang="fr-FR" sz="1800" dirty="0" err="1" smtClean="0"/>
              <a:t>contrast</a:t>
            </a:r>
            <a:r>
              <a:rPr lang="fr-FR" sz="1800" dirty="0" smtClean="0"/>
              <a:t> ratio </a:t>
            </a:r>
            <a:r>
              <a:rPr lang="fr-FR" sz="1800" dirty="0" err="1" smtClean="0"/>
              <a:t>represents</a:t>
            </a:r>
            <a:r>
              <a:rPr lang="fr-FR" sz="1800" dirty="0" smtClean="0"/>
              <a:t> </a:t>
            </a:r>
            <a:r>
              <a:rPr lang="fr-FR" sz="1800" dirty="0" err="1" smtClean="0"/>
              <a:t>only</a:t>
            </a:r>
            <a:r>
              <a:rPr lang="fr-FR" sz="1800" dirty="0" smtClean="0"/>
              <a:t> 3 </a:t>
            </a:r>
            <a:r>
              <a:rPr lang="fr-FR" sz="1800" dirty="0" err="1" smtClean="0"/>
              <a:t>orders</a:t>
            </a:r>
            <a:r>
              <a:rPr lang="fr-FR" sz="1800" dirty="0" smtClean="0"/>
              <a:t> of magnitude</a:t>
            </a:r>
          </a:p>
          <a:p>
            <a:r>
              <a:rPr lang="en-US" sz="2000" dirty="0" smtClean="0"/>
              <a:t>Human eyes can adapt from ~10</a:t>
            </a:r>
            <a:r>
              <a:rPr lang="en-US" sz="2000" baseline="30000" dirty="0" smtClean="0"/>
              <a:t>-6</a:t>
            </a:r>
            <a:r>
              <a:rPr lang="en-US" sz="2000" dirty="0" smtClean="0"/>
              <a:t> to 10</a:t>
            </a:r>
            <a:r>
              <a:rPr lang="en-US" sz="2000" baseline="30000" dirty="0" smtClean="0"/>
              <a:t>6</a:t>
            </a:r>
            <a:r>
              <a:rPr lang="en-US" sz="2000" dirty="0" smtClean="0"/>
              <a:t>cd/m2 but only 5 orders of magnitude at a time</a:t>
            </a:r>
          </a:p>
          <a:p>
            <a:r>
              <a:rPr lang="en-US" sz="2000" dirty="0" smtClean="0"/>
              <a:t>Aim of HDR imaging : capture and display these 5 orders of magnitude with high fidelity</a:t>
            </a:r>
          </a:p>
          <a:p>
            <a:endParaRPr lang="en-US" sz="2000" dirty="0" smtClean="0"/>
          </a:p>
          <a:p>
            <a:endParaRPr lang="fr-FR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509120"/>
            <a:ext cx="6081713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HDR capture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Digital camera </a:t>
            </a:r>
            <a:r>
              <a:rPr lang="fr-FR" sz="2400" dirty="0" err="1" smtClean="0"/>
              <a:t>dynamic</a:t>
            </a:r>
            <a:r>
              <a:rPr lang="fr-FR" sz="2400" dirty="0" smtClean="0"/>
              <a:t> rang </a:t>
            </a:r>
            <a:r>
              <a:rPr lang="fr-FR" sz="2400" dirty="0" err="1" smtClean="0"/>
              <a:t>is</a:t>
            </a:r>
            <a:r>
              <a:rPr lang="fr-FR" sz="2400" dirty="0" smtClean="0"/>
              <a:t> 2</a:t>
            </a:r>
            <a:r>
              <a:rPr lang="fr-FR" sz="2400" baseline="30000" dirty="0" smtClean="0"/>
              <a:t>5</a:t>
            </a:r>
            <a:r>
              <a:rPr lang="fr-FR" sz="2400" dirty="0" smtClean="0"/>
              <a:t> to 2</a:t>
            </a:r>
            <a:r>
              <a:rPr lang="fr-FR" sz="2400" baseline="30000" dirty="0" smtClean="0"/>
              <a:t>9</a:t>
            </a:r>
            <a:endParaRPr lang="fr-FR" sz="2400" dirty="0" smtClean="0"/>
          </a:p>
          <a:p>
            <a:r>
              <a:rPr lang="fr-FR" sz="2400" dirty="0" err="1" smtClean="0"/>
              <a:t>Recent</a:t>
            </a:r>
            <a:r>
              <a:rPr lang="fr-FR" sz="2400" dirty="0" smtClean="0"/>
              <a:t> DSLR up to 2</a:t>
            </a:r>
            <a:r>
              <a:rPr lang="fr-FR" sz="2400" baseline="30000" dirty="0" smtClean="0"/>
              <a:t>14</a:t>
            </a:r>
            <a:r>
              <a:rPr lang="fr-FR" sz="2400" dirty="0" smtClean="0"/>
              <a:t>  (the </a:t>
            </a:r>
            <a:r>
              <a:rPr lang="fr-FR" sz="2400" dirty="0" err="1" smtClean="0"/>
              <a:t>limit</a:t>
            </a:r>
            <a:r>
              <a:rPr lang="fr-FR" sz="2400" dirty="0" smtClean="0"/>
              <a:t> of 14bits </a:t>
            </a:r>
            <a:r>
              <a:rPr lang="fr-FR" sz="2400" dirty="0" err="1" smtClean="0"/>
              <a:t>sampling</a:t>
            </a:r>
            <a:r>
              <a:rPr lang="fr-FR" sz="2400" dirty="0" smtClean="0"/>
              <a:t>)</a:t>
            </a:r>
          </a:p>
          <a:p>
            <a:r>
              <a:rPr lang="fr-FR" sz="2400" dirty="0" smtClean="0"/>
              <a:t>For </a:t>
            </a:r>
            <a:r>
              <a:rPr lang="fr-FR" sz="2400" dirty="0" err="1" smtClean="0"/>
              <a:t>higher</a:t>
            </a:r>
            <a:r>
              <a:rPr lang="fr-FR" sz="2400" dirty="0" smtClean="0"/>
              <a:t> </a:t>
            </a:r>
            <a:r>
              <a:rPr lang="fr-FR" sz="2400" dirty="0" err="1" smtClean="0"/>
              <a:t>dynamic</a:t>
            </a:r>
            <a:r>
              <a:rPr lang="fr-FR" sz="2400" dirty="0" smtClean="0"/>
              <a:t> range, multiple images fusion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necessary</a:t>
            </a:r>
            <a:endParaRPr lang="fr-FR" sz="2400" dirty="0" smtClean="0"/>
          </a:p>
          <a:p>
            <a:pPr lvl="1"/>
            <a:r>
              <a:rPr lang="fr-FR" sz="2000" dirty="0" err="1" smtClean="0"/>
              <a:t>usually</a:t>
            </a:r>
            <a:r>
              <a:rPr lang="fr-FR" sz="2000" dirty="0" smtClean="0"/>
              <a:t> multiple </a:t>
            </a:r>
            <a:r>
              <a:rPr lang="fr-FR" sz="2000" dirty="0" err="1" smtClean="0"/>
              <a:t>exposures</a:t>
            </a:r>
            <a:r>
              <a:rPr lang="fr-FR" sz="2000" dirty="0" smtClean="0"/>
              <a:t> are </a:t>
            </a:r>
            <a:r>
              <a:rPr lang="fr-FR" sz="2000" dirty="0" err="1" smtClean="0"/>
              <a:t>fused</a:t>
            </a:r>
            <a:r>
              <a:rPr lang="fr-FR" sz="2000" dirty="0" smtClean="0"/>
              <a:t>	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pPr lvl="4"/>
            <a:endParaRPr lang="fr-FR" sz="1200" dirty="0" smtClean="0"/>
          </a:p>
          <a:p>
            <a:r>
              <a:rPr lang="fr-FR" sz="2400" dirty="0" smtClean="0"/>
              <a:t>For </a:t>
            </a:r>
            <a:r>
              <a:rPr lang="fr-FR" sz="2400" dirty="0" err="1" smtClean="0"/>
              <a:t>video</a:t>
            </a:r>
            <a:r>
              <a:rPr lang="fr-FR" sz="2400" dirty="0" smtClean="0"/>
              <a:t>, multiple cameras / </a:t>
            </a:r>
            <a:r>
              <a:rPr lang="fr-FR" sz="2400" dirty="0" err="1" smtClean="0"/>
              <a:t>sensors</a:t>
            </a:r>
            <a:r>
              <a:rPr lang="fr-FR" sz="2400" dirty="0" smtClean="0"/>
              <a:t> a </a:t>
            </a:r>
            <a:r>
              <a:rPr lang="fr-FR" sz="2400" dirty="0" err="1" smtClean="0"/>
              <a:t>used</a:t>
            </a:r>
            <a:endParaRPr lang="fr-FR" sz="2400" dirty="0" smtClean="0"/>
          </a:p>
          <a:p>
            <a:pPr lvl="1"/>
            <a:r>
              <a:rPr lang="fr-FR" sz="2000" dirty="0" err="1" smtClean="0"/>
              <a:t>Special</a:t>
            </a:r>
            <a:r>
              <a:rPr lang="fr-FR" sz="2000" dirty="0" smtClean="0"/>
              <a:t> </a:t>
            </a:r>
            <a:r>
              <a:rPr lang="fr-FR" sz="2000" dirty="0" err="1" smtClean="0"/>
              <a:t>video</a:t>
            </a:r>
            <a:r>
              <a:rPr lang="fr-FR" sz="2000" dirty="0" smtClean="0"/>
              <a:t> </a:t>
            </a:r>
            <a:r>
              <a:rPr lang="fr-FR" sz="2000" dirty="0" err="1" smtClean="0"/>
              <a:t>rig</a:t>
            </a:r>
            <a:endParaRPr lang="fr-FR" sz="2000" dirty="0"/>
          </a:p>
        </p:txBody>
      </p:sp>
      <p:pic>
        <p:nvPicPr>
          <p:cNvPr id="7170" name="Picture 2" descr="http://upload.wikimedia.org/wikipedia/commons/thumb/0/09/StLouisArchMultExpEV-4.72.JPG/120px-StLouisArchMultExpEV-4.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645024"/>
            <a:ext cx="1143000" cy="857251"/>
          </a:xfrm>
          <a:prstGeom prst="rect">
            <a:avLst/>
          </a:prstGeom>
          <a:noFill/>
        </p:spPr>
      </p:pic>
      <p:pic>
        <p:nvPicPr>
          <p:cNvPr id="7172" name="Picture 4" descr="http://upload.wikimedia.org/wikipedia/commons/thumb/c/c3/StLouisArchMultExpEV-1.82.JPG/120px-StLouisArchMultExpEV-1.8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3645024"/>
            <a:ext cx="1143000" cy="857251"/>
          </a:xfrm>
          <a:prstGeom prst="rect">
            <a:avLst/>
          </a:prstGeom>
          <a:noFill/>
        </p:spPr>
      </p:pic>
      <p:pic>
        <p:nvPicPr>
          <p:cNvPr id="7174" name="Picture 6" descr="http://upload.wikimedia.org/wikipedia/commons/thumb/8/89/StLouisArchMultExpEV%2B1.51.JPG/120px-StLouisArchMultExpEV%2B1.5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5144" y="3645024"/>
            <a:ext cx="1143000" cy="857251"/>
          </a:xfrm>
          <a:prstGeom prst="rect">
            <a:avLst/>
          </a:prstGeom>
          <a:noFill/>
        </p:spPr>
      </p:pic>
      <p:pic>
        <p:nvPicPr>
          <p:cNvPr id="7176" name="Picture 8" descr="http://upload.wikimedia.org/wikipedia/commons/thumb/8/8f/StLouisArchMultExpEV%2B4.09.JPG/120px-StLouisArchMultExpEV%2B4.0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41368" y="3645024"/>
            <a:ext cx="1143000" cy="857251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2039670" y="38610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067944" y="385175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6156176" y="38610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+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HDR display(s)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 smtClean="0"/>
              <a:t>Dolby </a:t>
            </a:r>
            <a:r>
              <a:rPr lang="fr-FR" sz="2000" dirty="0" smtClean="0"/>
              <a:t>patent</a:t>
            </a:r>
          </a:p>
          <a:p>
            <a:pPr lvl="1"/>
            <a:endParaRPr lang="fr-FR" sz="2000" dirty="0" smtClean="0"/>
          </a:p>
          <a:p>
            <a:r>
              <a:rPr lang="fr-FR" sz="2400" dirty="0" err="1" smtClean="0"/>
              <a:t>Only</a:t>
            </a:r>
            <a:r>
              <a:rPr lang="fr-FR" sz="2400" dirty="0" smtClean="0"/>
              <a:t> one display : sim2 HDR47</a:t>
            </a:r>
          </a:p>
          <a:p>
            <a:pPr lvl="1"/>
            <a:r>
              <a:rPr lang="fr-FR" sz="2000" dirty="0" smtClean="0"/>
              <a:t>max luminance : up to 4000cd/m</a:t>
            </a:r>
            <a:r>
              <a:rPr lang="fr-FR" sz="2000" baseline="30000" dirty="0" smtClean="0"/>
              <a:t>2</a:t>
            </a:r>
          </a:p>
          <a:p>
            <a:pPr lvl="1"/>
            <a:r>
              <a:rPr lang="fr-FR" sz="2000" dirty="0" smtClean="0"/>
              <a:t>max (ANSI) </a:t>
            </a:r>
            <a:r>
              <a:rPr lang="fr-FR" sz="2000" dirty="0" err="1" smtClean="0"/>
              <a:t>contrast</a:t>
            </a:r>
            <a:r>
              <a:rPr lang="fr-FR" sz="2000" dirty="0" smtClean="0"/>
              <a:t> : &gt;20.000:1</a:t>
            </a:r>
          </a:p>
          <a:p>
            <a:pPr lvl="1"/>
            <a:r>
              <a:rPr lang="fr-FR" sz="2000" dirty="0" smtClean="0"/>
              <a:t>36 bits per pixel</a:t>
            </a:r>
          </a:p>
          <a:p>
            <a:pPr lvl="2"/>
            <a:r>
              <a:rPr lang="fr-FR" sz="1600" dirty="0" smtClean="0"/>
              <a:t>8 bits per </a:t>
            </a:r>
            <a:r>
              <a:rPr lang="fr-FR" sz="1600" dirty="0" err="1" smtClean="0"/>
              <a:t>color</a:t>
            </a:r>
            <a:r>
              <a:rPr lang="fr-FR" sz="1600" dirty="0" smtClean="0"/>
              <a:t> LCD panel control</a:t>
            </a:r>
          </a:p>
          <a:p>
            <a:pPr lvl="2"/>
            <a:r>
              <a:rPr lang="fr-FR" sz="1600" dirty="0" smtClean="0"/>
              <a:t>Plus 12 bits </a:t>
            </a:r>
            <a:r>
              <a:rPr lang="fr-FR" sz="1600" dirty="0" err="1" smtClean="0"/>
              <a:t>leds</a:t>
            </a:r>
            <a:r>
              <a:rPr lang="fr-FR" sz="1600" dirty="0" smtClean="0"/>
              <a:t> panel control (2202 </a:t>
            </a:r>
            <a:r>
              <a:rPr lang="fr-FR" sz="1600" dirty="0" err="1" smtClean="0"/>
              <a:t>individual</a:t>
            </a:r>
            <a:r>
              <a:rPr lang="fr-FR" sz="1600" dirty="0" smtClean="0"/>
              <a:t> </a:t>
            </a:r>
            <a:r>
              <a:rPr lang="fr-FR" sz="1600" dirty="0" err="1" smtClean="0"/>
              <a:t>leds</a:t>
            </a:r>
            <a:r>
              <a:rPr lang="fr-FR" sz="1600" dirty="0" smtClean="0"/>
              <a:t>)</a:t>
            </a:r>
          </a:p>
          <a:p>
            <a:endParaRPr lang="fr-FR" sz="2400" dirty="0"/>
          </a:p>
        </p:txBody>
      </p:sp>
      <p:pic>
        <p:nvPicPr>
          <p:cNvPr id="6146" name="Picture 2" descr="http://www.quebecaudio.com/wp-content/uploads/2012/04/sim2_hd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700808"/>
            <a:ext cx="3744416" cy="23545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Tone</a:t>
            </a:r>
            <a:r>
              <a:rPr lang="fr-FR" dirty="0" smtClean="0"/>
              <a:t> </a:t>
            </a:r>
            <a:r>
              <a:rPr lang="fr-FR" dirty="0" err="1" smtClean="0"/>
              <a:t>mapping</a:t>
            </a:r>
            <a:r>
              <a:rPr lang="fr-FR" dirty="0" smtClean="0"/>
              <a:t> (HDR-&gt;LDR)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HDR images </a:t>
            </a:r>
            <a:r>
              <a:rPr lang="fr-FR" sz="2400" dirty="0" err="1" smtClean="0"/>
              <a:t>cannot</a:t>
            </a:r>
            <a:r>
              <a:rPr lang="fr-FR" sz="2400" dirty="0" smtClean="0"/>
              <a:t> </a:t>
            </a:r>
            <a:r>
              <a:rPr lang="fr-FR" sz="2400" dirty="0" err="1" smtClean="0"/>
              <a:t>be</a:t>
            </a:r>
            <a:r>
              <a:rPr lang="fr-FR" sz="2400" dirty="0" smtClean="0"/>
              <a:t> </a:t>
            </a:r>
            <a:r>
              <a:rPr lang="fr-FR" sz="2400" dirty="0" err="1" smtClean="0"/>
              <a:t>displayed</a:t>
            </a:r>
            <a:r>
              <a:rPr lang="fr-FR" sz="2400" dirty="0" smtClean="0"/>
              <a:t> on LDR </a:t>
            </a:r>
            <a:r>
              <a:rPr lang="fr-FR" sz="2400" dirty="0" err="1" smtClean="0"/>
              <a:t>screens</a:t>
            </a:r>
            <a:endParaRPr lang="fr-FR" sz="2400" dirty="0" smtClean="0"/>
          </a:p>
          <a:p>
            <a:pPr lvl="1"/>
            <a:r>
              <a:rPr lang="fr-FR" sz="2000" dirty="0" smtClean="0"/>
              <a:t>Simple </a:t>
            </a:r>
            <a:r>
              <a:rPr lang="fr-FR" sz="2000" dirty="0" err="1" smtClean="0"/>
              <a:t>contrast</a:t>
            </a:r>
            <a:r>
              <a:rPr lang="fr-FR" sz="2000" dirty="0" smtClean="0"/>
              <a:t> </a:t>
            </a:r>
            <a:r>
              <a:rPr lang="fr-FR" sz="2000" dirty="0" err="1" smtClean="0"/>
              <a:t>reduction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not efficient</a:t>
            </a:r>
          </a:p>
          <a:p>
            <a:pPr lvl="1"/>
            <a:r>
              <a:rPr lang="fr-FR" sz="2000" dirty="0" smtClean="0"/>
              <a:t>A « </a:t>
            </a:r>
            <a:r>
              <a:rPr lang="fr-FR" sz="2000" dirty="0" err="1" smtClean="0"/>
              <a:t>tone</a:t>
            </a:r>
            <a:r>
              <a:rPr lang="fr-FR" sz="2000" dirty="0" smtClean="0"/>
              <a:t> </a:t>
            </a:r>
            <a:r>
              <a:rPr lang="fr-FR" sz="2000" dirty="0" err="1" smtClean="0"/>
              <a:t>mapping</a:t>
            </a:r>
            <a:r>
              <a:rPr lang="fr-FR" sz="2000" dirty="0" smtClean="0"/>
              <a:t> » </a:t>
            </a:r>
            <a:r>
              <a:rPr lang="fr-FR" sz="2000" dirty="0" err="1" smtClean="0"/>
              <a:t>operator</a:t>
            </a:r>
            <a:r>
              <a:rPr lang="fr-FR" sz="2000" dirty="0" smtClean="0"/>
              <a:t> must </a:t>
            </a:r>
            <a:r>
              <a:rPr lang="fr-FR" sz="2000" dirty="0" err="1" smtClean="0"/>
              <a:t>be</a:t>
            </a:r>
            <a:r>
              <a:rPr lang="fr-FR" sz="2000" dirty="0" smtClean="0"/>
              <a:t> </a:t>
            </a:r>
            <a:r>
              <a:rPr lang="fr-FR" sz="2000" dirty="0" err="1" smtClean="0"/>
              <a:t>applied</a:t>
            </a:r>
            <a:endParaRPr lang="fr-FR" sz="2000" dirty="0" smtClean="0"/>
          </a:p>
          <a:p>
            <a:pPr lvl="1"/>
            <a:endParaRPr lang="fr-FR" sz="2000" dirty="0" smtClean="0"/>
          </a:p>
          <a:p>
            <a:pPr lvl="1"/>
            <a:endParaRPr lang="fr-FR" sz="2000" dirty="0"/>
          </a:p>
        </p:txBody>
      </p:sp>
      <p:pic>
        <p:nvPicPr>
          <p:cNvPr id="5124" name="Picture 4" descr="http://upload.wikimedia.org/wikipedia/commons/thumb/7/78/StLouisArchMultExpCDR.jpg/640px-StLouisArchMultExpCD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140968"/>
            <a:ext cx="3168352" cy="2376264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1575652" y="5661248"/>
            <a:ext cx="2049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simple </a:t>
            </a:r>
            <a:r>
              <a:rPr lang="fr-FR" sz="1400" dirty="0" err="1" smtClean="0"/>
              <a:t>contrast</a:t>
            </a:r>
            <a:r>
              <a:rPr lang="fr-FR" sz="1400" dirty="0" smtClean="0"/>
              <a:t> </a:t>
            </a:r>
            <a:r>
              <a:rPr lang="fr-FR" sz="1400" dirty="0" err="1" smtClean="0"/>
              <a:t>reduction</a:t>
            </a:r>
            <a:endParaRPr lang="fr-FR" sz="1400" dirty="0"/>
          </a:p>
        </p:txBody>
      </p:sp>
      <p:sp>
        <p:nvSpPr>
          <p:cNvPr id="7" name="ZoneTexte 6"/>
          <p:cNvSpPr txBox="1"/>
          <p:nvPr/>
        </p:nvSpPr>
        <p:spPr>
          <a:xfrm>
            <a:off x="5978712" y="5661248"/>
            <a:ext cx="18774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/>
              <a:t>with</a:t>
            </a:r>
            <a:r>
              <a:rPr lang="fr-FR" sz="1400" dirty="0" smtClean="0"/>
              <a:t> local </a:t>
            </a:r>
            <a:r>
              <a:rPr lang="fr-FR" sz="1400" dirty="0" err="1" smtClean="0"/>
              <a:t>tone</a:t>
            </a:r>
            <a:r>
              <a:rPr lang="fr-FR" sz="1400" dirty="0" smtClean="0"/>
              <a:t> mapper</a:t>
            </a:r>
            <a:endParaRPr lang="fr-FR" sz="1400" dirty="0"/>
          </a:p>
        </p:txBody>
      </p:sp>
      <p:pic>
        <p:nvPicPr>
          <p:cNvPr id="5126" name="Picture 6" descr="http://upload.wikimedia.org/wikipedia/commons/thumb/e/ec/StLouisArchMultExpToneMapped.jpg/640px-StLouisArchMultExpToneMapp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140968"/>
            <a:ext cx="3240360" cy="24302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Inverse </a:t>
            </a:r>
            <a:r>
              <a:rPr lang="fr-FR" dirty="0" err="1" smtClean="0"/>
              <a:t>Tone</a:t>
            </a:r>
            <a:r>
              <a:rPr lang="fr-FR" dirty="0" smtClean="0"/>
              <a:t>-</a:t>
            </a:r>
            <a:r>
              <a:rPr lang="fr-FR" dirty="0" err="1" smtClean="0"/>
              <a:t>mapping</a:t>
            </a:r>
            <a:r>
              <a:rPr lang="fr-FR" dirty="0" smtClean="0"/>
              <a:t> (LDR-&gt;HDR)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2"/>
            <a:ext cx="3394720" cy="4525963"/>
          </a:xfrm>
        </p:spPr>
        <p:txBody>
          <a:bodyPr>
            <a:normAutofit/>
          </a:bodyPr>
          <a:lstStyle/>
          <a:p>
            <a:r>
              <a:rPr lang="fr-FR" sz="2000" dirty="0" smtClean="0"/>
              <a:t>How do </a:t>
            </a:r>
            <a:r>
              <a:rPr lang="fr-FR" sz="2000" dirty="0" err="1" smtClean="0"/>
              <a:t>we</a:t>
            </a:r>
            <a:r>
              <a:rPr lang="fr-FR" sz="2000" dirty="0" smtClean="0"/>
              <a:t> display LDR content on a HDR display ?</a:t>
            </a:r>
          </a:p>
          <a:p>
            <a:endParaRPr lang="fr-FR" sz="2000" dirty="0"/>
          </a:p>
          <a:p>
            <a:pPr lvl="1"/>
            <a:r>
              <a:rPr lang="fr-FR" sz="1800" dirty="0" smtClean="0"/>
              <a:t>Simple </a:t>
            </a:r>
            <a:r>
              <a:rPr lang="fr-FR" sz="1800" dirty="0" err="1" smtClean="0"/>
              <a:t>lightness</a:t>
            </a:r>
            <a:r>
              <a:rPr lang="fr-FR" sz="1800" dirty="0" smtClean="0"/>
              <a:t> </a:t>
            </a:r>
            <a:r>
              <a:rPr lang="fr-FR" sz="1800" dirty="0" err="1" smtClean="0"/>
              <a:t>rescaling</a:t>
            </a:r>
            <a:r>
              <a:rPr lang="fr-FR" sz="1800" dirty="0" smtClean="0"/>
              <a:t> </a:t>
            </a:r>
            <a:r>
              <a:rPr lang="fr-FR" sz="1800" dirty="0" err="1" smtClean="0"/>
              <a:t>is</a:t>
            </a:r>
            <a:r>
              <a:rPr lang="fr-FR" sz="1800" dirty="0" smtClean="0"/>
              <a:t> not </a:t>
            </a:r>
            <a:r>
              <a:rPr lang="fr-FR" sz="1800" dirty="0" err="1" smtClean="0"/>
              <a:t>sufficient</a:t>
            </a:r>
            <a:endParaRPr lang="fr-FR" sz="1800" dirty="0" smtClean="0"/>
          </a:p>
          <a:p>
            <a:pPr lvl="1"/>
            <a:endParaRPr lang="fr-FR" sz="1800" dirty="0" smtClean="0"/>
          </a:p>
          <a:p>
            <a:pPr lvl="1"/>
            <a:r>
              <a:rPr lang="fr-FR" sz="1800" dirty="0" err="1" smtClean="0"/>
              <a:t>Need</a:t>
            </a:r>
            <a:r>
              <a:rPr lang="fr-FR" sz="1800" dirty="0" smtClean="0"/>
              <a:t> for inverse </a:t>
            </a:r>
            <a:r>
              <a:rPr lang="fr-FR" sz="1800" dirty="0" err="1" smtClean="0"/>
              <a:t>tone</a:t>
            </a:r>
            <a:r>
              <a:rPr lang="fr-FR" sz="1800" dirty="0" smtClean="0"/>
              <a:t>-</a:t>
            </a:r>
            <a:r>
              <a:rPr lang="fr-FR" sz="1800" dirty="0" err="1" smtClean="0"/>
              <a:t>mapping</a:t>
            </a:r>
            <a:r>
              <a:rPr lang="fr-FR" sz="1800" dirty="0" smtClean="0"/>
              <a:t> </a:t>
            </a:r>
            <a:r>
              <a:rPr lang="fr-FR" sz="1800" dirty="0" err="1" smtClean="0"/>
              <a:t>operators</a:t>
            </a:r>
            <a:endParaRPr lang="fr-FR" sz="1800" dirty="0" smtClean="0"/>
          </a:p>
          <a:p>
            <a:pPr lvl="1"/>
            <a:endParaRPr lang="fr-FR" sz="1800" dirty="0" smtClean="0"/>
          </a:p>
          <a:p>
            <a:pPr lvl="1"/>
            <a:endParaRPr lang="fr-FR" sz="1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428571"/>
            <a:ext cx="4968552" cy="5096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HDR and </a:t>
            </a:r>
            <a:r>
              <a:rPr lang="fr-FR" dirty="0" err="1" smtClean="0"/>
              <a:t>quality</a:t>
            </a:r>
            <a:r>
              <a:rPr lang="fr-FR" dirty="0" smtClean="0"/>
              <a:t> : new issues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err="1" smtClean="0"/>
              <a:t>Almost</a:t>
            </a:r>
            <a:r>
              <a:rPr lang="fr-FR" sz="2400" dirty="0" smtClean="0"/>
              <a:t> no native HDR capture </a:t>
            </a:r>
            <a:r>
              <a:rPr lang="fr-FR" sz="2400" dirty="0" err="1" smtClean="0"/>
              <a:t>device</a:t>
            </a:r>
            <a:endParaRPr lang="fr-FR" sz="2400" dirty="0" smtClean="0"/>
          </a:p>
          <a:p>
            <a:endParaRPr lang="fr-FR" dirty="0" smtClean="0"/>
          </a:p>
          <a:p>
            <a:r>
              <a:rPr lang="fr-FR" sz="2400" dirty="0" smtClean="0"/>
              <a:t>Building HDR content </a:t>
            </a:r>
            <a:r>
              <a:rPr lang="fr-FR" sz="2400" dirty="0" err="1" smtClean="0"/>
              <a:t>from</a:t>
            </a:r>
            <a:r>
              <a:rPr lang="fr-FR" sz="2400" dirty="0" smtClean="0"/>
              <a:t> multiple LDR images causes </a:t>
            </a:r>
            <a:r>
              <a:rPr lang="fr-FR" sz="2400" dirty="0" err="1" smtClean="0"/>
              <a:t>some</a:t>
            </a:r>
            <a:r>
              <a:rPr lang="fr-FR" sz="2400" dirty="0" smtClean="0"/>
              <a:t> </a:t>
            </a:r>
            <a:r>
              <a:rPr lang="fr-FR" sz="2400" dirty="0" err="1" smtClean="0"/>
              <a:t>defects</a:t>
            </a:r>
            <a:endParaRPr lang="fr-FR" sz="2400" dirty="0" smtClean="0"/>
          </a:p>
          <a:p>
            <a:pPr lvl="1"/>
            <a:r>
              <a:rPr lang="fr-FR" sz="2000" dirty="0" err="1" smtClean="0"/>
              <a:t>Ghosting</a:t>
            </a:r>
            <a:r>
              <a:rPr lang="fr-FR" sz="2000" dirty="0" smtClean="0"/>
              <a:t> in over </a:t>
            </a:r>
            <a:r>
              <a:rPr lang="fr-FR" sz="2000" dirty="0" err="1" smtClean="0"/>
              <a:t>exposed</a:t>
            </a:r>
            <a:r>
              <a:rPr lang="fr-FR" sz="2000" dirty="0" smtClean="0"/>
              <a:t> area </a:t>
            </a:r>
          </a:p>
          <a:p>
            <a:pPr lvl="1"/>
            <a:r>
              <a:rPr lang="fr-FR" sz="2000" dirty="0" err="1" smtClean="0"/>
              <a:t>Alignment</a:t>
            </a:r>
            <a:r>
              <a:rPr lang="fr-FR" sz="2000" dirty="0" smtClean="0"/>
              <a:t> / </a:t>
            </a:r>
            <a:r>
              <a:rPr lang="fr-FR" sz="2000" dirty="0" err="1" smtClean="0"/>
              <a:t>geometrics</a:t>
            </a:r>
            <a:r>
              <a:rPr lang="fr-FR" sz="2000" dirty="0" smtClean="0"/>
              <a:t> </a:t>
            </a:r>
            <a:r>
              <a:rPr lang="fr-FR" sz="2000" dirty="0" err="1" smtClean="0"/>
              <a:t>distortions</a:t>
            </a:r>
            <a:r>
              <a:rPr lang="fr-FR" sz="2000" dirty="0" smtClean="0"/>
              <a:t> (HDR </a:t>
            </a:r>
            <a:r>
              <a:rPr lang="fr-FR" sz="2000" dirty="0" err="1" smtClean="0"/>
              <a:t>rig</a:t>
            </a:r>
            <a:r>
              <a:rPr lang="fr-FR" sz="2000" dirty="0" smtClean="0"/>
              <a:t>)</a:t>
            </a:r>
          </a:p>
          <a:p>
            <a:pPr lvl="1"/>
            <a:r>
              <a:rPr lang="fr-FR" sz="2000" dirty="0" smtClean="0"/>
              <a:t>Lens </a:t>
            </a:r>
            <a:r>
              <a:rPr lang="fr-FR" sz="2000" dirty="0" err="1" smtClean="0"/>
              <a:t>flares</a:t>
            </a:r>
            <a:r>
              <a:rPr lang="fr-FR" sz="2000" dirty="0" smtClean="0"/>
              <a:t> </a:t>
            </a:r>
            <a:r>
              <a:rPr lang="fr-FR" sz="2000" dirty="0" err="1" smtClean="0"/>
              <a:t>problems</a:t>
            </a:r>
            <a:r>
              <a:rPr lang="fr-FR" sz="2000" dirty="0" smtClean="0"/>
              <a:t> </a:t>
            </a:r>
            <a:r>
              <a:rPr lang="fr-FR" sz="2000" dirty="0" err="1" smtClean="0"/>
              <a:t>between</a:t>
            </a:r>
            <a:r>
              <a:rPr lang="fr-FR" sz="2000" dirty="0" smtClean="0"/>
              <a:t> cameras</a:t>
            </a:r>
          </a:p>
          <a:p>
            <a:pPr lvl="1"/>
            <a:r>
              <a:rPr lang="fr-FR" sz="2000" dirty="0" smtClean="0"/>
              <a:t>Noise due to large </a:t>
            </a:r>
            <a:r>
              <a:rPr lang="fr-FR" sz="2000" dirty="0" err="1" smtClean="0"/>
              <a:t>difference</a:t>
            </a:r>
            <a:r>
              <a:rPr lang="fr-FR" sz="2000" dirty="0" smtClean="0"/>
              <a:t> </a:t>
            </a:r>
            <a:r>
              <a:rPr lang="fr-FR" sz="2000" dirty="0" err="1" smtClean="0"/>
              <a:t>between</a:t>
            </a:r>
            <a:r>
              <a:rPr lang="fr-FR" sz="2000" dirty="0" smtClean="0"/>
              <a:t> the </a:t>
            </a:r>
            <a:r>
              <a:rPr lang="fr-FR" sz="2000" dirty="0" err="1" smtClean="0"/>
              <a:t>different</a:t>
            </a:r>
            <a:r>
              <a:rPr lang="fr-FR" sz="2000" dirty="0" smtClean="0"/>
              <a:t> </a:t>
            </a:r>
            <a:r>
              <a:rPr lang="fr-FR" sz="2000" dirty="0" err="1" smtClean="0"/>
              <a:t>exposures</a:t>
            </a:r>
            <a:r>
              <a:rPr lang="fr-FR" sz="2000" dirty="0" smtClean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HDR and </a:t>
            </a:r>
            <a:r>
              <a:rPr lang="fr-FR" dirty="0" err="1" smtClean="0"/>
              <a:t>quality</a:t>
            </a:r>
            <a:r>
              <a:rPr lang="fr-FR" dirty="0" smtClean="0"/>
              <a:t> : new issues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400" dirty="0" err="1" smtClean="0"/>
              <a:t>Using</a:t>
            </a:r>
            <a:r>
              <a:rPr lang="fr-FR" sz="2400" dirty="0" smtClean="0"/>
              <a:t> a HDR display…</a:t>
            </a:r>
          </a:p>
          <a:p>
            <a:pPr lvl="1"/>
            <a:r>
              <a:rPr lang="fr-FR" sz="2000" dirty="0" smtClean="0"/>
              <a:t>Much </a:t>
            </a:r>
            <a:r>
              <a:rPr lang="fr-FR" sz="2000" dirty="0" err="1" smtClean="0"/>
              <a:t>higher</a:t>
            </a:r>
            <a:r>
              <a:rPr lang="fr-FR" sz="2000" dirty="0" smtClean="0"/>
              <a:t> luminance </a:t>
            </a:r>
            <a:r>
              <a:rPr lang="fr-FR" sz="2000" dirty="0" err="1" smtClean="0"/>
              <a:t>than</a:t>
            </a:r>
            <a:r>
              <a:rPr lang="fr-FR" sz="2000" dirty="0" smtClean="0"/>
              <a:t> </a:t>
            </a:r>
            <a:r>
              <a:rPr lang="fr-FR" sz="2000" dirty="0" err="1" smtClean="0"/>
              <a:t>usually</a:t>
            </a:r>
            <a:r>
              <a:rPr lang="fr-FR" sz="2000" dirty="0" smtClean="0"/>
              <a:t> </a:t>
            </a:r>
            <a:r>
              <a:rPr lang="fr-FR" sz="2000" dirty="0" err="1" smtClean="0"/>
              <a:t>used</a:t>
            </a:r>
            <a:r>
              <a:rPr lang="fr-FR" sz="2000" dirty="0" smtClean="0"/>
              <a:t> in </a:t>
            </a:r>
            <a:r>
              <a:rPr lang="fr-FR" sz="2000" dirty="0" err="1" smtClean="0"/>
              <a:t>lab</a:t>
            </a:r>
            <a:r>
              <a:rPr lang="fr-FR" sz="2000" dirty="0" smtClean="0"/>
              <a:t> </a:t>
            </a:r>
            <a:r>
              <a:rPr lang="fr-FR" sz="2000" dirty="0" err="1" smtClean="0"/>
              <a:t>experiments</a:t>
            </a:r>
            <a:endParaRPr lang="fr-FR" sz="2000" dirty="0" smtClean="0"/>
          </a:p>
          <a:p>
            <a:pPr lvl="2"/>
            <a:r>
              <a:rPr lang="fr-FR" sz="1400" dirty="0" smtClean="0"/>
              <a:t>For LDR content, </a:t>
            </a:r>
            <a:r>
              <a:rPr lang="fr-FR" sz="1400" dirty="0" err="1" smtClean="0"/>
              <a:t>typical</a:t>
            </a:r>
            <a:r>
              <a:rPr lang="fr-FR" sz="1400" dirty="0" smtClean="0"/>
              <a:t> </a:t>
            </a:r>
            <a:r>
              <a:rPr lang="fr-FR" sz="1400" dirty="0" err="1" smtClean="0"/>
              <a:t>environmental</a:t>
            </a:r>
            <a:r>
              <a:rPr lang="fr-FR" sz="1400" dirty="0" smtClean="0"/>
              <a:t> </a:t>
            </a:r>
            <a:r>
              <a:rPr lang="fr-FR" sz="1400" dirty="0" err="1" smtClean="0"/>
              <a:t>illuminance</a:t>
            </a:r>
            <a:r>
              <a:rPr lang="fr-FR" sz="1400" dirty="0" smtClean="0"/>
              <a:t> </a:t>
            </a:r>
            <a:r>
              <a:rPr lang="fr-FR" sz="1400" dirty="0" err="1" smtClean="0"/>
              <a:t>is</a:t>
            </a:r>
            <a:r>
              <a:rPr lang="fr-FR" sz="1400" dirty="0" smtClean="0"/>
              <a:t> 200 lux (ITU-R BT.500)</a:t>
            </a:r>
          </a:p>
          <a:p>
            <a:pPr lvl="2"/>
            <a:r>
              <a:rPr lang="fr-FR" sz="1400" dirty="0" smtClean="0"/>
              <a:t>How </a:t>
            </a:r>
            <a:r>
              <a:rPr lang="fr-FR" sz="1400" dirty="0" err="1" smtClean="0"/>
              <a:t>much</a:t>
            </a:r>
            <a:r>
              <a:rPr lang="fr-FR" sz="1400" dirty="0" smtClean="0"/>
              <a:t> light </a:t>
            </a:r>
            <a:r>
              <a:rPr lang="fr-FR" sz="1400" dirty="0" err="1" smtClean="0"/>
              <a:t>is</a:t>
            </a:r>
            <a:r>
              <a:rPr lang="fr-FR" sz="1400" dirty="0" smtClean="0"/>
              <a:t> </a:t>
            </a:r>
            <a:r>
              <a:rPr lang="fr-FR" sz="1400" dirty="0" err="1" smtClean="0"/>
              <a:t>necessary</a:t>
            </a:r>
            <a:r>
              <a:rPr lang="fr-FR" sz="1400" dirty="0" smtClean="0"/>
              <a:t> for HDR ?</a:t>
            </a:r>
          </a:p>
          <a:p>
            <a:pPr lvl="2"/>
            <a:r>
              <a:rPr lang="fr-FR" sz="1400" dirty="0" err="1" smtClean="0"/>
              <a:t>Does</a:t>
            </a:r>
            <a:r>
              <a:rPr lang="fr-FR" sz="1400" dirty="0" smtClean="0"/>
              <a:t> </a:t>
            </a:r>
            <a:r>
              <a:rPr lang="fr-FR" sz="1400" dirty="0" err="1" smtClean="0"/>
              <a:t>it</a:t>
            </a:r>
            <a:r>
              <a:rPr lang="fr-FR" sz="1400" dirty="0" smtClean="0"/>
              <a:t> have to </a:t>
            </a:r>
            <a:r>
              <a:rPr lang="fr-FR" sz="1400" dirty="0" err="1" smtClean="0"/>
              <a:t>be</a:t>
            </a:r>
            <a:r>
              <a:rPr lang="fr-FR" sz="1400" dirty="0" smtClean="0"/>
              <a:t> </a:t>
            </a:r>
            <a:r>
              <a:rPr lang="fr-FR" sz="1400" dirty="0" err="1" smtClean="0"/>
              <a:t>dynamically</a:t>
            </a:r>
            <a:r>
              <a:rPr lang="fr-FR" sz="1400" dirty="0" smtClean="0"/>
              <a:t> </a:t>
            </a:r>
            <a:r>
              <a:rPr lang="fr-FR" sz="1400" dirty="0" err="1" smtClean="0"/>
              <a:t>adapted</a:t>
            </a:r>
            <a:r>
              <a:rPr lang="fr-FR" sz="1400" dirty="0" smtClean="0"/>
              <a:t> </a:t>
            </a:r>
            <a:r>
              <a:rPr lang="fr-FR" sz="1400" dirty="0" err="1" smtClean="0"/>
              <a:t>according</a:t>
            </a:r>
            <a:r>
              <a:rPr lang="fr-FR" sz="1400" dirty="0" smtClean="0"/>
              <a:t> to the </a:t>
            </a:r>
            <a:r>
              <a:rPr lang="fr-FR" sz="1400" dirty="0" err="1" smtClean="0"/>
              <a:t>mean</a:t>
            </a:r>
            <a:r>
              <a:rPr lang="fr-FR" sz="1400" dirty="0" smtClean="0"/>
              <a:t> luminance of the </a:t>
            </a:r>
            <a:r>
              <a:rPr lang="fr-FR" sz="1400" dirty="0" err="1" smtClean="0"/>
              <a:t>screen</a:t>
            </a:r>
            <a:r>
              <a:rPr lang="fr-FR" sz="1400" dirty="0" smtClean="0"/>
              <a:t> ?</a:t>
            </a:r>
          </a:p>
          <a:p>
            <a:pPr lvl="2"/>
            <a:endParaRPr lang="fr-FR" sz="1600" dirty="0" smtClean="0"/>
          </a:p>
          <a:p>
            <a:pPr lvl="1"/>
            <a:r>
              <a:rPr lang="fr-FR" sz="2000" dirty="0" err="1" smtClean="0"/>
              <a:t>Need</a:t>
            </a:r>
            <a:r>
              <a:rPr lang="fr-FR" sz="2000" dirty="0" smtClean="0"/>
              <a:t> for non </a:t>
            </a:r>
            <a:r>
              <a:rPr lang="fr-FR" sz="2000" dirty="0" err="1" smtClean="0"/>
              <a:t>normalized</a:t>
            </a:r>
            <a:r>
              <a:rPr lang="fr-FR" sz="2000" dirty="0" smtClean="0"/>
              <a:t> </a:t>
            </a:r>
            <a:r>
              <a:rPr lang="fr-FR" sz="2000" dirty="0" err="1" smtClean="0"/>
              <a:t>experiment</a:t>
            </a:r>
            <a:r>
              <a:rPr lang="fr-FR" sz="2000" dirty="0" smtClean="0"/>
              <a:t> </a:t>
            </a:r>
            <a:r>
              <a:rPr lang="fr-FR" sz="2000" dirty="0" err="1" smtClean="0"/>
              <a:t>rooms</a:t>
            </a:r>
            <a:r>
              <a:rPr lang="fr-FR" sz="2000" dirty="0" smtClean="0"/>
              <a:t> ?</a:t>
            </a:r>
          </a:p>
          <a:p>
            <a:pPr lvl="1"/>
            <a:endParaRPr lang="fr-FR" sz="2000" dirty="0" smtClean="0"/>
          </a:p>
          <a:p>
            <a:pPr lvl="1"/>
            <a:r>
              <a:rPr lang="fr-FR" sz="2000" dirty="0" smtClean="0"/>
              <a:t>HDR display not </a:t>
            </a:r>
            <a:r>
              <a:rPr lang="fr-FR" sz="2000" dirty="0" err="1" smtClean="0"/>
              <a:t>easy</a:t>
            </a:r>
            <a:r>
              <a:rPr lang="fr-FR" sz="2000" dirty="0" smtClean="0"/>
              <a:t> to </a:t>
            </a:r>
            <a:r>
              <a:rPr lang="fr-FR" sz="2000" dirty="0" err="1" smtClean="0"/>
              <a:t>feed</a:t>
            </a:r>
            <a:r>
              <a:rPr lang="fr-FR" sz="2000" dirty="0" smtClean="0"/>
              <a:t> (for </a:t>
            </a:r>
            <a:r>
              <a:rPr lang="fr-FR" sz="2000" dirty="0" err="1" smtClean="0"/>
              <a:t>better</a:t>
            </a:r>
            <a:r>
              <a:rPr lang="fr-FR" sz="2000" dirty="0" smtClean="0"/>
              <a:t> control LCD panel and </a:t>
            </a:r>
            <a:r>
              <a:rPr lang="fr-FR" sz="2000" dirty="0" err="1" smtClean="0"/>
              <a:t>backlight</a:t>
            </a:r>
            <a:r>
              <a:rPr lang="fr-FR" sz="2000" dirty="0" smtClean="0"/>
              <a:t> data </a:t>
            </a:r>
            <a:r>
              <a:rPr lang="fr-FR" sz="2000" dirty="0" err="1" smtClean="0"/>
              <a:t>should</a:t>
            </a:r>
            <a:r>
              <a:rPr lang="fr-FR" sz="2000" dirty="0" smtClean="0"/>
              <a:t> </a:t>
            </a:r>
            <a:r>
              <a:rPr lang="fr-FR" sz="2000" dirty="0" err="1" smtClean="0"/>
              <a:t>be</a:t>
            </a:r>
            <a:r>
              <a:rPr lang="fr-FR" sz="2000" dirty="0" smtClean="0"/>
              <a:t> </a:t>
            </a:r>
            <a:r>
              <a:rPr lang="fr-FR" sz="2000" dirty="0" err="1" smtClean="0"/>
              <a:t>addressed</a:t>
            </a:r>
            <a:r>
              <a:rPr lang="fr-FR" sz="2000" dirty="0" smtClean="0"/>
              <a:t> </a:t>
            </a:r>
            <a:r>
              <a:rPr lang="fr-FR" sz="2000" dirty="0" err="1" smtClean="0"/>
              <a:t>separately</a:t>
            </a:r>
            <a:r>
              <a:rPr lang="fr-FR" sz="2000" dirty="0" smtClean="0"/>
              <a:t>) </a:t>
            </a:r>
          </a:p>
          <a:p>
            <a:pPr lvl="2"/>
            <a:endParaRPr lang="fr-FR" sz="1600" dirty="0" smtClean="0"/>
          </a:p>
          <a:p>
            <a:pPr lvl="1"/>
            <a:r>
              <a:rPr lang="fr-FR" sz="2000" dirty="0" err="1" smtClean="0"/>
              <a:t>Almost</a:t>
            </a:r>
            <a:r>
              <a:rPr lang="fr-FR" sz="2000" dirty="0" smtClean="0"/>
              <a:t> no HDR </a:t>
            </a:r>
            <a:r>
              <a:rPr lang="fr-FR" sz="2000" dirty="0" err="1" smtClean="0"/>
              <a:t>video</a:t>
            </a:r>
            <a:r>
              <a:rPr lang="fr-FR" sz="2000" dirty="0" smtClean="0"/>
              <a:t> </a:t>
            </a:r>
            <a:r>
              <a:rPr lang="fr-FR" sz="2000" dirty="0" err="1" smtClean="0"/>
              <a:t>player</a:t>
            </a:r>
            <a:r>
              <a:rPr lang="fr-FR" sz="2000" dirty="0" smtClean="0"/>
              <a:t> </a:t>
            </a:r>
            <a:r>
              <a:rPr lang="fr-FR" sz="2000" dirty="0" err="1" smtClean="0"/>
              <a:t>available</a:t>
            </a:r>
            <a:endParaRPr lang="fr-FR" sz="2000" dirty="0" smtClean="0"/>
          </a:p>
          <a:p>
            <a:pPr lvl="1"/>
            <a:endParaRPr lang="fr-FR" sz="1600" dirty="0" smtClean="0"/>
          </a:p>
          <a:p>
            <a:pPr lvl="1"/>
            <a:r>
              <a:rPr lang="fr-FR" sz="2000" dirty="0" smtClean="0"/>
              <a:t>HDR </a:t>
            </a:r>
            <a:r>
              <a:rPr lang="fr-FR" sz="2000" dirty="0" err="1" smtClean="0"/>
              <a:t>screen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not transparent : </a:t>
            </a:r>
            <a:r>
              <a:rPr lang="fr-FR" sz="2000" dirty="0" err="1" smtClean="0"/>
              <a:t>need</a:t>
            </a:r>
            <a:r>
              <a:rPr lang="fr-FR" sz="2000" dirty="0" smtClean="0"/>
              <a:t> to </a:t>
            </a:r>
            <a:r>
              <a:rPr lang="fr-FR" sz="2000" dirty="0" err="1" smtClean="0"/>
              <a:t>be</a:t>
            </a:r>
            <a:r>
              <a:rPr lang="fr-FR" sz="2000" dirty="0" smtClean="0"/>
              <a:t> </a:t>
            </a:r>
            <a:r>
              <a:rPr lang="fr-FR" sz="2000" dirty="0" err="1" smtClean="0"/>
              <a:t>studied</a:t>
            </a:r>
            <a:endParaRPr lang="fr-FR" sz="2000" dirty="0" smtClean="0"/>
          </a:p>
          <a:p>
            <a:pPr lvl="2"/>
            <a:r>
              <a:rPr lang="fr-FR" sz="1800" dirty="0" smtClean="0"/>
              <a:t>A « new » </a:t>
            </a:r>
            <a:r>
              <a:rPr lang="fr-FR" sz="1800" dirty="0" err="1" smtClean="0"/>
              <a:t>technology</a:t>
            </a:r>
            <a:r>
              <a:rPr lang="fr-FR" sz="1800" dirty="0" smtClean="0"/>
              <a:t> </a:t>
            </a:r>
            <a:r>
              <a:rPr lang="fr-FR" sz="1800" dirty="0" err="1" smtClean="0"/>
              <a:t>with</a:t>
            </a:r>
            <a:r>
              <a:rPr lang="fr-FR" sz="1800" dirty="0" smtClean="0"/>
              <a:t> </a:t>
            </a:r>
            <a:r>
              <a:rPr lang="fr-FR" sz="1800" dirty="0" err="1" smtClean="0"/>
              <a:t>its</a:t>
            </a:r>
            <a:r>
              <a:rPr lang="fr-FR" sz="1800" dirty="0" smtClean="0"/>
              <a:t> </a:t>
            </a:r>
            <a:r>
              <a:rPr lang="fr-FR" sz="1800" dirty="0" err="1" smtClean="0"/>
              <a:t>own</a:t>
            </a:r>
            <a:r>
              <a:rPr lang="fr-FR" sz="1800" dirty="0" smtClean="0"/>
              <a:t> </a:t>
            </a:r>
            <a:r>
              <a:rPr lang="fr-FR" sz="1800" dirty="0" err="1" smtClean="0"/>
              <a:t>defects</a:t>
            </a:r>
            <a:r>
              <a:rPr lang="fr-FR" sz="1800" dirty="0" smtClean="0"/>
              <a:t> (ex: </a:t>
            </a:r>
            <a:r>
              <a:rPr lang="fr-FR" sz="1800" dirty="0" err="1" smtClean="0"/>
              <a:t>LEDs</a:t>
            </a:r>
            <a:r>
              <a:rPr lang="fr-FR" sz="1800" dirty="0" smtClean="0"/>
              <a:t> </a:t>
            </a:r>
            <a:r>
              <a:rPr lang="fr-FR" sz="1800" dirty="0" err="1" smtClean="0"/>
              <a:t>bleeding</a:t>
            </a:r>
            <a:r>
              <a:rPr lang="fr-FR" sz="1800" dirty="0" smtClean="0"/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HDR and </a:t>
            </a:r>
            <a:r>
              <a:rPr lang="fr-FR" dirty="0" err="1" smtClean="0"/>
              <a:t>quality</a:t>
            </a:r>
            <a:r>
              <a:rPr lang="fr-FR" dirty="0" smtClean="0"/>
              <a:t> : new issues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HDR displays are not </a:t>
            </a:r>
            <a:r>
              <a:rPr lang="fr-FR" sz="2400" dirty="0" err="1" smtClean="0"/>
              <a:t>widely</a:t>
            </a:r>
            <a:r>
              <a:rPr lang="fr-FR" sz="2400" dirty="0" smtClean="0"/>
              <a:t> </a:t>
            </a:r>
            <a:r>
              <a:rPr lang="fr-FR" sz="2400" dirty="0" err="1" smtClean="0"/>
              <a:t>available</a:t>
            </a:r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err="1" smtClean="0"/>
              <a:t>Using</a:t>
            </a:r>
            <a:r>
              <a:rPr lang="fr-FR" sz="2400" dirty="0" smtClean="0"/>
              <a:t> a LDR display for HDR content </a:t>
            </a:r>
            <a:r>
              <a:rPr lang="fr-FR" sz="2400" dirty="0" err="1" smtClean="0"/>
              <a:t>implies</a:t>
            </a:r>
            <a:r>
              <a:rPr lang="fr-FR" sz="2400" dirty="0" smtClean="0"/>
              <a:t> new issues</a:t>
            </a:r>
          </a:p>
          <a:p>
            <a:pPr lvl="1"/>
            <a:r>
              <a:rPr lang="fr-FR" sz="2000" dirty="0" err="1" smtClean="0"/>
              <a:t>Need</a:t>
            </a:r>
            <a:r>
              <a:rPr lang="fr-FR" sz="2000" dirty="0" smtClean="0"/>
              <a:t> to </a:t>
            </a:r>
            <a:r>
              <a:rPr lang="fr-FR" sz="2000" dirty="0" err="1" smtClean="0"/>
              <a:t>apply</a:t>
            </a:r>
            <a:r>
              <a:rPr lang="fr-FR" sz="2000" dirty="0" smtClean="0"/>
              <a:t> a </a:t>
            </a:r>
            <a:r>
              <a:rPr lang="fr-FR" sz="2000" dirty="0" err="1" smtClean="0"/>
              <a:t>tone</a:t>
            </a:r>
            <a:r>
              <a:rPr lang="fr-FR" sz="2000" dirty="0" smtClean="0"/>
              <a:t> </a:t>
            </a:r>
            <a:r>
              <a:rPr lang="fr-FR" sz="2000" dirty="0" err="1" smtClean="0"/>
              <a:t>mapping</a:t>
            </a:r>
            <a:r>
              <a:rPr lang="fr-FR" sz="2000" dirty="0" smtClean="0"/>
              <a:t> </a:t>
            </a:r>
            <a:r>
              <a:rPr lang="fr-FR" sz="2000" dirty="0" err="1" smtClean="0"/>
              <a:t>operator</a:t>
            </a:r>
            <a:endParaRPr lang="fr-FR" sz="2000" dirty="0" smtClean="0"/>
          </a:p>
          <a:p>
            <a:pPr lvl="1"/>
            <a:r>
              <a:rPr lang="fr-FR" sz="2000" dirty="0" err="1" smtClean="0"/>
              <a:t>Many</a:t>
            </a:r>
            <a:r>
              <a:rPr lang="fr-FR" sz="2000" dirty="0" smtClean="0"/>
              <a:t> </a:t>
            </a:r>
            <a:r>
              <a:rPr lang="fr-FR" sz="2000" dirty="0" err="1" smtClean="0"/>
              <a:t>operators</a:t>
            </a:r>
            <a:r>
              <a:rPr lang="fr-FR" sz="2000" dirty="0" smtClean="0"/>
              <a:t> </a:t>
            </a:r>
            <a:r>
              <a:rPr lang="fr-FR" sz="2000" dirty="0" err="1" smtClean="0"/>
              <a:t>with</a:t>
            </a:r>
            <a:r>
              <a:rPr lang="fr-FR" sz="2000" dirty="0" smtClean="0"/>
              <a:t> </a:t>
            </a:r>
            <a:r>
              <a:rPr lang="fr-FR" sz="2000" dirty="0" err="1" smtClean="0"/>
              <a:t>many</a:t>
            </a:r>
            <a:r>
              <a:rPr lang="fr-FR" sz="2000" dirty="0" smtClean="0"/>
              <a:t> </a:t>
            </a:r>
            <a:r>
              <a:rPr lang="fr-FR" sz="2000" dirty="0" err="1" smtClean="0"/>
              <a:t>parameters</a:t>
            </a:r>
            <a:endParaRPr lang="fr-FR" sz="2000" dirty="0" smtClean="0"/>
          </a:p>
          <a:p>
            <a:pPr lvl="2"/>
            <a:r>
              <a:rPr lang="fr-FR" sz="1600" dirty="0" smtClean="0"/>
              <a:t>Hard for </a:t>
            </a:r>
            <a:r>
              <a:rPr lang="fr-FR" sz="1600" dirty="0" err="1" smtClean="0"/>
              <a:t>find</a:t>
            </a:r>
            <a:r>
              <a:rPr lang="fr-FR" sz="1600" dirty="0" smtClean="0"/>
              <a:t> a good set of « </a:t>
            </a:r>
            <a:r>
              <a:rPr lang="fr-FR" sz="1600" dirty="0" err="1" smtClean="0"/>
              <a:t>universal</a:t>
            </a:r>
            <a:r>
              <a:rPr lang="fr-FR" sz="1600" dirty="0" smtClean="0"/>
              <a:t> » </a:t>
            </a:r>
            <a:r>
              <a:rPr lang="fr-FR" sz="1600" dirty="0" err="1" smtClean="0"/>
              <a:t>parameters</a:t>
            </a:r>
            <a:endParaRPr lang="fr-FR" sz="1600" dirty="0" smtClean="0"/>
          </a:p>
          <a:p>
            <a:pPr lvl="1"/>
            <a:r>
              <a:rPr lang="fr-FR" sz="2000" dirty="0" err="1" smtClean="0"/>
              <a:t>Tone</a:t>
            </a:r>
            <a:r>
              <a:rPr lang="fr-FR" sz="2000" dirty="0" smtClean="0"/>
              <a:t> </a:t>
            </a:r>
            <a:r>
              <a:rPr lang="fr-FR" sz="2000" dirty="0" err="1" smtClean="0"/>
              <a:t>mapping</a:t>
            </a:r>
            <a:r>
              <a:rPr lang="fr-FR" sz="2000" dirty="0" smtClean="0"/>
              <a:t> are not </a:t>
            </a:r>
            <a:r>
              <a:rPr lang="fr-FR" sz="2000" dirty="0" err="1" smtClean="0"/>
              <a:t>neutral</a:t>
            </a:r>
            <a:endParaRPr lang="fr-FR" sz="2000" dirty="0" smtClean="0"/>
          </a:p>
          <a:p>
            <a:pPr lvl="2"/>
            <a:r>
              <a:rPr lang="fr-FR" sz="1600" dirty="0" err="1" smtClean="0"/>
              <a:t>Effect</a:t>
            </a:r>
            <a:r>
              <a:rPr lang="fr-FR" sz="1600" dirty="0" smtClean="0"/>
              <a:t> on </a:t>
            </a:r>
            <a:r>
              <a:rPr lang="fr-FR" sz="1600" dirty="0" err="1" smtClean="0"/>
              <a:t>quality</a:t>
            </a:r>
            <a:r>
              <a:rPr lang="fr-FR" sz="1600" dirty="0" smtClean="0"/>
              <a:t> and </a:t>
            </a:r>
            <a:r>
              <a:rPr lang="fr-FR" sz="1600" dirty="0" err="1" smtClean="0"/>
              <a:t>artistic</a:t>
            </a:r>
            <a:r>
              <a:rPr lang="fr-FR" sz="1600" dirty="0" smtClean="0"/>
              <a:t> intention</a:t>
            </a:r>
          </a:p>
          <a:p>
            <a:pPr lvl="1"/>
            <a:r>
              <a:rPr lang="fr-FR" sz="2000" dirty="0" smtClean="0"/>
              <a:t>Most </a:t>
            </a:r>
            <a:r>
              <a:rPr lang="fr-FR" sz="2000" dirty="0" err="1" smtClean="0"/>
              <a:t>tone</a:t>
            </a:r>
            <a:r>
              <a:rPr lang="fr-FR" sz="2000" dirty="0" smtClean="0"/>
              <a:t> </a:t>
            </a:r>
            <a:r>
              <a:rPr lang="fr-FR" sz="2000" dirty="0" err="1" smtClean="0"/>
              <a:t>mapping</a:t>
            </a:r>
            <a:r>
              <a:rPr lang="fr-FR" sz="2000" dirty="0" smtClean="0"/>
              <a:t> </a:t>
            </a:r>
            <a:r>
              <a:rPr lang="fr-FR" sz="2000" dirty="0" err="1" smtClean="0"/>
              <a:t>operator</a:t>
            </a:r>
            <a:r>
              <a:rPr lang="fr-FR" sz="2000" dirty="0" smtClean="0"/>
              <a:t> are </a:t>
            </a:r>
            <a:r>
              <a:rPr lang="fr-FR" sz="2000" dirty="0" err="1" smtClean="0"/>
              <a:t>built</a:t>
            </a:r>
            <a:r>
              <a:rPr lang="fr-FR" sz="2000" dirty="0" smtClean="0"/>
              <a:t> for </a:t>
            </a:r>
            <a:r>
              <a:rPr lang="fr-FR" sz="2000" dirty="0" err="1" smtClean="0"/>
              <a:t>still</a:t>
            </a:r>
            <a:r>
              <a:rPr lang="fr-FR" sz="2000" dirty="0" smtClean="0"/>
              <a:t> images. </a:t>
            </a:r>
            <a:r>
              <a:rPr lang="fr-FR" sz="2000" dirty="0" err="1" smtClean="0"/>
              <a:t>Big</a:t>
            </a:r>
            <a:r>
              <a:rPr lang="fr-FR" sz="2000" dirty="0" smtClean="0"/>
              <a:t> issues </a:t>
            </a:r>
            <a:r>
              <a:rPr lang="fr-FR" sz="2000" dirty="0" err="1" smtClean="0"/>
              <a:t>with</a:t>
            </a:r>
            <a:r>
              <a:rPr lang="fr-FR" sz="2000" dirty="0" smtClean="0"/>
              <a:t> </a:t>
            </a:r>
            <a:r>
              <a:rPr lang="fr-FR" sz="2000" dirty="0" err="1" smtClean="0"/>
              <a:t>videos</a:t>
            </a:r>
            <a:r>
              <a:rPr lang="fr-FR" sz="2000" dirty="0" smtClean="0"/>
              <a:t> </a:t>
            </a:r>
            <a:r>
              <a:rPr lang="fr-FR" sz="2000" dirty="0" err="1" smtClean="0"/>
              <a:t>because</a:t>
            </a:r>
            <a:r>
              <a:rPr lang="fr-FR" sz="2000" dirty="0" smtClean="0"/>
              <a:t> of max luminance changes…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578</Words>
  <Application>Microsoft Office PowerPoint</Application>
  <PresentationFormat>On-screen Show (4:3)</PresentationFormat>
  <Paragraphs>109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Thème Office</vt:lpstr>
      <vt:lpstr>VQEG Rennes meeting june 2012 </vt:lpstr>
      <vt:lpstr>What is HDR ?</vt:lpstr>
      <vt:lpstr>HDR capture</vt:lpstr>
      <vt:lpstr>HDR display(s)</vt:lpstr>
      <vt:lpstr>Tone mapping (HDR-&gt;LDR)</vt:lpstr>
      <vt:lpstr>Inverse Tone-mapping (LDR-&gt;HDR)</vt:lpstr>
      <vt:lpstr>HDR and quality : new issues</vt:lpstr>
      <vt:lpstr>HDR and quality : new issues</vt:lpstr>
      <vt:lpstr>HDR and quality : new issues</vt:lpstr>
      <vt:lpstr>HDR content transport and coding</vt:lpstr>
      <vt:lpstr>HDR and QoE</vt:lpstr>
      <vt:lpstr>The Nevex Project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VQEG meeting</dc:title>
  <dc:creator>Matthieu</dc:creator>
  <cp:lastModifiedBy>plecalle</cp:lastModifiedBy>
  <cp:revision>107</cp:revision>
  <dcterms:created xsi:type="dcterms:W3CDTF">2012-06-11T09:00:34Z</dcterms:created>
  <dcterms:modified xsi:type="dcterms:W3CDTF">2012-06-12T12:55:45Z</dcterms:modified>
</cp:coreProperties>
</file>