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9"/>
  </p:notesMasterIdLst>
  <p:sldIdLst>
    <p:sldId id="256" r:id="rId2"/>
    <p:sldId id="287" r:id="rId3"/>
    <p:sldId id="282" r:id="rId4"/>
    <p:sldId id="285" r:id="rId5"/>
    <p:sldId id="283" r:id="rId6"/>
    <p:sldId id="288" r:id="rId7"/>
    <p:sldId id="280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15619" autoAdjust="0"/>
    <p:restoredTop sz="94683" autoAdjust="0"/>
  </p:normalViewPr>
  <p:slideViewPr>
    <p:cSldViewPr>
      <p:cViewPr>
        <p:scale>
          <a:sx n="100" d="100"/>
          <a:sy n="100" d="100"/>
        </p:scale>
        <p:origin x="162" y="9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9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C6A18D0-E910-4059-B03C-1594B98E2218}" type="datetimeFigureOut">
              <a:rPr lang="en-US"/>
              <a:pPr>
                <a:defRPr/>
              </a:pPr>
              <a:t>9/8/2011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8A1A910-5668-45EA-8734-48FEF46A8B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pic>
        <p:nvPicPr>
          <p:cNvPr id="13" name="Picture 16" descr="*"/>
          <p:cNvPicPr>
            <a:picLocks noChangeAspect="1" noChangeArrowheads="1"/>
          </p:cNvPicPr>
          <p:nvPr userDrawn="1"/>
        </p:nvPicPr>
        <p:blipFill>
          <a:blip r:embed="rId2" cstate="print">
            <a:lum contrast="-42000"/>
          </a:blip>
          <a:srcRect/>
          <a:stretch>
            <a:fillRect/>
          </a:stretch>
        </p:blipFill>
        <p:spPr bwMode="auto">
          <a:xfrm>
            <a:off x="0" y="0"/>
            <a:ext cx="579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0363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00364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4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5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F9A80-B770-4CE7-BE29-CB88AD080B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81685-C260-45FD-9883-9BBCBCBCE8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9FE86-31CD-4D7B-B241-3DEDF8CA2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B42483-4A09-43AA-ABE1-DC866F602A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34244-20DB-46D4-9128-0FF0B3E6D4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BB7BFF-B3DB-4BA5-9972-4DDA7DF55C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A3FDED-0C3A-4196-A8F9-44DE70494A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14D2C3-80A8-4AD3-87EB-F3636B4E33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40F3BE-D0CB-4399-8B5D-C3018DC2B2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8D1C-73C2-4CD7-B9CD-4E0A0166DB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F54B1D-6D5D-48E2-BE4E-D05AF3B931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4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1035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6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37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9933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933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933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933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933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34B99ADC-EEE7-40B3-8DB1-5237D1593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1033" name="Picture 13" descr="*"/>
          <p:cNvPicPr>
            <a:picLocks noChangeAspect="1" noChangeArrowheads="1"/>
          </p:cNvPicPr>
          <p:nvPr userDrawn="1"/>
        </p:nvPicPr>
        <p:blipFill>
          <a:blip r:embed="rId13" cstate="print">
            <a:lum contrast="-42000"/>
          </a:blip>
          <a:srcRect/>
          <a:stretch>
            <a:fillRect/>
          </a:stretch>
        </p:blipFill>
        <p:spPr bwMode="auto">
          <a:xfrm>
            <a:off x="0" y="0"/>
            <a:ext cx="579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9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9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9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93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93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93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93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93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93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93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93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93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93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93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93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93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93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93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5" grpId="0"/>
      <p:bldP spid="99336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93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9336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9933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9933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93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9336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9933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9933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93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9336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9933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9933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93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9336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9933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9933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93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9336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9933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9933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iki.vqeg-jeg.or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qeg.org/" TargetMode="External"/><Relationship Id="rId2" Type="http://schemas.openxmlformats.org/officeDocument/2006/relationships/hyperlink" Target="mailto:webster@its.bldrdoc.gov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itu.in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03463" y="2211388"/>
            <a:ext cx="6257925" cy="1093787"/>
          </a:xfrm>
        </p:spPr>
        <p:txBody>
          <a:bodyPr/>
          <a:lstStyle/>
          <a:p>
            <a:pPr algn="ctr" eaLnBrk="1" hangingPunct="1"/>
            <a:r>
              <a:rPr lang="en-US" b="1" smtClean="0"/>
              <a:t>QoE Standardization Issues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581400"/>
            <a:ext cx="8077200" cy="2438400"/>
          </a:xfrm>
        </p:spPr>
        <p:txBody>
          <a:bodyPr/>
          <a:lstStyle/>
          <a:p>
            <a:pPr eaLnBrk="1" hangingPunct="1"/>
            <a:r>
              <a:rPr lang="en-US" sz="2400" i="1" dirty="0" err="1" smtClean="0"/>
              <a:t>QoMex</a:t>
            </a:r>
            <a:r>
              <a:rPr lang="en-US" sz="2400" i="1" dirty="0" smtClean="0"/>
              <a:t> September 9, 2011</a:t>
            </a:r>
          </a:p>
          <a:p>
            <a:pPr eaLnBrk="1" hangingPunct="1"/>
            <a:r>
              <a:rPr lang="en-US" sz="2400" i="1" dirty="0" err="1" smtClean="0"/>
              <a:t>Mechelen</a:t>
            </a:r>
            <a:r>
              <a:rPr lang="en-US" sz="2400" i="1" dirty="0" smtClean="0"/>
              <a:t>, Belgium</a:t>
            </a:r>
          </a:p>
          <a:p>
            <a:pPr eaLnBrk="1" hangingPunct="1"/>
            <a:r>
              <a:rPr lang="en-US" sz="2400" i="1" dirty="0" smtClean="0"/>
              <a:t>Arthur Webster, </a:t>
            </a:r>
            <a:r>
              <a:rPr lang="en-US" sz="2400" i="1" dirty="0" smtClean="0"/>
              <a:t>NTIA/ITS</a:t>
            </a:r>
          </a:p>
          <a:p>
            <a:pPr eaLnBrk="1" hangingPunct="1"/>
            <a:r>
              <a:rPr lang="en-US" sz="2400" i="1" dirty="0" smtClean="0"/>
              <a:t>Co-Chair of </a:t>
            </a:r>
            <a:r>
              <a:rPr lang="en-US" sz="2400" i="1" dirty="0" smtClean="0"/>
              <a:t>VQEG</a:t>
            </a:r>
            <a:endParaRPr lang="en-US" sz="2400" i="1" dirty="0" smtClean="0"/>
          </a:p>
          <a:p>
            <a:pPr eaLnBrk="1" hangingPunct="1"/>
            <a:r>
              <a:rPr lang="en-US" sz="2400" i="1" dirty="0" smtClean="0"/>
              <a:t>Chair of ITU-T </a:t>
            </a:r>
            <a:r>
              <a:rPr lang="en-US" sz="2400" i="1" dirty="0" smtClean="0"/>
              <a:t>SG9</a:t>
            </a:r>
            <a:endParaRPr lang="en-US" sz="2400" i="1" dirty="0" smtClean="0"/>
          </a:p>
        </p:txBody>
      </p:sp>
      <p:sp>
        <p:nvSpPr>
          <p:cNvPr id="307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5E5F9A0-8293-410B-AAAF-E41C435AB07F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noFill/>
        </p:spPr>
        <p:txBody>
          <a:bodyPr/>
          <a:lstStyle/>
          <a:p>
            <a:pPr eaLnBrk="1" hangingPunct="1"/>
            <a:r>
              <a:rPr lang="en-US" sz="4400" b="1" smtClean="0"/>
              <a:t>Context </a:t>
            </a:r>
            <a:br>
              <a:rPr lang="en-US" sz="4400" b="1" smtClean="0"/>
            </a:br>
            <a:r>
              <a:rPr lang="en-US" smtClean="0"/>
              <a:t>VQEG/Standardization Process</a:t>
            </a:r>
          </a:p>
        </p:txBody>
      </p:sp>
      <p:sp>
        <p:nvSpPr>
          <p:cNvPr id="185397" name="Rectangle 53"/>
          <p:cNvSpPr>
            <a:spLocks noChangeArrowheads="1"/>
          </p:cNvSpPr>
          <p:nvPr/>
        </p:nvSpPr>
        <p:spPr bwMode="auto">
          <a:xfrm>
            <a:off x="1055688" y="5791200"/>
            <a:ext cx="8240712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 sz="3200" b="1" i="1" dirty="0">
              <a:solidFill>
                <a:srgbClr val="FF505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4100" name="Group 57"/>
          <p:cNvGrpSpPr>
            <a:grpSpLocks/>
          </p:cNvGrpSpPr>
          <p:nvPr/>
        </p:nvGrpSpPr>
        <p:grpSpPr bwMode="auto">
          <a:xfrm>
            <a:off x="685800" y="1828800"/>
            <a:ext cx="8458200" cy="3886200"/>
            <a:chOff x="432" y="1152"/>
            <a:chExt cx="5328" cy="2448"/>
          </a:xfrm>
        </p:grpSpPr>
        <p:grpSp>
          <p:nvGrpSpPr>
            <p:cNvPr id="4102" name="Group 32"/>
            <p:cNvGrpSpPr>
              <a:grpSpLocks/>
            </p:cNvGrpSpPr>
            <p:nvPr/>
          </p:nvGrpSpPr>
          <p:grpSpPr bwMode="auto">
            <a:xfrm>
              <a:off x="432" y="1300"/>
              <a:ext cx="1728" cy="677"/>
              <a:chOff x="384" y="1632"/>
              <a:chExt cx="1728" cy="553"/>
            </a:xfrm>
          </p:grpSpPr>
          <p:sp>
            <p:nvSpPr>
              <p:cNvPr id="4120" name="Rectangle 33"/>
              <p:cNvSpPr>
                <a:spLocks noChangeArrowheads="1"/>
              </p:cNvSpPr>
              <p:nvPr/>
            </p:nvSpPr>
            <p:spPr bwMode="auto">
              <a:xfrm>
                <a:off x="384" y="1632"/>
                <a:ext cx="1728" cy="432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1" name="Text Box 34"/>
              <p:cNvSpPr txBox="1">
                <a:spLocks noChangeArrowheads="1"/>
              </p:cNvSpPr>
              <p:nvPr/>
            </p:nvSpPr>
            <p:spPr bwMode="auto">
              <a:xfrm>
                <a:off x="432" y="1725"/>
                <a:ext cx="945" cy="4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latin typeface="Times New Roman" pitchFamily="18" charset="0"/>
                  </a:rPr>
                  <a:t>ITU-T </a:t>
                </a:r>
                <a:r>
                  <a:rPr lang="en-US" sz="2400" dirty="0" smtClean="0">
                    <a:latin typeface="Times New Roman" pitchFamily="18" charset="0"/>
                  </a:rPr>
                  <a:t>&amp;</a:t>
                </a:r>
              </a:p>
              <a:p>
                <a:r>
                  <a:rPr lang="en-US" sz="1400" dirty="0" smtClean="0">
                    <a:latin typeface="Times New Roman" pitchFamily="18" charset="0"/>
                  </a:rPr>
                  <a:t>SG9, SG12, SG16</a:t>
                </a:r>
              </a:p>
              <a:p>
                <a:endParaRPr lang="en-US" sz="1400" dirty="0">
                  <a:latin typeface="Times New Roman" pitchFamily="18" charset="0"/>
                </a:endParaRPr>
              </a:p>
            </p:txBody>
          </p:sp>
          <p:sp>
            <p:nvSpPr>
              <p:cNvPr id="4122" name="Text Box 35"/>
              <p:cNvSpPr txBox="1">
                <a:spLocks noChangeArrowheads="1"/>
              </p:cNvSpPr>
              <p:nvPr/>
            </p:nvSpPr>
            <p:spPr bwMode="auto">
              <a:xfrm>
                <a:off x="1248" y="1725"/>
                <a:ext cx="633" cy="3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 dirty="0" smtClean="0">
                    <a:latin typeface="Times New Roman" pitchFamily="18" charset="0"/>
                  </a:rPr>
                  <a:t>ITU-R</a:t>
                </a:r>
              </a:p>
              <a:p>
                <a:r>
                  <a:rPr lang="en-US" sz="1400" dirty="0" smtClean="0">
                    <a:latin typeface="Times New Roman" pitchFamily="18" charset="0"/>
                  </a:rPr>
                  <a:t>    WP6C</a:t>
                </a:r>
              </a:p>
            </p:txBody>
          </p:sp>
        </p:grpSp>
        <p:sp>
          <p:nvSpPr>
            <p:cNvPr id="4103" name="Rectangle 36"/>
            <p:cNvSpPr>
              <a:spLocks noChangeArrowheads="1"/>
            </p:cNvSpPr>
            <p:nvPr/>
          </p:nvSpPr>
          <p:spPr bwMode="auto">
            <a:xfrm>
              <a:off x="432" y="1824"/>
              <a:ext cx="1728" cy="43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4" name="Text Box 37"/>
            <p:cNvSpPr txBox="1">
              <a:spLocks noChangeArrowheads="1"/>
            </p:cNvSpPr>
            <p:nvPr/>
          </p:nvSpPr>
          <p:spPr bwMode="auto">
            <a:xfrm>
              <a:off x="432" y="1920"/>
              <a:ext cx="1728" cy="4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000" dirty="0">
                  <a:latin typeface="Times New Roman" pitchFamily="18" charset="0"/>
                </a:rPr>
                <a:t>Other Standards Orgs</a:t>
              </a:r>
            </a:p>
            <a:p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4105" name="Oval 38"/>
            <p:cNvSpPr>
              <a:spLocks noChangeArrowheads="1"/>
            </p:cNvSpPr>
            <p:nvPr/>
          </p:nvSpPr>
          <p:spPr bwMode="auto">
            <a:xfrm>
              <a:off x="2688" y="1728"/>
              <a:ext cx="1296" cy="1296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6" name="Text Box 39"/>
            <p:cNvSpPr txBox="1">
              <a:spLocks noChangeArrowheads="1"/>
            </p:cNvSpPr>
            <p:nvPr/>
          </p:nvSpPr>
          <p:spPr bwMode="auto">
            <a:xfrm>
              <a:off x="2800" y="2129"/>
              <a:ext cx="1013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4000">
                  <a:latin typeface="Times New Roman" pitchFamily="18" charset="0"/>
                </a:rPr>
                <a:t>VQEG</a:t>
              </a:r>
            </a:p>
          </p:txBody>
        </p:sp>
        <p:sp>
          <p:nvSpPr>
            <p:cNvPr id="4107" name="Line 40"/>
            <p:cNvSpPr>
              <a:spLocks noChangeShapeType="1"/>
            </p:cNvSpPr>
            <p:nvPr/>
          </p:nvSpPr>
          <p:spPr bwMode="auto">
            <a:xfrm>
              <a:off x="2160" y="1728"/>
              <a:ext cx="672" cy="33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08" name="Line 41"/>
            <p:cNvSpPr>
              <a:spLocks noChangeShapeType="1"/>
            </p:cNvSpPr>
            <p:nvPr/>
          </p:nvSpPr>
          <p:spPr bwMode="auto">
            <a:xfrm>
              <a:off x="2160" y="2064"/>
              <a:ext cx="576" cy="19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09" name="Line 42"/>
            <p:cNvSpPr>
              <a:spLocks noChangeShapeType="1"/>
            </p:cNvSpPr>
            <p:nvPr/>
          </p:nvSpPr>
          <p:spPr bwMode="auto">
            <a:xfrm flipV="1">
              <a:off x="2160" y="2496"/>
              <a:ext cx="528" cy="48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10" name="Line 43"/>
            <p:cNvSpPr>
              <a:spLocks noChangeShapeType="1"/>
            </p:cNvSpPr>
            <p:nvPr/>
          </p:nvSpPr>
          <p:spPr bwMode="auto">
            <a:xfrm>
              <a:off x="3984" y="2592"/>
              <a:ext cx="912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11" name="Line 44"/>
            <p:cNvSpPr>
              <a:spLocks noChangeShapeType="1"/>
            </p:cNvSpPr>
            <p:nvPr/>
          </p:nvSpPr>
          <p:spPr bwMode="auto">
            <a:xfrm>
              <a:off x="4896" y="2592"/>
              <a:ext cx="0" cy="1008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12" name="Line 45"/>
            <p:cNvSpPr>
              <a:spLocks noChangeShapeType="1"/>
            </p:cNvSpPr>
            <p:nvPr/>
          </p:nvSpPr>
          <p:spPr bwMode="auto">
            <a:xfrm flipH="1">
              <a:off x="1104" y="3600"/>
              <a:ext cx="3792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13" name="Text Box 46"/>
            <p:cNvSpPr txBox="1">
              <a:spLocks noChangeArrowheads="1"/>
            </p:cNvSpPr>
            <p:nvPr/>
          </p:nvSpPr>
          <p:spPr bwMode="auto">
            <a:xfrm>
              <a:off x="1536" y="3168"/>
              <a:ext cx="96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600">
                  <a:latin typeface="Times New Roman" pitchFamily="18" charset="0"/>
                </a:rPr>
                <a:t>Results</a:t>
              </a:r>
            </a:p>
          </p:txBody>
        </p:sp>
        <p:sp>
          <p:nvSpPr>
            <p:cNvPr id="4114" name="Rectangle 47"/>
            <p:cNvSpPr>
              <a:spLocks noChangeArrowheads="1"/>
            </p:cNvSpPr>
            <p:nvPr/>
          </p:nvSpPr>
          <p:spPr bwMode="auto">
            <a:xfrm>
              <a:off x="432" y="2256"/>
              <a:ext cx="1728" cy="43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5" name="Text Box 48"/>
            <p:cNvSpPr txBox="1">
              <a:spLocks noChangeArrowheads="1"/>
            </p:cNvSpPr>
            <p:nvPr/>
          </p:nvSpPr>
          <p:spPr bwMode="auto">
            <a:xfrm>
              <a:off x="432" y="2352"/>
              <a:ext cx="178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Industry &amp; Academia</a:t>
              </a:r>
            </a:p>
          </p:txBody>
        </p:sp>
        <p:sp>
          <p:nvSpPr>
            <p:cNvPr id="4116" name="Line 49"/>
            <p:cNvSpPr>
              <a:spLocks noChangeShapeType="1"/>
            </p:cNvSpPr>
            <p:nvPr/>
          </p:nvSpPr>
          <p:spPr bwMode="auto">
            <a:xfrm flipV="1">
              <a:off x="1104" y="2688"/>
              <a:ext cx="0" cy="91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17" name="Line 50"/>
            <p:cNvSpPr>
              <a:spLocks noChangeShapeType="1"/>
            </p:cNvSpPr>
            <p:nvPr/>
          </p:nvSpPr>
          <p:spPr bwMode="auto">
            <a:xfrm>
              <a:off x="2160" y="1488"/>
              <a:ext cx="2016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18" name="Oval 51"/>
            <p:cNvSpPr>
              <a:spLocks noChangeArrowheads="1"/>
            </p:cNvSpPr>
            <p:nvPr/>
          </p:nvSpPr>
          <p:spPr bwMode="auto">
            <a:xfrm>
              <a:off x="4176" y="1152"/>
              <a:ext cx="1440" cy="72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9" name="Text Box 56"/>
            <p:cNvSpPr txBox="1">
              <a:spLocks noChangeArrowheads="1"/>
            </p:cNvSpPr>
            <p:nvPr/>
          </p:nvSpPr>
          <p:spPr bwMode="auto">
            <a:xfrm>
              <a:off x="4320" y="1248"/>
              <a:ext cx="1440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latin typeface="Times New Roman" pitchFamily="18" charset="0"/>
                </a:rPr>
                <a:t>Standards &amp; Reports</a:t>
              </a:r>
            </a:p>
          </p:txBody>
        </p:sp>
      </p:grpSp>
      <p:sp>
        <p:nvSpPr>
          <p:cNvPr id="410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431E66F-849E-458C-848D-F12A84ABE3D9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09600"/>
            <a:ext cx="7772400" cy="811213"/>
          </a:xfrm>
        </p:spPr>
        <p:txBody>
          <a:bodyPr/>
          <a:lstStyle/>
          <a:p>
            <a:pPr eaLnBrk="1" hangingPunct="1"/>
            <a:r>
              <a:rPr lang="en-US" sz="3800" b="1" smtClean="0"/>
              <a:t>Present: VQEG and ITU Recs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400" smtClean="0"/>
              <a:t>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4400" y="1676400"/>
          <a:ext cx="7391400" cy="47847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63800"/>
                <a:gridCol w="2690729"/>
                <a:gridCol w="2236871"/>
              </a:tblGrid>
              <a:tr h="5609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VQEG Project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ITU-T SG9 Recommendation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ITU-R </a:t>
                      </a:r>
                      <a:r>
                        <a:rPr lang="en-US" sz="1600" dirty="0" smtClean="0">
                          <a:effectLst/>
                        </a:rPr>
                        <a:t>SG6 Recommendation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730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FRTV-I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J.143 (2000), J.144 (2001), J.149 (2004)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841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FRTV-II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J.144 revised (2004)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BT-1683 (2004)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3620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Multimedia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J.148 (2003), P.910 revised (2008), J.246 (2008), J.247 (2008),  J.340 (2010)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BT-1866 (2010), BT-1867 (2010)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841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RRNR-TV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J.244 (2008), J.249 (2010)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BT-1885 (2011)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841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HDTV-I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J.341 (2011), J.342 (2011)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841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QART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P.912 (2008)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09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Hybrid and JEG-Hybrid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J.bitvqm</a:t>
                      </a:r>
                      <a:r>
                        <a:rPr lang="en-US" sz="1600" dirty="0">
                          <a:effectLst/>
                        </a:rPr>
                        <a:t>, J.mm-</a:t>
                      </a:r>
                      <a:r>
                        <a:rPr lang="en-US" sz="1600" dirty="0" err="1">
                          <a:effectLst/>
                        </a:rPr>
                        <a:t>noref</a:t>
                      </a:r>
                      <a:r>
                        <a:rPr lang="en-US" sz="1600" dirty="0">
                          <a:effectLst/>
                        </a:rPr>
                        <a:t>,  </a:t>
                      </a:r>
                      <a:r>
                        <a:rPr lang="en-US" sz="1600" dirty="0" err="1">
                          <a:effectLst/>
                        </a:rPr>
                        <a:t>J.noref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730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3DTV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J.3D-disp-req, J.3D-fatigue, P.3D-sam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841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MM2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J.av-dist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17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042AD5B-0B3E-4C65-9807-F6AD155438C7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09600"/>
            <a:ext cx="7772400" cy="811213"/>
          </a:xfrm>
        </p:spPr>
        <p:txBody>
          <a:bodyPr/>
          <a:lstStyle/>
          <a:p>
            <a:pPr eaLnBrk="1" hangingPunct="1"/>
            <a:r>
              <a:rPr lang="en-US" sz="3800" b="1" smtClean="0"/>
              <a:t>Open Issues and Challenges</a:t>
            </a:r>
            <a:br>
              <a:rPr lang="en-US" sz="3800" b="1" smtClean="0"/>
            </a:br>
            <a:r>
              <a:rPr lang="en-US" sz="3800" b="1" smtClean="0"/>
              <a:t>for Standardization of QoE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077200" cy="5105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Need for Resources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Testing </a:t>
            </a:r>
            <a:r>
              <a:rPr lang="en-US" sz="2400" dirty="0" smtClean="0"/>
              <a:t>is expensive </a:t>
            </a:r>
            <a:r>
              <a:rPr lang="en-US" sz="2400" dirty="0" smtClean="0"/>
              <a:t>&amp; labor intensive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Industry wants No-Reference Models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Difficult technical problem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High Quality Test Material (esp. AV &amp; 3DTV)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3DTV </a:t>
            </a:r>
            <a:r>
              <a:rPr lang="en-US" sz="2400" dirty="0" err="1" smtClean="0"/>
              <a:t>QoE</a:t>
            </a:r>
            <a:endParaRPr lang="en-US" sz="24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Subjective methods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Objective methods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err="1" smtClean="0"/>
              <a:t>Telepresence</a:t>
            </a:r>
            <a:r>
              <a:rPr lang="en-US" sz="2400" dirty="0" smtClean="0"/>
              <a:t> </a:t>
            </a:r>
            <a:r>
              <a:rPr lang="en-US" sz="2400" dirty="0" err="1" smtClean="0"/>
              <a:t>QoE</a:t>
            </a:r>
            <a:r>
              <a:rPr lang="en-US" sz="2400" dirty="0" smtClean="0"/>
              <a:t> (Question in SG12)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Joint Efforts (JEG and JEG-Hybrid) </a:t>
            </a:r>
            <a:r>
              <a:rPr lang="en-US" sz="2400" dirty="0" err="1" smtClean="0"/>
              <a:t>vs</a:t>
            </a:r>
            <a:r>
              <a:rPr lang="en-US" sz="2400" dirty="0" smtClean="0"/>
              <a:t> </a:t>
            </a:r>
            <a:r>
              <a:rPr lang="en-US" sz="2400" dirty="0" smtClean="0"/>
              <a:t>Competitive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dirty="0" smtClean="0"/>
              <a:t>See VQEG JEG-Hybrid Call for Proposals and Participation: </a:t>
            </a:r>
            <a:r>
              <a:rPr lang="en-US" sz="2200" dirty="0" smtClean="0">
                <a:hlinkClick r:id="rId2"/>
              </a:rPr>
              <a:t>http://wiki.vqeg-jeg.org</a:t>
            </a:r>
            <a:r>
              <a:rPr lang="en-US" sz="2200" dirty="0" smtClean="0"/>
              <a:t> </a:t>
            </a:r>
            <a:endParaRPr lang="en-US" sz="2200" dirty="0" smtClean="0"/>
          </a:p>
          <a:p>
            <a:pPr eaLnBrk="1" hangingPunct="1">
              <a:lnSpc>
                <a:spcPct val="80000"/>
              </a:lnSpc>
            </a:pPr>
            <a:endParaRPr lang="en-US" sz="3600" dirty="0" smtClean="0">
              <a:solidFill>
                <a:srgbClr val="CC0000"/>
              </a:solidFill>
            </a:endParaRPr>
          </a:p>
        </p:txBody>
      </p:sp>
      <p:sp>
        <p:nvSpPr>
          <p:cNvPr id="614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73DB142-6C2C-4EB9-8424-B533EF049A8A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09600"/>
            <a:ext cx="7772400" cy="811213"/>
          </a:xfrm>
        </p:spPr>
        <p:txBody>
          <a:bodyPr/>
          <a:lstStyle/>
          <a:p>
            <a:pPr eaLnBrk="1" hangingPunct="1"/>
            <a:r>
              <a:rPr lang="en-US" sz="3200" b="1" smtClean="0"/>
              <a:t>Future and Trends</a:t>
            </a:r>
            <a:r>
              <a:rPr lang="en-US" sz="3000" smtClean="0"/>
              <a:t/>
            </a:r>
            <a:br>
              <a:rPr lang="en-US" sz="3000" smtClean="0"/>
            </a:br>
            <a:r>
              <a:rPr lang="en-US" sz="3000" smtClean="0"/>
              <a:t>VQEG Timeline and Future Activities</a:t>
            </a:r>
          </a:p>
        </p:txBody>
      </p:sp>
      <p:grpSp>
        <p:nvGrpSpPr>
          <p:cNvPr id="7171" name="Group 4"/>
          <p:cNvGrpSpPr>
            <a:grpSpLocks/>
          </p:cNvGrpSpPr>
          <p:nvPr/>
        </p:nvGrpSpPr>
        <p:grpSpPr bwMode="auto">
          <a:xfrm>
            <a:off x="609600" y="1676400"/>
            <a:ext cx="8229600" cy="4830763"/>
            <a:chOff x="762000" y="1676400"/>
            <a:chExt cx="8229600" cy="4830763"/>
          </a:xfrm>
        </p:grpSpPr>
        <p:sp>
          <p:nvSpPr>
            <p:cNvPr id="7173" name="Line 22"/>
            <p:cNvSpPr>
              <a:spLocks noChangeShapeType="1"/>
            </p:cNvSpPr>
            <p:nvPr/>
          </p:nvSpPr>
          <p:spPr bwMode="auto">
            <a:xfrm>
              <a:off x="762000" y="6142038"/>
              <a:ext cx="8077200" cy="3016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74" name="Text Box 23"/>
            <p:cNvSpPr txBox="1">
              <a:spLocks noChangeArrowheads="1"/>
            </p:cNvSpPr>
            <p:nvPr/>
          </p:nvSpPr>
          <p:spPr bwMode="auto">
            <a:xfrm>
              <a:off x="2590800" y="6172200"/>
              <a:ext cx="658813" cy="334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1600">
                  <a:ea typeface="ＭＳ Ｐゴシック" pitchFamily="34" charset="-128"/>
                </a:rPr>
                <a:t>2000</a:t>
              </a:r>
            </a:p>
          </p:txBody>
        </p:sp>
        <p:sp>
          <p:nvSpPr>
            <p:cNvPr id="7175" name="Text Box 24"/>
            <p:cNvSpPr txBox="1">
              <a:spLocks noChangeArrowheads="1"/>
            </p:cNvSpPr>
            <p:nvPr/>
          </p:nvSpPr>
          <p:spPr bwMode="auto">
            <a:xfrm>
              <a:off x="4648200" y="6172200"/>
              <a:ext cx="660400" cy="334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1600">
                  <a:ea typeface="ＭＳ Ｐゴシック" pitchFamily="34" charset="-128"/>
                </a:rPr>
                <a:t>2004</a:t>
              </a:r>
            </a:p>
          </p:txBody>
        </p:sp>
        <p:sp>
          <p:nvSpPr>
            <p:cNvPr id="7176" name="Text Box 28"/>
            <p:cNvSpPr txBox="1">
              <a:spLocks noChangeArrowheads="1"/>
            </p:cNvSpPr>
            <p:nvPr/>
          </p:nvSpPr>
          <p:spPr bwMode="auto">
            <a:xfrm>
              <a:off x="5638800" y="6172200"/>
              <a:ext cx="660400" cy="334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1600">
                  <a:ea typeface="ＭＳ Ｐゴシック" pitchFamily="34" charset="-128"/>
                </a:rPr>
                <a:t>2006</a:t>
              </a:r>
            </a:p>
          </p:txBody>
        </p:sp>
        <p:sp>
          <p:nvSpPr>
            <p:cNvPr id="7177" name="Text Box 29"/>
            <p:cNvSpPr txBox="1">
              <a:spLocks noChangeArrowheads="1"/>
            </p:cNvSpPr>
            <p:nvPr/>
          </p:nvSpPr>
          <p:spPr bwMode="auto">
            <a:xfrm>
              <a:off x="762000" y="6172200"/>
              <a:ext cx="660400" cy="334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1600">
                  <a:ea typeface="ＭＳ Ｐゴシック" pitchFamily="34" charset="-128"/>
                </a:rPr>
                <a:t>1996</a:t>
              </a:r>
            </a:p>
          </p:txBody>
        </p:sp>
        <p:sp>
          <p:nvSpPr>
            <p:cNvPr id="7178" name="Text Box 30"/>
            <p:cNvSpPr txBox="1">
              <a:spLocks noChangeArrowheads="1"/>
            </p:cNvSpPr>
            <p:nvPr/>
          </p:nvSpPr>
          <p:spPr bwMode="auto">
            <a:xfrm>
              <a:off x="1676400" y="6172200"/>
              <a:ext cx="658813" cy="334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1600">
                  <a:ea typeface="ＭＳ Ｐゴシック" pitchFamily="34" charset="-128"/>
                </a:rPr>
                <a:t>1998</a:t>
              </a:r>
            </a:p>
          </p:txBody>
        </p:sp>
        <p:sp>
          <p:nvSpPr>
            <p:cNvPr id="7179" name="Text Box 32"/>
            <p:cNvSpPr txBox="1">
              <a:spLocks noChangeArrowheads="1"/>
            </p:cNvSpPr>
            <p:nvPr/>
          </p:nvSpPr>
          <p:spPr bwMode="auto">
            <a:xfrm>
              <a:off x="3657600" y="6172200"/>
              <a:ext cx="658813" cy="334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1600">
                  <a:ea typeface="ＭＳ Ｐゴシック" pitchFamily="34" charset="-128"/>
                </a:rPr>
                <a:t>2002</a:t>
              </a:r>
            </a:p>
          </p:txBody>
        </p:sp>
        <p:sp>
          <p:nvSpPr>
            <p:cNvPr id="7180" name="Text Box 35"/>
            <p:cNvSpPr txBox="1">
              <a:spLocks noChangeArrowheads="1"/>
            </p:cNvSpPr>
            <p:nvPr/>
          </p:nvSpPr>
          <p:spPr bwMode="auto">
            <a:xfrm>
              <a:off x="6629400" y="6172200"/>
              <a:ext cx="660400" cy="334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1600">
                  <a:ea typeface="ＭＳ Ｐゴシック" pitchFamily="34" charset="-128"/>
                </a:rPr>
                <a:t>2008</a:t>
              </a:r>
            </a:p>
          </p:txBody>
        </p:sp>
        <p:grpSp>
          <p:nvGrpSpPr>
            <p:cNvPr id="7181" name="Group 36"/>
            <p:cNvGrpSpPr>
              <a:grpSpLocks/>
            </p:cNvGrpSpPr>
            <p:nvPr/>
          </p:nvGrpSpPr>
          <p:grpSpPr bwMode="auto">
            <a:xfrm>
              <a:off x="1295400" y="5334000"/>
              <a:ext cx="1319213" cy="439738"/>
              <a:chOff x="1152" y="3312"/>
              <a:chExt cx="1056" cy="288"/>
            </a:xfrm>
          </p:grpSpPr>
          <p:sp>
            <p:nvSpPr>
              <p:cNvPr id="7216" name="Line 37"/>
              <p:cNvSpPr>
                <a:spLocks noChangeShapeType="1"/>
              </p:cNvSpPr>
              <p:nvPr/>
            </p:nvSpPr>
            <p:spPr bwMode="auto">
              <a:xfrm>
                <a:off x="1152" y="3600"/>
                <a:ext cx="105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17" name="Text Box 38"/>
              <p:cNvSpPr txBox="1">
                <a:spLocks noChangeArrowheads="1"/>
              </p:cNvSpPr>
              <p:nvPr/>
            </p:nvSpPr>
            <p:spPr bwMode="auto">
              <a:xfrm>
                <a:off x="1152" y="3312"/>
                <a:ext cx="864" cy="2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>
                    <a:ea typeface="ＭＳ Ｐゴシック" pitchFamily="34" charset="-128"/>
                  </a:rPr>
                  <a:t>FRTV-I</a:t>
                </a:r>
              </a:p>
            </p:txBody>
          </p:sp>
        </p:grpSp>
        <p:grpSp>
          <p:nvGrpSpPr>
            <p:cNvPr id="7182" name="Group 39"/>
            <p:cNvGrpSpPr>
              <a:grpSpLocks/>
            </p:cNvGrpSpPr>
            <p:nvPr/>
          </p:nvGrpSpPr>
          <p:grpSpPr bwMode="auto">
            <a:xfrm>
              <a:off x="2971800" y="4876800"/>
              <a:ext cx="1978025" cy="511175"/>
              <a:chOff x="2256" y="2880"/>
              <a:chExt cx="1584" cy="336"/>
            </a:xfrm>
          </p:grpSpPr>
          <p:sp>
            <p:nvSpPr>
              <p:cNvPr id="7214" name="Line 40"/>
              <p:cNvSpPr>
                <a:spLocks noChangeShapeType="1"/>
              </p:cNvSpPr>
              <p:nvPr/>
            </p:nvSpPr>
            <p:spPr bwMode="auto">
              <a:xfrm>
                <a:off x="2256" y="3216"/>
                <a:ext cx="1584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15" name="Text Box 41"/>
              <p:cNvSpPr txBox="1">
                <a:spLocks noChangeArrowheads="1"/>
              </p:cNvSpPr>
              <p:nvPr/>
            </p:nvSpPr>
            <p:spPr bwMode="auto">
              <a:xfrm>
                <a:off x="2400" y="2880"/>
                <a:ext cx="863" cy="2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>
                    <a:ea typeface="ＭＳ Ｐゴシック" pitchFamily="34" charset="-128"/>
                  </a:rPr>
                  <a:t>FRTV-II</a:t>
                </a:r>
              </a:p>
            </p:txBody>
          </p:sp>
        </p:grpSp>
        <p:sp>
          <p:nvSpPr>
            <p:cNvPr id="7183" name="Line 42"/>
            <p:cNvSpPr>
              <a:spLocks noChangeShapeType="1"/>
            </p:cNvSpPr>
            <p:nvPr/>
          </p:nvSpPr>
          <p:spPr bwMode="auto">
            <a:xfrm>
              <a:off x="6096000" y="2743200"/>
              <a:ext cx="149383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84" name="Text Box 43"/>
            <p:cNvSpPr txBox="1">
              <a:spLocks noChangeArrowheads="1"/>
            </p:cNvSpPr>
            <p:nvPr/>
          </p:nvSpPr>
          <p:spPr bwMode="auto">
            <a:xfrm>
              <a:off x="3581400" y="2438400"/>
              <a:ext cx="10795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>
                  <a:ea typeface="ＭＳ Ｐゴシック" pitchFamily="34" charset="-128"/>
                </a:rPr>
                <a:t>HDTV-I</a:t>
              </a:r>
            </a:p>
          </p:txBody>
        </p:sp>
        <p:sp>
          <p:nvSpPr>
            <p:cNvPr id="7185" name="Line 44"/>
            <p:cNvSpPr>
              <a:spLocks noChangeShapeType="1"/>
            </p:cNvSpPr>
            <p:nvPr/>
          </p:nvSpPr>
          <p:spPr bwMode="auto">
            <a:xfrm flipV="1">
              <a:off x="4419600" y="2743200"/>
              <a:ext cx="1447800" cy="36513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86" name="Line 45"/>
            <p:cNvSpPr>
              <a:spLocks noChangeShapeType="1"/>
            </p:cNvSpPr>
            <p:nvPr/>
          </p:nvSpPr>
          <p:spPr bwMode="auto">
            <a:xfrm>
              <a:off x="3281363" y="3729038"/>
              <a:ext cx="185896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87" name="Line 47"/>
            <p:cNvSpPr>
              <a:spLocks noChangeShapeType="1"/>
            </p:cNvSpPr>
            <p:nvPr/>
          </p:nvSpPr>
          <p:spPr bwMode="auto">
            <a:xfrm>
              <a:off x="5840413" y="4606925"/>
              <a:ext cx="1550987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88" name="Text Box 48"/>
            <p:cNvSpPr txBox="1">
              <a:spLocks noChangeArrowheads="1"/>
            </p:cNvSpPr>
            <p:nvPr/>
          </p:nvSpPr>
          <p:spPr bwMode="auto">
            <a:xfrm>
              <a:off x="2286000" y="4114800"/>
              <a:ext cx="1746250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>
                  <a:ea typeface="ＭＳ Ｐゴシック" pitchFamily="34" charset="-128"/>
                </a:rPr>
                <a:t>RRNR-TV</a:t>
              </a:r>
            </a:p>
          </p:txBody>
        </p:sp>
        <p:sp>
          <p:nvSpPr>
            <p:cNvPr id="7189" name="Line 49"/>
            <p:cNvSpPr>
              <a:spLocks noChangeShapeType="1"/>
            </p:cNvSpPr>
            <p:nvPr/>
          </p:nvSpPr>
          <p:spPr bwMode="auto">
            <a:xfrm>
              <a:off x="3221038" y="4606925"/>
              <a:ext cx="2619375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90" name="Line 51"/>
            <p:cNvSpPr>
              <a:spLocks noChangeShapeType="1"/>
            </p:cNvSpPr>
            <p:nvPr/>
          </p:nvSpPr>
          <p:spPr bwMode="auto">
            <a:xfrm>
              <a:off x="5680075" y="4168775"/>
              <a:ext cx="1319213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91" name="Text Box 52"/>
            <p:cNvSpPr txBox="1">
              <a:spLocks noChangeArrowheads="1"/>
            </p:cNvSpPr>
            <p:nvPr/>
          </p:nvSpPr>
          <p:spPr bwMode="auto">
            <a:xfrm>
              <a:off x="2438400" y="3200400"/>
              <a:ext cx="12954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>
                  <a:ea typeface="ＭＳ Ｐゴシック" pitchFamily="34" charset="-128"/>
                </a:rPr>
                <a:t>Multimedia</a:t>
              </a:r>
            </a:p>
          </p:txBody>
        </p:sp>
        <p:sp>
          <p:nvSpPr>
            <p:cNvPr id="7192" name="Line 53"/>
            <p:cNvSpPr>
              <a:spLocks noChangeShapeType="1"/>
            </p:cNvSpPr>
            <p:nvPr/>
          </p:nvSpPr>
          <p:spPr bwMode="auto">
            <a:xfrm flipV="1">
              <a:off x="5680075" y="3729038"/>
              <a:ext cx="0" cy="43973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93" name="Line 54"/>
            <p:cNvSpPr>
              <a:spLocks noChangeShapeType="1"/>
            </p:cNvSpPr>
            <p:nvPr/>
          </p:nvSpPr>
          <p:spPr bwMode="auto">
            <a:xfrm>
              <a:off x="5680075" y="3729038"/>
              <a:ext cx="1319213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94" name="Line 55"/>
            <p:cNvSpPr>
              <a:spLocks noChangeShapeType="1"/>
            </p:cNvSpPr>
            <p:nvPr/>
          </p:nvSpPr>
          <p:spPr bwMode="auto">
            <a:xfrm flipV="1">
              <a:off x="5680075" y="3363913"/>
              <a:ext cx="0" cy="36512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95" name="Line 56"/>
            <p:cNvSpPr>
              <a:spLocks noChangeShapeType="1"/>
            </p:cNvSpPr>
            <p:nvPr/>
          </p:nvSpPr>
          <p:spPr bwMode="auto">
            <a:xfrm>
              <a:off x="5680075" y="3363913"/>
              <a:ext cx="1319213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96" name="Text Box 57"/>
            <p:cNvSpPr txBox="1">
              <a:spLocks noChangeArrowheads="1"/>
            </p:cNvSpPr>
            <p:nvPr/>
          </p:nvSpPr>
          <p:spPr bwMode="auto">
            <a:xfrm>
              <a:off x="5799138" y="3802063"/>
              <a:ext cx="830262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>
                  <a:ea typeface="ＭＳ Ｐゴシック" pitchFamily="34" charset="-128"/>
                </a:rPr>
                <a:t>VGA</a:t>
              </a:r>
            </a:p>
          </p:txBody>
        </p:sp>
        <p:sp>
          <p:nvSpPr>
            <p:cNvPr id="7197" name="Text Box 58"/>
            <p:cNvSpPr txBox="1">
              <a:spLocks noChangeArrowheads="1"/>
            </p:cNvSpPr>
            <p:nvPr/>
          </p:nvSpPr>
          <p:spPr bwMode="auto">
            <a:xfrm>
              <a:off x="5799138" y="2998788"/>
              <a:ext cx="906462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>
                  <a:ea typeface="ＭＳ Ｐゴシック" pitchFamily="34" charset="-128"/>
                </a:rPr>
                <a:t>QCIF</a:t>
              </a:r>
            </a:p>
          </p:txBody>
        </p:sp>
        <p:sp>
          <p:nvSpPr>
            <p:cNvPr id="7198" name="Text Box 59"/>
            <p:cNvSpPr txBox="1">
              <a:spLocks noChangeArrowheads="1"/>
            </p:cNvSpPr>
            <p:nvPr/>
          </p:nvSpPr>
          <p:spPr bwMode="auto">
            <a:xfrm>
              <a:off x="5799138" y="3363913"/>
              <a:ext cx="601662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>
                  <a:ea typeface="ＭＳ Ｐゴシック" pitchFamily="34" charset="-128"/>
                </a:rPr>
                <a:t>CIF</a:t>
              </a:r>
            </a:p>
          </p:txBody>
        </p:sp>
        <p:sp>
          <p:nvSpPr>
            <p:cNvPr id="7199" name="Line 60"/>
            <p:cNvSpPr>
              <a:spLocks noChangeShapeType="1"/>
            </p:cNvSpPr>
            <p:nvPr/>
          </p:nvSpPr>
          <p:spPr bwMode="auto">
            <a:xfrm>
              <a:off x="5019675" y="3729038"/>
              <a:ext cx="600075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00" name="Line 63"/>
            <p:cNvSpPr>
              <a:spLocks noChangeShapeType="1"/>
            </p:cNvSpPr>
            <p:nvPr/>
          </p:nvSpPr>
          <p:spPr bwMode="auto">
            <a:xfrm>
              <a:off x="6459538" y="2339975"/>
              <a:ext cx="2278062" cy="2222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01" name="Text Box 64"/>
            <p:cNvSpPr txBox="1">
              <a:spLocks noChangeArrowheads="1"/>
            </p:cNvSpPr>
            <p:nvPr/>
          </p:nvSpPr>
          <p:spPr bwMode="auto">
            <a:xfrm>
              <a:off x="5410200" y="2057400"/>
              <a:ext cx="1222375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>
                  <a:ea typeface="ＭＳ Ｐゴシック" pitchFamily="34" charset="-128"/>
                </a:rPr>
                <a:t>HYBRID</a:t>
              </a:r>
            </a:p>
          </p:txBody>
        </p:sp>
        <p:sp>
          <p:nvSpPr>
            <p:cNvPr id="7202" name="Text Box 66"/>
            <p:cNvSpPr txBox="1">
              <a:spLocks noChangeArrowheads="1"/>
            </p:cNvSpPr>
            <p:nvPr/>
          </p:nvSpPr>
          <p:spPr bwMode="auto">
            <a:xfrm>
              <a:off x="7391400" y="6172200"/>
              <a:ext cx="660400" cy="334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1600">
                  <a:ea typeface="ＭＳ Ｐゴシック" pitchFamily="34" charset="-128"/>
                </a:rPr>
                <a:t>2010</a:t>
              </a:r>
            </a:p>
          </p:txBody>
        </p:sp>
        <p:sp>
          <p:nvSpPr>
            <p:cNvPr id="7203" name="Text Box 68"/>
            <p:cNvSpPr txBox="1">
              <a:spLocks noChangeArrowheads="1"/>
            </p:cNvSpPr>
            <p:nvPr/>
          </p:nvSpPr>
          <p:spPr bwMode="auto">
            <a:xfrm>
              <a:off x="8077200" y="6172200"/>
              <a:ext cx="660400" cy="334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1600">
                  <a:ea typeface="ＭＳ Ｐゴシック" pitchFamily="34" charset="-128"/>
                </a:rPr>
                <a:t>2012</a:t>
              </a:r>
            </a:p>
          </p:txBody>
        </p:sp>
        <p:sp>
          <p:nvSpPr>
            <p:cNvPr id="7204" name="Text Box 71"/>
            <p:cNvSpPr txBox="1">
              <a:spLocks noChangeArrowheads="1"/>
            </p:cNvSpPr>
            <p:nvPr/>
          </p:nvSpPr>
          <p:spPr bwMode="auto">
            <a:xfrm>
              <a:off x="6477000" y="1676400"/>
              <a:ext cx="11430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>
                  <a:ea typeface="ＭＳ Ｐゴシック" pitchFamily="34" charset="-128"/>
                </a:rPr>
                <a:t>3DTV</a:t>
              </a:r>
            </a:p>
          </p:txBody>
        </p:sp>
        <p:sp>
          <p:nvSpPr>
            <p:cNvPr id="7205" name="Line 72"/>
            <p:cNvSpPr>
              <a:spLocks noChangeShapeType="1"/>
            </p:cNvSpPr>
            <p:nvPr/>
          </p:nvSpPr>
          <p:spPr bwMode="auto">
            <a:xfrm>
              <a:off x="7391400" y="1905000"/>
              <a:ext cx="15240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06" name="Text Box 73"/>
            <p:cNvSpPr txBox="1">
              <a:spLocks noChangeArrowheads="1"/>
            </p:cNvSpPr>
            <p:nvPr/>
          </p:nvSpPr>
          <p:spPr bwMode="auto">
            <a:xfrm>
              <a:off x="5943600" y="5517224"/>
              <a:ext cx="1524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>
                  <a:ea typeface="ＭＳ Ｐゴシック" pitchFamily="34" charset="-128"/>
                </a:rPr>
                <a:t>JEG-Hybrid</a:t>
              </a:r>
            </a:p>
          </p:txBody>
        </p:sp>
        <p:sp>
          <p:nvSpPr>
            <p:cNvPr id="7207" name="Line 74"/>
            <p:cNvSpPr>
              <a:spLocks noChangeShapeType="1"/>
            </p:cNvSpPr>
            <p:nvPr/>
          </p:nvSpPr>
          <p:spPr bwMode="auto">
            <a:xfrm>
              <a:off x="7467600" y="3733800"/>
              <a:ext cx="15240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08" name="Text Box 43"/>
            <p:cNvSpPr txBox="1">
              <a:spLocks noChangeArrowheads="1"/>
            </p:cNvSpPr>
            <p:nvPr/>
          </p:nvSpPr>
          <p:spPr bwMode="auto">
            <a:xfrm>
              <a:off x="7623175" y="2358230"/>
              <a:ext cx="10795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>
                  <a:ea typeface="ＭＳ Ｐゴシック" pitchFamily="34" charset="-128"/>
                </a:rPr>
                <a:t>HDTV2</a:t>
              </a:r>
            </a:p>
          </p:txBody>
        </p:sp>
        <p:sp>
          <p:nvSpPr>
            <p:cNvPr id="7209" name="Line 44"/>
            <p:cNvSpPr>
              <a:spLocks noChangeShapeType="1"/>
            </p:cNvSpPr>
            <p:nvPr/>
          </p:nvSpPr>
          <p:spPr bwMode="auto">
            <a:xfrm>
              <a:off x="7696200" y="2754310"/>
              <a:ext cx="1295400" cy="714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10" name="Line 74"/>
            <p:cNvSpPr>
              <a:spLocks noChangeShapeType="1"/>
            </p:cNvSpPr>
            <p:nvPr/>
          </p:nvSpPr>
          <p:spPr bwMode="auto">
            <a:xfrm>
              <a:off x="7886700" y="5334000"/>
              <a:ext cx="9525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11" name="Line 74"/>
            <p:cNvSpPr>
              <a:spLocks noChangeShapeType="1"/>
            </p:cNvSpPr>
            <p:nvPr/>
          </p:nvSpPr>
          <p:spPr bwMode="auto">
            <a:xfrm>
              <a:off x="7391400" y="5709972"/>
              <a:ext cx="1447800" cy="130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12" name="Text Box 73"/>
            <p:cNvSpPr txBox="1">
              <a:spLocks noChangeArrowheads="1"/>
            </p:cNvSpPr>
            <p:nvPr/>
          </p:nvSpPr>
          <p:spPr bwMode="auto">
            <a:xfrm>
              <a:off x="6459538" y="5127941"/>
              <a:ext cx="9207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>
                  <a:ea typeface="ＭＳ Ｐゴシック" pitchFamily="34" charset="-128"/>
                </a:rPr>
                <a:t>QART</a:t>
              </a:r>
            </a:p>
          </p:txBody>
        </p:sp>
        <p:sp>
          <p:nvSpPr>
            <p:cNvPr id="7213" name="Text Box 73"/>
            <p:cNvSpPr txBox="1">
              <a:spLocks noChangeArrowheads="1"/>
            </p:cNvSpPr>
            <p:nvPr/>
          </p:nvSpPr>
          <p:spPr bwMode="auto">
            <a:xfrm>
              <a:off x="7613650" y="3213416"/>
              <a:ext cx="9207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>
                  <a:ea typeface="ＭＳ Ｐゴシック" pitchFamily="34" charset="-128"/>
                </a:rPr>
                <a:t>MM2</a:t>
              </a:r>
            </a:p>
          </p:txBody>
        </p:sp>
      </p:grpSp>
      <p:sp>
        <p:nvSpPr>
          <p:cNvPr id="717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39DA104-7100-4F4A-A7F9-7DCF86217255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09601"/>
            <a:ext cx="7772400" cy="457199"/>
          </a:xfrm>
        </p:spPr>
        <p:txBody>
          <a:bodyPr/>
          <a:lstStyle/>
          <a:p>
            <a:pPr eaLnBrk="1" hangingPunct="1"/>
            <a:r>
              <a:rPr lang="en-US" sz="2000" b="1" dirty="0" smtClean="0"/>
              <a:t>SG9 &amp; WP6C Recommendations resulting from VQEG projects--List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8077200" cy="5410200"/>
          </a:xfrm>
          <a:ln>
            <a:solidFill>
              <a:schemeClr val="accent1"/>
            </a:solidFill>
          </a:ln>
        </p:spPr>
        <p:txBody>
          <a:bodyPr/>
          <a:lstStyle/>
          <a:p>
            <a:pPr>
              <a:buNone/>
            </a:pPr>
            <a:endParaRPr lang="en-US" sz="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n-US" sz="9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J.143: User requirements for objective perceptual video quality measurements in digital cable television</a:t>
            </a:r>
          </a:p>
          <a:p>
            <a:pPr lvl="1"/>
            <a:r>
              <a:rPr lang="en-US" sz="9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J.144: Objective perceptual video quality measurement techniques for digital cable television in the presence of a full reference</a:t>
            </a:r>
          </a:p>
          <a:p>
            <a:pPr lvl="1"/>
            <a:r>
              <a:rPr lang="en-US" sz="9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J.148: Requirements for an objective perceptual multimedia quality model</a:t>
            </a:r>
          </a:p>
          <a:p>
            <a:pPr lvl="1"/>
            <a:r>
              <a:rPr lang="en-US" sz="9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J.149: Method for specifying accuracy and cross-calibration of Video Quality Metrics (VQM) </a:t>
            </a:r>
          </a:p>
          <a:p>
            <a:pPr lvl="1"/>
            <a:r>
              <a:rPr lang="en-US" sz="9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J.244: Full reference and reduced reference calibration methods for video transmission systems with constant misalignment of spatial and temporal domains with constant gain and offset</a:t>
            </a:r>
          </a:p>
          <a:p>
            <a:pPr lvl="1"/>
            <a:r>
              <a:rPr lang="en-US" sz="9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J.246: Perceptual visual quality measurement techniques for multimedia services over digital cable television networks in the presence of a reduced bandwidth reference</a:t>
            </a:r>
          </a:p>
          <a:p>
            <a:pPr lvl="1"/>
            <a:r>
              <a:rPr lang="en-US" sz="9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J.247: Objective perceptual multimedia video quality measurement in the presence of a full reference</a:t>
            </a:r>
          </a:p>
          <a:p>
            <a:pPr lvl="1"/>
            <a:r>
              <a:rPr lang="en-US" sz="9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J.249: Perceptual video quality measurement techniques for digital cable television in the presence of a reduced reference</a:t>
            </a:r>
          </a:p>
          <a:p>
            <a:pPr lvl="1"/>
            <a:r>
              <a:rPr lang="en-US" sz="9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J.340: Reference algorithm for computing peak signal to noise ratio of a processed video sequence with compensation for constant spatial shifts, constant temporal shift, and constant luminance gain and offset</a:t>
            </a:r>
          </a:p>
          <a:p>
            <a:pPr lvl="1"/>
            <a:r>
              <a:rPr lang="en-US" sz="9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J.341: Objective perceptual multimedia video quality measurement of HDTV for digital cable television in the presence of a full reference</a:t>
            </a:r>
          </a:p>
          <a:p>
            <a:pPr lvl="1"/>
            <a:r>
              <a:rPr lang="en-US" sz="9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J.342: Objective multimedia video quality measurement of HDTV in the presence of a reduced reference signal</a:t>
            </a:r>
          </a:p>
          <a:p>
            <a:pPr lvl="1"/>
            <a:r>
              <a:rPr lang="en-US" sz="900" dirty="0" smtClean="0"/>
              <a:t>P.910 (revised) </a:t>
            </a:r>
            <a:r>
              <a:rPr lang="en-US" sz="9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Subjective video quality assessment methods for multimedia applications</a:t>
            </a:r>
            <a:endParaRPr lang="en-US" sz="900" dirty="0" smtClean="0"/>
          </a:p>
          <a:p>
            <a:pPr lvl="1"/>
            <a:r>
              <a:rPr lang="en-US" sz="9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BT.1683 Objective perceptual video quality measurement techniques for standard definition digital broadcast television in the presence of a full reference  </a:t>
            </a:r>
            <a:endParaRPr lang="en-US" sz="900" dirty="0" smtClean="0"/>
          </a:p>
          <a:p>
            <a:pPr lvl="1"/>
            <a:r>
              <a:rPr lang="en-US" sz="9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BT.1866 Objective perceptual video quality measurement techniques for broadcasting applications using low definition television in the presence of a full reference signal   </a:t>
            </a:r>
          </a:p>
          <a:p>
            <a:pPr lvl="1"/>
            <a:r>
              <a:rPr lang="en-US" sz="900" dirty="0" smtClean="0"/>
              <a:t>BT.1867 </a:t>
            </a:r>
            <a:r>
              <a:rPr lang="en-US" sz="9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Objective perceptual visual quality measurement techniques for broadcasting applications using low definition television in the presence of a reduced bandwidth reference   </a:t>
            </a:r>
            <a:endParaRPr lang="en-US" sz="900" dirty="0" smtClean="0"/>
          </a:p>
          <a:p>
            <a:pPr lvl="1"/>
            <a:r>
              <a:rPr lang="en-US" sz="900" dirty="0" smtClean="0"/>
              <a:t>BT.1885 </a:t>
            </a:r>
            <a:r>
              <a:rPr lang="en-US" sz="9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Objective perceptual video quality measurement techniques for standard definition digital broadcast television in the presence of a reduced bandwidth reference   </a:t>
            </a:r>
          </a:p>
          <a:p>
            <a:pPr lvl="1"/>
            <a:r>
              <a:rPr lang="en-US" sz="900" dirty="0" err="1" smtClean="0">
                <a:solidFill>
                  <a:srgbClr val="7030A0"/>
                </a:solidFill>
                <a:effectLst/>
              </a:rPr>
              <a:t>J.bitvqm</a:t>
            </a:r>
            <a:r>
              <a:rPr lang="en-US" sz="900" dirty="0" smtClean="0">
                <a:solidFill>
                  <a:srgbClr val="7030A0"/>
                </a:solidFill>
                <a:effectLst/>
              </a:rPr>
              <a:t> </a:t>
            </a:r>
            <a:r>
              <a:rPr lang="en-US" sz="900" dirty="0" smtClean="0">
                <a:solidFill>
                  <a:srgbClr val="7030A0"/>
                </a:solidFill>
              </a:rPr>
              <a:t>Hybrid perceptual </a:t>
            </a:r>
            <a:r>
              <a:rPr lang="en-US" sz="900" dirty="0" err="1" smtClean="0">
                <a:solidFill>
                  <a:srgbClr val="7030A0"/>
                </a:solidFill>
              </a:rPr>
              <a:t>bitstream</a:t>
            </a:r>
            <a:r>
              <a:rPr lang="en-US" sz="900" dirty="0" smtClean="0">
                <a:solidFill>
                  <a:srgbClr val="7030A0"/>
                </a:solidFill>
              </a:rPr>
              <a:t> video quality assessment </a:t>
            </a:r>
            <a:endParaRPr lang="en-US" sz="900" dirty="0" smtClean="0">
              <a:solidFill>
                <a:srgbClr val="7030A0"/>
              </a:solidFill>
              <a:effectLst/>
            </a:endParaRPr>
          </a:p>
          <a:p>
            <a:pPr lvl="1"/>
            <a:r>
              <a:rPr lang="en-US" sz="900" dirty="0" smtClean="0">
                <a:solidFill>
                  <a:srgbClr val="7030A0"/>
                </a:solidFill>
                <a:effectLst/>
              </a:rPr>
              <a:t>J.mm-</a:t>
            </a:r>
            <a:r>
              <a:rPr lang="en-US" sz="900" dirty="0" err="1" smtClean="0">
                <a:solidFill>
                  <a:srgbClr val="7030A0"/>
                </a:solidFill>
                <a:effectLst/>
              </a:rPr>
              <a:t>noref</a:t>
            </a:r>
            <a:r>
              <a:rPr lang="en-US" sz="900" dirty="0" smtClean="0">
                <a:solidFill>
                  <a:srgbClr val="7030A0"/>
                </a:solidFill>
                <a:effectLst/>
              </a:rPr>
              <a:t> </a:t>
            </a:r>
            <a:r>
              <a:rPr lang="en-US" sz="900" dirty="0" smtClean="0">
                <a:solidFill>
                  <a:srgbClr val="7030A0"/>
                </a:solidFill>
              </a:rPr>
              <a:t>Perceptual audiovisual quality measurement techniques for multimedia services over digital cable television networks in the absence of a reference </a:t>
            </a:r>
            <a:endParaRPr lang="en-US" sz="900" dirty="0" smtClean="0">
              <a:solidFill>
                <a:srgbClr val="7030A0"/>
              </a:solidFill>
              <a:effectLst/>
            </a:endParaRPr>
          </a:p>
          <a:p>
            <a:pPr lvl="1"/>
            <a:r>
              <a:rPr lang="en-US" sz="900" dirty="0" err="1" smtClean="0">
                <a:solidFill>
                  <a:srgbClr val="7030A0"/>
                </a:solidFill>
                <a:effectLst/>
              </a:rPr>
              <a:t>J.noref</a:t>
            </a:r>
            <a:r>
              <a:rPr lang="en-US" sz="900" dirty="0" smtClean="0">
                <a:solidFill>
                  <a:srgbClr val="7030A0"/>
                </a:solidFill>
                <a:effectLst/>
              </a:rPr>
              <a:t> </a:t>
            </a:r>
            <a:r>
              <a:rPr lang="en-US" sz="900" dirty="0" smtClean="0">
                <a:solidFill>
                  <a:srgbClr val="7030A0"/>
                </a:solidFill>
              </a:rPr>
              <a:t>Perceptual video quality measurement techniques for digital cable television in the absence of a reference </a:t>
            </a:r>
            <a:endParaRPr lang="en-US" sz="900" dirty="0" smtClean="0">
              <a:solidFill>
                <a:srgbClr val="7030A0"/>
              </a:solidFill>
              <a:effectLst/>
            </a:endParaRPr>
          </a:p>
          <a:p>
            <a:pPr lvl="1"/>
            <a:r>
              <a:rPr lang="en-US" sz="900" dirty="0" smtClean="0">
                <a:solidFill>
                  <a:srgbClr val="7030A0"/>
                </a:solidFill>
                <a:effectLst/>
              </a:rPr>
              <a:t>J.3D-disp-req </a:t>
            </a:r>
            <a:r>
              <a:rPr lang="en-US" sz="900" dirty="0" smtClean="0">
                <a:solidFill>
                  <a:srgbClr val="7030A0"/>
                </a:solidFill>
              </a:rPr>
              <a:t>Display requirements for 3D video quality </a:t>
            </a:r>
            <a:r>
              <a:rPr lang="en-US" sz="900" dirty="0" err="1" smtClean="0">
                <a:solidFill>
                  <a:srgbClr val="7030A0"/>
                </a:solidFill>
              </a:rPr>
              <a:t>assesment</a:t>
            </a:r>
            <a:r>
              <a:rPr lang="en-US" sz="900" dirty="0" smtClean="0">
                <a:solidFill>
                  <a:srgbClr val="7030A0"/>
                </a:solidFill>
              </a:rPr>
              <a:t> </a:t>
            </a:r>
            <a:endParaRPr lang="en-US" sz="900" dirty="0" smtClean="0">
              <a:solidFill>
                <a:srgbClr val="7030A0"/>
              </a:solidFill>
              <a:effectLst/>
            </a:endParaRPr>
          </a:p>
          <a:p>
            <a:pPr lvl="1"/>
            <a:r>
              <a:rPr lang="en-US" sz="900" dirty="0" smtClean="0">
                <a:solidFill>
                  <a:srgbClr val="7030A0"/>
                </a:solidFill>
                <a:effectLst/>
              </a:rPr>
              <a:t>J.3D-fatigue </a:t>
            </a:r>
            <a:r>
              <a:rPr lang="en-US" sz="900" dirty="0" smtClean="0">
                <a:solidFill>
                  <a:srgbClr val="7030A0"/>
                </a:solidFill>
              </a:rPr>
              <a:t>Assessment methods of visual fatigue and safety guideline for 3D video</a:t>
            </a:r>
            <a:endParaRPr lang="en-US" sz="900" dirty="0" smtClean="0">
              <a:solidFill>
                <a:srgbClr val="7030A0"/>
              </a:solidFill>
              <a:effectLst/>
            </a:endParaRPr>
          </a:p>
          <a:p>
            <a:pPr lvl="1"/>
            <a:r>
              <a:rPr lang="en-US" sz="900" dirty="0" smtClean="0">
                <a:solidFill>
                  <a:srgbClr val="7030A0"/>
                </a:solidFill>
                <a:effectLst/>
              </a:rPr>
              <a:t>P.3D-sam </a:t>
            </a:r>
            <a:r>
              <a:rPr lang="en-US" sz="900" dirty="0" smtClean="0">
                <a:solidFill>
                  <a:srgbClr val="7030A0"/>
                </a:solidFill>
              </a:rPr>
              <a:t>Subjective assessment methods for 3D video quality </a:t>
            </a:r>
            <a:endParaRPr lang="en-US" sz="900" dirty="0" smtClean="0">
              <a:solidFill>
                <a:srgbClr val="7030A0"/>
              </a:solidFill>
              <a:effectLst/>
            </a:endParaRPr>
          </a:p>
          <a:p>
            <a:pPr lvl="1"/>
            <a:r>
              <a:rPr lang="en-US" sz="900" dirty="0" err="1" smtClean="0">
                <a:solidFill>
                  <a:srgbClr val="7030A0"/>
                </a:solidFill>
              </a:rPr>
              <a:t>J.av</a:t>
            </a:r>
            <a:r>
              <a:rPr lang="en-US" sz="900" dirty="0" smtClean="0">
                <a:solidFill>
                  <a:srgbClr val="7030A0"/>
                </a:solidFill>
              </a:rPr>
              <a:t>-dist Methods for subjectively assessing audiovisual quality of internet video and distribution quality television, including separate assessment of video quality and audio quality </a:t>
            </a:r>
          </a:p>
          <a:p>
            <a:endParaRPr lang="en-US" sz="900" dirty="0" smtClean="0">
              <a:effectLst/>
            </a:endParaRPr>
          </a:p>
          <a:p>
            <a:endParaRPr lang="en-US" sz="900" dirty="0" smtClean="0">
              <a:effectLst/>
            </a:endParaRPr>
          </a:p>
          <a:p>
            <a:endParaRPr lang="en-US" sz="900" dirty="0" smtClean="0">
              <a:effectLst/>
            </a:endParaRPr>
          </a:p>
          <a:p>
            <a:endParaRPr lang="en-US" sz="105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eaLnBrk="1" hangingPunct="1">
              <a:lnSpc>
                <a:spcPct val="80000"/>
              </a:lnSpc>
            </a:pPr>
            <a:endParaRPr lang="en-US" sz="100" dirty="0" smtClean="0">
              <a:solidFill>
                <a:srgbClr val="CC0000"/>
              </a:solidFill>
            </a:endParaRPr>
          </a:p>
        </p:txBody>
      </p:sp>
      <p:sp>
        <p:nvSpPr>
          <p:cNvPr id="614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73DB142-6C2C-4EB9-8424-B533EF049A8A}" type="slidenum">
              <a:rPr lang="en-US" smtClean="0"/>
              <a:pPr/>
              <a:t>6</a:t>
            </a:fld>
            <a:endParaRPr lang="en-US" dirty="0" smtClean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000" b="1" smtClean="0"/>
              <a:t>Questions and Feedback?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Thank you!</a:t>
            </a:r>
          </a:p>
          <a:p>
            <a:pPr eaLnBrk="1" hangingPunct="1"/>
            <a:r>
              <a:rPr lang="en-US" dirty="0" smtClean="0">
                <a:hlinkClick r:id="rId2"/>
              </a:rPr>
              <a:t>webster@its.bldrdoc.gov</a:t>
            </a:r>
            <a:endParaRPr lang="en-US" dirty="0" smtClean="0"/>
          </a:p>
          <a:p>
            <a:pPr eaLnBrk="1" hangingPunct="1"/>
            <a:r>
              <a:rPr lang="en-US" dirty="0" smtClean="0">
                <a:hlinkClick r:id="rId3"/>
              </a:rPr>
              <a:t>www.vqeg.org</a:t>
            </a:r>
            <a:endParaRPr lang="en-US" dirty="0" smtClean="0"/>
          </a:p>
          <a:p>
            <a:pPr eaLnBrk="1" hangingPunct="1"/>
            <a:r>
              <a:rPr lang="en-US" dirty="0" smtClean="0">
                <a:hlinkClick r:id="rId4"/>
              </a:rPr>
              <a:t>www.itu.int</a:t>
            </a:r>
            <a:r>
              <a:rPr lang="en-US" dirty="0" smtClean="0"/>
              <a:t> </a:t>
            </a:r>
          </a:p>
        </p:txBody>
      </p:sp>
      <p:sp>
        <p:nvSpPr>
          <p:cNvPr id="819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1D73F59-0B8A-452B-81A4-AE317DD90DE3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7226</TotalTime>
  <Words>331</Words>
  <Application>Microsoft Office PowerPoint</Application>
  <PresentationFormat>On-screen Show (4:3)</PresentationFormat>
  <Paragraphs>125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Layers</vt:lpstr>
      <vt:lpstr>QoE Standardization Issues</vt:lpstr>
      <vt:lpstr>Context  VQEG/Standardization Process</vt:lpstr>
      <vt:lpstr>Present: VQEG and ITU Recs</vt:lpstr>
      <vt:lpstr>Open Issues and Challenges for Standardization of QoE</vt:lpstr>
      <vt:lpstr>Future and Trends VQEG Timeline and Future Activities</vt:lpstr>
      <vt:lpstr>SG9 &amp; WP6C Recommendations resulting from VQEG projects--List</vt:lpstr>
      <vt:lpstr>Questions and Feedback?</vt:lpstr>
    </vt:vector>
  </TitlesOfParts>
  <Company>DOC NTIA ITS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QoMEX 2011 Panel Presentation</dc:title>
  <dc:creator>webster</dc:creator>
  <cp:lastModifiedBy>webster</cp:lastModifiedBy>
  <cp:revision>66</cp:revision>
  <cp:lastPrinted>2011-09-02T18:53:26Z</cp:lastPrinted>
  <dcterms:created xsi:type="dcterms:W3CDTF">2004-06-15T17:27:34Z</dcterms:created>
  <dcterms:modified xsi:type="dcterms:W3CDTF">2011-09-08T12:44:21Z</dcterms:modified>
</cp:coreProperties>
</file>