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63" r:id="rId3"/>
    <p:sldId id="267" r:id="rId4"/>
    <p:sldId id="259" r:id="rId5"/>
    <p:sldId id="260" r:id="rId6"/>
    <p:sldId id="261" r:id="rId7"/>
    <p:sldId id="262" r:id="rId8"/>
    <p:sldId id="264"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4660"/>
  </p:normalViewPr>
  <p:slideViewPr>
    <p:cSldViewPr>
      <p:cViewPr>
        <p:scale>
          <a:sx n="50" d="100"/>
          <a:sy n="50" d="100"/>
        </p:scale>
        <p:origin x="-1422"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547BD-7241-4077-A2CE-223F5B47FC94}" type="datetimeFigureOut">
              <a:rPr kumimoji="1" lang="ja-JP" altLang="en-US" smtClean="0"/>
              <a:pPr/>
              <a:t>2010/11/18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2F2C0-0765-4FD4-9F8B-FA0555069C9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752F2C0-0765-4FD4-9F8B-FA0555069C97}"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fld id="{17515C2A-4BF0-472C-B0B7-978944F0C14C}" type="datetimeFigureOut">
              <a:rPr kumimoji="1" lang="ja-JP" altLang="en-US" smtClean="0"/>
              <a:pPr/>
              <a:t>2010/11/18</a:t>
            </a:fld>
            <a:endParaRPr kumimoji="1" lang="ja-JP" altLang="en-US"/>
          </a:p>
        </p:txBody>
      </p:sp>
      <p:sp>
        <p:nvSpPr>
          <p:cNvPr id="17" name="フッター プレースホルダ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 28"/>
          <p:cNvSpPr>
            <a:spLocks noGrp="1"/>
          </p:cNvSpPr>
          <p:nvPr>
            <p:ph type="sldNum" sz="quarter" idx="12"/>
          </p:nvPr>
        </p:nvSpPr>
        <p:spPr>
          <a:xfrm>
            <a:off x="1216152" y="6355080"/>
            <a:ext cx="1219200" cy="365760"/>
          </a:xfrm>
        </p:spPr>
        <p:txBody>
          <a:bodyPr/>
          <a:lstStyle/>
          <a:p>
            <a:fld id="{7AA3908C-04BA-466A-B923-1958EDE2E5AD}" type="slidenum">
              <a:rPr kumimoji="1" lang="ja-JP" altLang="en-US" smtClean="0"/>
              <a:pPr/>
              <a:t>&lt;#&gt;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fld id="{17515C2A-4BF0-472C-B0B7-978944F0C14C}" type="datetimeFigureOut">
              <a:rPr kumimoji="1" lang="ja-JP" altLang="en-US" smtClean="0"/>
              <a:pPr/>
              <a:t>2010/11/18</a:t>
            </a:fld>
            <a:endParaRPr kumimoji="1" lang="ja-JP" altLang="en-US"/>
          </a:p>
        </p:txBody>
      </p:sp>
      <p:sp>
        <p:nvSpPr>
          <p:cNvPr id="5" name="フッター プレースホルダ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 5"/>
          <p:cNvSpPr>
            <a:spLocks noGrp="1"/>
          </p:cNvSpPr>
          <p:nvPr>
            <p:ph type="sldNum" sz="quarter" idx="12"/>
          </p:nvPr>
        </p:nvSpPr>
        <p:spPr>
          <a:xfrm>
            <a:off x="1069848" y="6355080"/>
            <a:ext cx="1520952" cy="365760"/>
          </a:xfrm>
        </p:spPr>
        <p:txBody>
          <a:bodyPr/>
          <a:lstStyle/>
          <a:p>
            <a:fld id="{7AA3908C-04BA-466A-B923-1958EDE2E5AD}" type="slidenum">
              <a:rPr kumimoji="1" lang="ja-JP" altLang="en-US" smtClean="0"/>
              <a:pPr/>
              <a:t>&lt;#&gt;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17515C2A-4BF0-472C-B0B7-978944F0C14C}" type="datetimeFigureOut">
              <a:rPr kumimoji="1" lang="ja-JP" altLang="en-US" smtClean="0"/>
              <a:pPr/>
              <a:t>2010/11/18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AA3908C-04BA-466A-B923-1958EDE2E5AD}"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7515C2A-4BF0-472C-B0B7-978944F0C14C}" type="datetimeFigureOut">
              <a:rPr kumimoji="1" lang="ja-JP" altLang="en-US" smtClean="0"/>
              <a:pPr/>
              <a:t>2010/11/18</a:t>
            </a:fld>
            <a:endParaRPr kumimoji="1" lang="ja-JP" altLang="en-US"/>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AA3908C-04BA-466A-B923-1958EDE2E5AD}" type="slidenum">
              <a:rPr kumimoji="1" lang="ja-JP" altLang="en-US" smtClean="0"/>
              <a:pPr/>
              <a:t>&lt;#&gt;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okamoto.jun@lab.ntt.co.jp"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3608" y="3886200"/>
            <a:ext cx="7200800" cy="990600"/>
          </a:xfrm>
        </p:spPr>
        <p:txBody>
          <a:bodyPr>
            <a:normAutofit/>
          </a:bodyPr>
          <a:lstStyle/>
          <a:p>
            <a:r>
              <a:rPr lang="en-GB" altLang="ja-JP" sz="2800" dirty="0"/>
              <a:t>Guidelines for use of NICT </a:t>
            </a:r>
            <a:r>
              <a:rPr lang="en-GB" altLang="ja-JP" sz="2800" dirty="0" smtClean="0"/>
              <a:t>3D Contents</a:t>
            </a:r>
            <a:br>
              <a:rPr lang="en-GB" altLang="ja-JP" sz="2800" dirty="0" smtClean="0"/>
            </a:br>
            <a:r>
              <a:rPr lang="en-GB" altLang="ja-JP" sz="2800" dirty="0" smtClean="0"/>
              <a:t>(Draft Version)</a:t>
            </a:r>
            <a:endParaRPr kumimoji="1" lang="ja-JP" altLang="en-US" sz="2800" dirty="0"/>
          </a:p>
        </p:txBody>
      </p:sp>
      <p:sp>
        <p:nvSpPr>
          <p:cNvPr id="3" name="サブタイトル 2"/>
          <p:cNvSpPr>
            <a:spLocks noGrp="1"/>
          </p:cNvSpPr>
          <p:nvPr>
            <p:ph type="subTitle" idx="1"/>
          </p:nvPr>
        </p:nvSpPr>
        <p:spPr/>
        <p:txBody>
          <a:bodyPr>
            <a:normAutofit/>
          </a:bodyPr>
          <a:lstStyle/>
          <a:p>
            <a:r>
              <a:rPr lang="en-US" altLang="ja-JP" dirty="0" smtClean="0"/>
              <a:t>Jun Okamoto (NTT)</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0. Contents overview (1/2)</a:t>
            </a:r>
            <a:endParaRPr kumimoji="1" lang="ja-JP" altLang="en-US" dirty="0"/>
          </a:p>
        </p:txBody>
      </p:sp>
      <p:sp>
        <p:nvSpPr>
          <p:cNvPr id="3" name="テキスト ボックス 2"/>
          <p:cNvSpPr txBox="1"/>
          <p:nvPr/>
        </p:nvSpPr>
        <p:spPr>
          <a:xfrm>
            <a:off x="323528" y="1124744"/>
            <a:ext cx="8460432" cy="3785652"/>
          </a:xfrm>
          <a:prstGeom prst="rect">
            <a:avLst/>
          </a:prstGeom>
          <a:noFill/>
        </p:spPr>
        <p:txBody>
          <a:bodyPr wrap="square" rtlCol="0">
            <a:spAutoFit/>
          </a:bodyPr>
          <a:lstStyle/>
          <a:p>
            <a:pPr marL="457200" indent="-457200" hangingPunct="0">
              <a:buAutoNum type="arabicParenR"/>
            </a:pPr>
            <a:r>
              <a:rPr lang="en-GB" altLang="ja-JP" sz="2400" dirty="0" smtClean="0"/>
              <a:t>Ultra-high resolution stereo 3D contents  [3.5TB] (Indoor:1.5TB, Outdoor:1.5TB, Digest:1.0TB)</a:t>
            </a:r>
          </a:p>
          <a:p>
            <a:pPr marL="457200" indent="-457200" hangingPunct="0"/>
            <a:r>
              <a:rPr lang="en-GB" altLang="ja-JP" sz="2400" dirty="0" smtClean="0"/>
              <a:t>	Ultra high quality 3D contents made using ultra-high resolution stereo camera (4K3D) </a:t>
            </a:r>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r>
              <a:rPr lang="en-GB" altLang="ja-JP" sz="2400" dirty="0" smtClean="0"/>
              <a:t>2) 3D CG contents  [22GB(+43GB)]</a:t>
            </a:r>
          </a:p>
          <a:p>
            <a:pPr marL="261938" indent="-261938" hangingPunct="0"/>
            <a:r>
              <a:rPr lang="en-GB" altLang="ja-JP" sz="2400" dirty="0" smtClean="0"/>
              <a:t>   High resolution CG model scenes and CG movies (6 scenes)</a:t>
            </a:r>
          </a:p>
        </p:txBody>
      </p:sp>
      <p:pic>
        <p:nvPicPr>
          <p:cNvPr id="4" name="Picture 19"/>
          <p:cNvPicPr>
            <a:picLocks noChangeAspect="1" noChangeArrowheads="1"/>
          </p:cNvPicPr>
          <p:nvPr/>
        </p:nvPicPr>
        <p:blipFill>
          <a:blip r:embed="rId3" cstate="print"/>
          <a:srcRect/>
          <a:stretch>
            <a:fillRect/>
          </a:stretch>
        </p:blipFill>
        <p:spPr bwMode="auto">
          <a:xfrm>
            <a:off x="4427984" y="2708920"/>
            <a:ext cx="2074515" cy="1440160"/>
          </a:xfrm>
          <a:prstGeom prst="rect">
            <a:avLst/>
          </a:prstGeom>
          <a:noFill/>
          <a:ln w="9525">
            <a:noFill/>
            <a:miter lim="800000"/>
            <a:headEnd/>
            <a:tailEnd/>
          </a:ln>
        </p:spPr>
      </p:pic>
      <p:pic>
        <p:nvPicPr>
          <p:cNvPr id="5" name="Picture 20"/>
          <p:cNvPicPr>
            <a:picLocks noChangeAspect="1" noChangeArrowheads="1"/>
          </p:cNvPicPr>
          <p:nvPr/>
        </p:nvPicPr>
        <p:blipFill>
          <a:blip r:embed="rId4" cstate="print"/>
          <a:srcRect/>
          <a:stretch>
            <a:fillRect/>
          </a:stretch>
        </p:blipFill>
        <p:spPr bwMode="auto">
          <a:xfrm>
            <a:off x="827584" y="2708919"/>
            <a:ext cx="2016224" cy="1414119"/>
          </a:xfrm>
          <a:prstGeom prst="rect">
            <a:avLst/>
          </a:prstGeom>
          <a:noFill/>
          <a:ln w="9525">
            <a:noFill/>
            <a:miter lim="800000"/>
            <a:headEnd/>
            <a:tailEnd/>
          </a:ln>
        </p:spPr>
      </p:pic>
      <p:sp>
        <p:nvSpPr>
          <p:cNvPr id="6" name="正方形/長方形 5"/>
          <p:cNvSpPr/>
          <p:nvPr/>
        </p:nvSpPr>
        <p:spPr>
          <a:xfrm>
            <a:off x="3059832" y="3068960"/>
            <a:ext cx="1029449" cy="369332"/>
          </a:xfrm>
          <a:prstGeom prst="rect">
            <a:avLst/>
          </a:prstGeom>
        </p:spPr>
        <p:txBody>
          <a:bodyPr wrap="none">
            <a:spAutoFit/>
          </a:bodyPr>
          <a:lstStyle/>
          <a:p>
            <a:r>
              <a:rPr lang="en-US" altLang="ja-JP" dirty="0" smtClean="0"/>
              <a:t>Outdoor</a:t>
            </a:r>
            <a:endParaRPr lang="en-US" altLang="ja-JP" dirty="0"/>
          </a:p>
        </p:txBody>
      </p:sp>
      <p:sp>
        <p:nvSpPr>
          <p:cNvPr id="7" name="正方形/長方形 6"/>
          <p:cNvSpPr/>
          <p:nvPr/>
        </p:nvSpPr>
        <p:spPr>
          <a:xfrm>
            <a:off x="6732240" y="2996952"/>
            <a:ext cx="819455" cy="369332"/>
          </a:xfrm>
          <a:prstGeom prst="rect">
            <a:avLst/>
          </a:prstGeom>
        </p:spPr>
        <p:txBody>
          <a:bodyPr wrap="none">
            <a:spAutoFit/>
          </a:bodyPr>
          <a:lstStyle/>
          <a:p>
            <a:r>
              <a:rPr lang="en-US" altLang="ja-JP" dirty="0" smtClean="0"/>
              <a:t>Indoor</a:t>
            </a:r>
            <a:endParaRPr lang="en-US" altLang="ja-JP" dirty="0"/>
          </a:p>
        </p:txBody>
      </p:sp>
      <p:pic>
        <p:nvPicPr>
          <p:cNvPr id="9" name="Picture 11"/>
          <p:cNvPicPr>
            <a:picLocks noChangeAspect="1" noChangeArrowheads="1"/>
          </p:cNvPicPr>
          <p:nvPr/>
        </p:nvPicPr>
        <p:blipFill>
          <a:blip r:embed="rId5" cstate="print"/>
          <a:srcRect/>
          <a:stretch>
            <a:fillRect/>
          </a:stretch>
        </p:blipFill>
        <p:spPr bwMode="auto">
          <a:xfrm>
            <a:off x="2555776" y="4941168"/>
            <a:ext cx="1730161" cy="968739"/>
          </a:xfrm>
          <a:prstGeom prst="rect">
            <a:avLst/>
          </a:prstGeom>
          <a:noFill/>
          <a:ln w="9525">
            <a:noFill/>
            <a:miter lim="800000"/>
            <a:headEnd/>
            <a:tailEnd/>
          </a:ln>
        </p:spPr>
      </p:pic>
      <p:pic>
        <p:nvPicPr>
          <p:cNvPr id="10" name="Picture 13"/>
          <p:cNvPicPr>
            <a:picLocks noChangeAspect="1" noChangeArrowheads="1"/>
          </p:cNvPicPr>
          <p:nvPr/>
        </p:nvPicPr>
        <p:blipFill>
          <a:blip r:embed="rId6" cstate="print"/>
          <a:srcRect/>
          <a:stretch>
            <a:fillRect/>
          </a:stretch>
        </p:blipFill>
        <p:spPr bwMode="auto">
          <a:xfrm>
            <a:off x="6300192" y="4941168"/>
            <a:ext cx="1785686" cy="1008112"/>
          </a:xfrm>
          <a:prstGeom prst="rect">
            <a:avLst/>
          </a:prstGeom>
          <a:noFill/>
          <a:ln w="9525">
            <a:noFill/>
            <a:miter lim="800000"/>
            <a:headEnd/>
            <a:tailEnd/>
          </a:ln>
        </p:spPr>
      </p:pic>
      <p:pic>
        <p:nvPicPr>
          <p:cNvPr id="11" name="Picture 16"/>
          <p:cNvPicPr>
            <a:picLocks noChangeAspect="1" noChangeArrowheads="1"/>
          </p:cNvPicPr>
          <p:nvPr/>
        </p:nvPicPr>
        <p:blipFill>
          <a:blip r:embed="rId7" cstate="print"/>
          <a:srcRect/>
          <a:stretch>
            <a:fillRect/>
          </a:stretch>
        </p:blipFill>
        <p:spPr bwMode="auto">
          <a:xfrm>
            <a:off x="4499992" y="4941168"/>
            <a:ext cx="1700924" cy="949527"/>
          </a:xfrm>
          <a:prstGeom prst="rect">
            <a:avLst/>
          </a:prstGeom>
          <a:noFill/>
          <a:ln w="9525">
            <a:noFill/>
            <a:miter lim="800000"/>
            <a:headEnd/>
            <a:tailEnd/>
          </a:ln>
        </p:spPr>
      </p:pic>
      <p:pic>
        <p:nvPicPr>
          <p:cNvPr id="12" name="Picture 18"/>
          <p:cNvPicPr>
            <a:picLocks noChangeAspect="1" noChangeArrowheads="1"/>
          </p:cNvPicPr>
          <p:nvPr/>
        </p:nvPicPr>
        <p:blipFill>
          <a:blip r:embed="rId8" cstate="print"/>
          <a:srcRect/>
          <a:stretch>
            <a:fillRect/>
          </a:stretch>
        </p:blipFill>
        <p:spPr bwMode="auto">
          <a:xfrm>
            <a:off x="611560" y="4941169"/>
            <a:ext cx="1695294" cy="9554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1124744"/>
            <a:ext cx="8460432" cy="4524315"/>
          </a:xfrm>
          <a:prstGeom prst="rect">
            <a:avLst/>
          </a:prstGeom>
          <a:noFill/>
        </p:spPr>
        <p:txBody>
          <a:bodyPr wrap="square" rtlCol="0">
            <a:spAutoFit/>
          </a:bodyPr>
          <a:lstStyle/>
          <a:p>
            <a:pPr marL="261938" indent="-261938" hangingPunct="0"/>
            <a:r>
              <a:rPr lang="en-GB" altLang="ja-JP" sz="2400" dirty="0" smtClean="0"/>
              <a:t>3) 3D contents made using range cameras [370GB]</a:t>
            </a:r>
          </a:p>
          <a:p>
            <a:pPr marL="261938" indent="-261938" hangingPunct="0"/>
            <a:r>
              <a:rPr lang="en-GB" altLang="ja-JP" sz="2400" dirty="0" smtClean="0"/>
              <a:t>   Flexibly convertible depth image contents</a:t>
            </a:r>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endParaRPr lang="en-GB" altLang="ja-JP" sz="2400" dirty="0" smtClean="0"/>
          </a:p>
          <a:p>
            <a:pPr marL="261938" indent="-261938" hangingPunct="0"/>
            <a:r>
              <a:rPr lang="en-GB" altLang="ja-JP" sz="2400" dirty="0" smtClean="0"/>
              <a:t>4) 3D contents made using scanning cameras [103GB]</a:t>
            </a:r>
          </a:p>
          <a:p>
            <a:pPr marL="261938" indent="-261938" hangingPunct="0"/>
            <a:r>
              <a:rPr lang="en-GB" altLang="ja-JP" sz="2400" dirty="0" smtClean="0"/>
              <a:t>   Contents made using a dense array of cameras with full parallax</a:t>
            </a:r>
          </a:p>
          <a:p>
            <a:pPr marL="261938" indent="-261938" hangingPunct="0"/>
            <a:endParaRPr lang="en-GB" altLang="ja-JP" sz="2400" dirty="0" smtClean="0"/>
          </a:p>
          <a:p>
            <a:pPr marL="261938" indent="-261938" hangingPunct="0"/>
            <a:endParaRPr lang="en-GB" altLang="ja-JP" sz="2400" dirty="0" smtClean="0"/>
          </a:p>
        </p:txBody>
      </p:sp>
      <p:sp>
        <p:nvSpPr>
          <p:cNvPr id="2" name="タイトル 1"/>
          <p:cNvSpPr>
            <a:spLocks noGrp="1"/>
          </p:cNvSpPr>
          <p:nvPr>
            <p:ph type="title"/>
          </p:nvPr>
        </p:nvSpPr>
        <p:spPr>
          <a:xfrm>
            <a:off x="457200" y="116632"/>
            <a:ext cx="8229600" cy="914400"/>
          </a:xfrm>
        </p:spPr>
        <p:txBody>
          <a:bodyPr>
            <a:normAutofit/>
          </a:bodyPr>
          <a:lstStyle/>
          <a:p>
            <a:r>
              <a:rPr lang="en-GB" altLang="ja-JP" dirty="0" smtClean="0"/>
              <a:t>0. Contents overview (2/2)</a:t>
            </a:r>
            <a:endParaRPr kumimoji="1" lang="ja-JP" altLang="en-US" dirty="0"/>
          </a:p>
        </p:txBody>
      </p:sp>
      <p:pic>
        <p:nvPicPr>
          <p:cNvPr id="4" name="Picture 2"/>
          <p:cNvPicPr>
            <a:picLocks noChangeAspect="1" noChangeArrowheads="1"/>
          </p:cNvPicPr>
          <p:nvPr/>
        </p:nvPicPr>
        <p:blipFill>
          <a:blip r:embed="rId2" cstate="print"/>
          <a:srcRect/>
          <a:stretch>
            <a:fillRect/>
          </a:stretch>
        </p:blipFill>
        <p:spPr bwMode="auto">
          <a:xfrm>
            <a:off x="683568" y="2915653"/>
            <a:ext cx="1400470" cy="80138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591537" y="2924944"/>
            <a:ext cx="1404399" cy="80138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499992" y="2924944"/>
            <a:ext cx="1222743" cy="873388"/>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6516216" y="2987660"/>
            <a:ext cx="1152525" cy="885825"/>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2051720" y="1916832"/>
            <a:ext cx="1152128" cy="879665"/>
          </a:xfrm>
          <a:prstGeom prst="rect">
            <a:avLst/>
          </a:prstGeom>
          <a:noFill/>
          <a:ln w="9525">
            <a:noFill/>
            <a:miter lim="800000"/>
            <a:headEnd/>
            <a:tailEnd/>
          </a:ln>
        </p:spPr>
      </p:pic>
      <p:sp>
        <p:nvSpPr>
          <p:cNvPr id="10" name="正方形/長方形 9"/>
          <p:cNvSpPr/>
          <p:nvPr/>
        </p:nvSpPr>
        <p:spPr>
          <a:xfrm>
            <a:off x="3131840" y="1932401"/>
            <a:ext cx="4418261" cy="646331"/>
          </a:xfrm>
          <a:prstGeom prst="rect">
            <a:avLst/>
          </a:prstGeom>
        </p:spPr>
        <p:txBody>
          <a:bodyPr wrap="none">
            <a:spAutoFit/>
          </a:bodyPr>
          <a:lstStyle/>
          <a:p>
            <a:r>
              <a:rPr lang="en-US" altLang="ja-JP" dirty="0" smtClean="0"/>
              <a:t>Captured </a:t>
            </a:r>
            <a:r>
              <a:rPr lang="en-US" altLang="ja-JP" dirty="0" smtClean="0"/>
              <a:t>using 3 cameras (left, right, </a:t>
            </a:r>
            <a:r>
              <a:rPr lang="en-US" altLang="ja-JP" dirty="0" err="1" smtClean="0"/>
              <a:t>renge</a:t>
            </a:r>
            <a:r>
              <a:rPr lang="en-US" altLang="ja-JP" dirty="0" smtClean="0"/>
              <a:t>),</a:t>
            </a:r>
          </a:p>
          <a:p>
            <a:r>
              <a:rPr lang="en-US" altLang="ja-JP" dirty="0" smtClean="0"/>
              <a:t>And </a:t>
            </a:r>
            <a:r>
              <a:rPr lang="en-US" altLang="ja-JP" dirty="0" smtClean="0"/>
              <a:t>created </a:t>
            </a:r>
            <a:r>
              <a:rPr lang="en-US" altLang="ja-JP" dirty="0" smtClean="0"/>
              <a:t>the depth images</a:t>
            </a:r>
            <a:endParaRPr lang="en-US" altLang="ja-JP" dirty="0"/>
          </a:p>
        </p:txBody>
      </p:sp>
      <p:sp>
        <p:nvSpPr>
          <p:cNvPr id="11" name="正方形/長方形 10"/>
          <p:cNvSpPr/>
          <p:nvPr/>
        </p:nvSpPr>
        <p:spPr>
          <a:xfrm>
            <a:off x="1772072" y="3779748"/>
            <a:ext cx="715260" cy="369332"/>
          </a:xfrm>
          <a:prstGeom prst="rect">
            <a:avLst/>
          </a:prstGeom>
        </p:spPr>
        <p:txBody>
          <a:bodyPr wrap="none">
            <a:spAutoFit/>
          </a:bodyPr>
          <a:lstStyle/>
          <a:p>
            <a:r>
              <a:rPr lang="en-US" altLang="ja-JP" dirty="0" smtClean="0"/>
              <a:t>Living</a:t>
            </a:r>
            <a:endParaRPr lang="en-US" altLang="ja-JP" dirty="0"/>
          </a:p>
        </p:txBody>
      </p:sp>
      <p:sp>
        <p:nvSpPr>
          <p:cNvPr id="12" name="正方形/長方形 11"/>
          <p:cNvSpPr/>
          <p:nvPr/>
        </p:nvSpPr>
        <p:spPr>
          <a:xfrm>
            <a:off x="3352684" y="3779748"/>
            <a:ext cx="753732" cy="369332"/>
          </a:xfrm>
          <a:prstGeom prst="rect">
            <a:avLst/>
          </a:prstGeom>
        </p:spPr>
        <p:txBody>
          <a:bodyPr wrap="none">
            <a:spAutoFit/>
          </a:bodyPr>
          <a:lstStyle/>
          <a:p>
            <a:r>
              <a:rPr lang="en-US" altLang="ja-JP" dirty="0" smtClean="0"/>
              <a:t>Office</a:t>
            </a:r>
            <a:endParaRPr lang="en-US" altLang="ja-JP" dirty="0"/>
          </a:p>
        </p:txBody>
      </p:sp>
      <p:sp>
        <p:nvSpPr>
          <p:cNvPr id="13" name="正方形/長方形 12"/>
          <p:cNvSpPr/>
          <p:nvPr/>
        </p:nvSpPr>
        <p:spPr>
          <a:xfrm>
            <a:off x="6626580" y="3779748"/>
            <a:ext cx="716671" cy="369332"/>
          </a:xfrm>
          <a:prstGeom prst="rect">
            <a:avLst/>
          </a:prstGeom>
        </p:spPr>
        <p:txBody>
          <a:bodyPr wrap="none">
            <a:spAutoFit/>
          </a:bodyPr>
          <a:lstStyle/>
          <a:p>
            <a:r>
              <a:rPr lang="en-US" altLang="ja-JP" dirty="0" smtClean="0"/>
              <a:t>Darts</a:t>
            </a:r>
            <a:endParaRPr lang="en-US" altLang="ja-JP" dirty="0"/>
          </a:p>
        </p:txBody>
      </p:sp>
      <p:sp>
        <p:nvSpPr>
          <p:cNvPr id="14" name="正方形/長方形 13"/>
          <p:cNvSpPr/>
          <p:nvPr/>
        </p:nvSpPr>
        <p:spPr>
          <a:xfrm>
            <a:off x="5114412" y="3770456"/>
            <a:ext cx="782587" cy="369332"/>
          </a:xfrm>
          <a:prstGeom prst="rect">
            <a:avLst/>
          </a:prstGeom>
        </p:spPr>
        <p:txBody>
          <a:bodyPr wrap="none">
            <a:spAutoFit/>
          </a:bodyPr>
          <a:lstStyle/>
          <a:p>
            <a:r>
              <a:rPr lang="en-US" altLang="ja-JP" dirty="0" smtClean="0"/>
              <a:t>Dance</a:t>
            </a:r>
            <a:endParaRPr lang="en-US" altLang="ja-JP" dirty="0"/>
          </a:p>
        </p:txBody>
      </p:sp>
      <p:pic>
        <p:nvPicPr>
          <p:cNvPr id="15" name="Picture 8"/>
          <p:cNvPicPr>
            <a:picLocks noChangeAspect="1" noChangeArrowheads="1"/>
          </p:cNvPicPr>
          <p:nvPr/>
        </p:nvPicPr>
        <p:blipFill>
          <a:blip r:embed="rId7" cstate="print"/>
          <a:srcRect/>
          <a:stretch>
            <a:fillRect/>
          </a:stretch>
        </p:blipFill>
        <p:spPr bwMode="auto">
          <a:xfrm>
            <a:off x="4187371" y="4941169"/>
            <a:ext cx="1550921" cy="1168502"/>
          </a:xfrm>
          <a:prstGeom prst="rect">
            <a:avLst/>
          </a:prstGeom>
          <a:noFill/>
          <a:ln w="9525">
            <a:noFill/>
            <a:miter lim="800000"/>
            <a:headEnd/>
            <a:tailEnd/>
          </a:ln>
        </p:spPr>
      </p:pic>
      <p:pic>
        <p:nvPicPr>
          <p:cNvPr id="16" name="Picture 9"/>
          <p:cNvPicPr>
            <a:picLocks noChangeAspect="1" noChangeArrowheads="1"/>
          </p:cNvPicPr>
          <p:nvPr/>
        </p:nvPicPr>
        <p:blipFill>
          <a:blip r:embed="rId8" cstate="print"/>
          <a:srcRect/>
          <a:stretch>
            <a:fillRect/>
          </a:stretch>
        </p:blipFill>
        <p:spPr bwMode="auto">
          <a:xfrm>
            <a:off x="6635643" y="4941168"/>
            <a:ext cx="1536757" cy="1161420"/>
          </a:xfrm>
          <a:prstGeom prst="rect">
            <a:avLst/>
          </a:prstGeom>
          <a:noFill/>
          <a:ln w="9525">
            <a:noFill/>
            <a:miter lim="800000"/>
            <a:headEnd/>
            <a:tailEnd/>
          </a:ln>
        </p:spPr>
      </p:pic>
      <p:sp>
        <p:nvSpPr>
          <p:cNvPr id="17" name="テキスト ボックス 16"/>
          <p:cNvSpPr txBox="1"/>
          <p:nvPr/>
        </p:nvSpPr>
        <p:spPr>
          <a:xfrm>
            <a:off x="802995" y="5013176"/>
            <a:ext cx="3367332" cy="923330"/>
          </a:xfrm>
          <a:prstGeom prst="rect">
            <a:avLst/>
          </a:prstGeom>
          <a:noFill/>
        </p:spPr>
        <p:txBody>
          <a:bodyPr wrap="none" rtlCol="0">
            <a:spAutoFit/>
          </a:bodyPr>
          <a:lstStyle/>
          <a:p>
            <a:r>
              <a:rPr lang="en-US" altLang="ja-JP" dirty="0" smtClean="0"/>
              <a:t>There are images as the following:</a:t>
            </a:r>
            <a:endParaRPr kumimoji="1" lang="en-US" altLang="ja-JP" dirty="0" smtClean="0"/>
          </a:p>
          <a:p>
            <a:r>
              <a:rPr kumimoji="1" lang="en-US" altLang="ja-JP" dirty="0" smtClean="0"/>
              <a:t>- Horizontal 150 view point,</a:t>
            </a:r>
          </a:p>
          <a:p>
            <a:r>
              <a:rPr lang="en-US" altLang="ja-JP" dirty="0" smtClean="0"/>
              <a:t>- </a:t>
            </a:r>
            <a:r>
              <a:rPr kumimoji="1" lang="en-US" altLang="ja-JP" dirty="0" smtClean="0"/>
              <a:t>Vertical 100 view point </a:t>
            </a:r>
            <a:endParaRPr kumimoji="1" lang="ja-JP" altLang="en-US" dirty="0"/>
          </a:p>
        </p:txBody>
      </p:sp>
      <p:sp>
        <p:nvSpPr>
          <p:cNvPr id="18" name="テキスト ボックス 17"/>
          <p:cNvSpPr txBox="1"/>
          <p:nvPr/>
        </p:nvSpPr>
        <p:spPr>
          <a:xfrm>
            <a:off x="4611902" y="6165304"/>
            <a:ext cx="861583" cy="369332"/>
          </a:xfrm>
          <a:prstGeom prst="rect">
            <a:avLst/>
          </a:prstGeom>
          <a:noFill/>
        </p:spPr>
        <p:txBody>
          <a:bodyPr wrap="none" rtlCol="0">
            <a:spAutoFit/>
          </a:bodyPr>
          <a:lstStyle/>
          <a:p>
            <a:r>
              <a:rPr kumimoji="1" lang="en-US" altLang="ja-JP" dirty="0" smtClean="0"/>
              <a:t>Crystal</a:t>
            </a:r>
            <a:endParaRPr kumimoji="1" lang="ja-JP" altLang="en-US" dirty="0"/>
          </a:p>
        </p:txBody>
      </p:sp>
      <p:sp>
        <p:nvSpPr>
          <p:cNvPr id="19" name="正方形/長方形 18"/>
          <p:cNvSpPr/>
          <p:nvPr/>
        </p:nvSpPr>
        <p:spPr>
          <a:xfrm>
            <a:off x="6988166" y="6165304"/>
            <a:ext cx="1000595" cy="369332"/>
          </a:xfrm>
          <a:prstGeom prst="rect">
            <a:avLst/>
          </a:prstGeom>
        </p:spPr>
        <p:txBody>
          <a:bodyPr wrap="none">
            <a:spAutoFit/>
          </a:bodyPr>
          <a:lstStyle/>
          <a:p>
            <a:r>
              <a:rPr lang="en-US" altLang="ja-JP" dirty="0" smtClean="0"/>
              <a:t>Diorama</a:t>
            </a:r>
            <a:endParaRPr lang="en-US" altLang="ja-JP" dirty="0"/>
          </a:p>
        </p:txBody>
      </p:sp>
      <p:sp>
        <p:nvSpPr>
          <p:cNvPr id="20" name="正方形/長方形 19"/>
          <p:cNvSpPr/>
          <p:nvPr/>
        </p:nvSpPr>
        <p:spPr>
          <a:xfrm>
            <a:off x="683568" y="6444044"/>
            <a:ext cx="7586308" cy="369332"/>
          </a:xfrm>
          <a:prstGeom prst="rect">
            <a:avLst/>
          </a:prstGeom>
        </p:spPr>
        <p:txBody>
          <a:bodyPr wrap="none">
            <a:spAutoFit/>
          </a:bodyPr>
          <a:lstStyle/>
          <a:p>
            <a:r>
              <a:rPr lang="en-US" altLang="ja-JP" dirty="0" smtClean="0"/>
              <a:t>There are the detail information at http://3d-contents.nict.go.jp/ (only Japanese)</a:t>
            </a:r>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GB" altLang="ja-JP" dirty="0" smtClean="0"/>
              <a:t>1. Scope and prohibitions</a:t>
            </a:r>
            <a:endParaRPr kumimoji="1" lang="ja-JP" altLang="en-US" dirty="0"/>
          </a:p>
        </p:txBody>
      </p:sp>
      <p:sp>
        <p:nvSpPr>
          <p:cNvPr id="3" name="テキスト ボックス 2"/>
          <p:cNvSpPr txBox="1"/>
          <p:nvPr/>
        </p:nvSpPr>
        <p:spPr>
          <a:xfrm>
            <a:off x="323528" y="1124744"/>
            <a:ext cx="8460432" cy="5632311"/>
          </a:xfrm>
          <a:prstGeom prst="rect">
            <a:avLst/>
          </a:prstGeom>
          <a:noFill/>
        </p:spPr>
        <p:txBody>
          <a:bodyPr wrap="square" rtlCol="0">
            <a:spAutoFit/>
          </a:bodyPr>
          <a:lstStyle/>
          <a:p>
            <a:pPr hangingPunct="0"/>
            <a:r>
              <a:rPr lang="en-GB" altLang="ja-JP" sz="2400" dirty="0"/>
              <a:t>Scope of usage: </a:t>
            </a:r>
            <a:endParaRPr lang="ja-JP" altLang="ja-JP" sz="2400" dirty="0"/>
          </a:p>
          <a:p>
            <a:pPr marL="363538" indent="-363538" hangingPunct="0"/>
            <a:r>
              <a:rPr lang="en-GB" altLang="ja-JP" sz="2400" dirty="0"/>
              <a:t>  1) Assessment and management for research and development in related devices.</a:t>
            </a:r>
            <a:endParaRPr lang="ja-JP" altLang="ja-JP" sz="2400" dirty="0"/>
          </a:p>
          <a:p>
            <a:pPr marL="363538" indent="-363538" hangingPunct="0"/>
            <a:r>
              <a:rPr lang="en-GB" altLang="ja-JP" sz="2400" dirty="0"/>
              <a:t>  2) Industry standardization analysis and educational quality evaluation.</a:t>
            </a:r>
            <a:endParaRPr lang="ja-JP" altLang="ja-JP" sz="2400" dirty="0"/>
          </a:p>
          <a:p>
            <a:pPr marL="363538" indent="-363538" hangingPunct="0"/>
            <a:r>
              <a:rPr lang="en-GB" altLang="ja-JP" sz="2400" dirty="0"/>
              <a:t>  3) Assessment and management during production, editing and screening.</a:t>
            </a:r>
            <a:endParaRPr lang="ja-JP" altLang="ja-JP" sz="2400" dirty="0"/>
          </a:p>
          <a:p>
            <a:pPr marL="363538" indent="-363538" hangingPunct="0"/>
            <a:r>
              <a:rPr lang="en-GB" altLang="ja-JP" sz="2400" dirty="0"/>
              <a:t>  4) Display in trade fairs and exhibitions.</a:t>
            </a:r>
            <a:endParaRPr lang="ja-JP" altLang="ja-JP" sz="2400" dirty="0"/>
          </a:p>
          <a:p>
            <a:pPr hangingPunct="0"/>
            <a:endParaRPr lang="en-GB" altLang="ja-JP" sz="2400" dirty="0" smtClean="0"/>
          </a:p>
          <a:p>
            <a:pPr hangingPunct="0"/>
            <a:r>
              <a:rPr lang="en-GB" altLang="ja-JP" sz="2400" dirty="0" smtClean="0"/>
              <a:t>Prohibitions</a:t>
            </a:r>
            <a:r>
              <a:rPr lang="en-GB" altLang="ja-JP" sz="2400" dirty="0"/>
              <a:t>:</a:t>
            </a:r>
            <a:endParaRPr lang="ja-JP" altLang="ja-JP" sz="2400" dirty="0"/>
          </a:p>
          <a:p>
            <a:pPr marL="363538" indent="-363538" hangingPunct="0"/>
            <a:r>
              <a:rPr lang="en-GB" altLang="ja-JP" sz="2400" dirty="0"/>
              <a:t>  1) Redistribution and copying for users not included in the license agreement.</a:t>
            </a:r>
            <a:endParaRPr lang="ja-JP" altLang="ja-JP" sz="2400" dirty="0"/>
          </a:p>
          <a:p>
            <a:pPr marL="363538" indent="-363538" hangingPunct="0"/>
            <a:r>
              <a:rPr lang="en-GB" altLang="ja-JP" sz="2400" dirty="0"/>
              <a:t>  2) Display, broadcast and distribution for commercial purposes.</a:t>
            </a:r>
            <a:endParaRPr lang="ja-JP" altLang="ja-JP" sz="2400" dirty="0"/>
          </a:p>
          <a:p>
            <a:pPr marL="363538" indent="-363538" hangingPunct="0"/>
            <a:r>
              <a:rPr lang="en-GB" altLang="ja-JP" sz="2400" dirty="0"/>
              <a:t>  3) Re-editing (altering and plagiarising).</a:t>
            </a:r>
            <a:endParaRPr lang="ja-JP" altLang="ja-JP" sz="2400" dirty="0"/>
          </a:p>
          <a:p>
            <a:endParaRPr kumimoji="1" lang="ja-JP"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2. Report and period of usage</a:t>
            </a:r>
            <a:endParaRPr kumimoji="1" lang="ja-JP" altLang="en-US" dirty="0"/>
          </a:p>
        </p:txBody>
      </p:sp>
      <p:sp>
        <p:nvSpPr>
          <p:cNvPr id="3" name="テキスト ボックス 2"/>
          <p:cNvSpPr txBox="1"/>
          <p:nvPr/>
        </p:nvSpPr>
        <p:spPr>
          <a:xfrm>
            <a:off x="323528" y="1124744"/>
            <a:ext cx="8460432" cy="4893647"/>
          </a:xfrm>
          <a:prstGeom prst="rect">
            <a:avLst/>
          </a:prstGeom>
          <a:noFill/>
        </p:spPr>
        <p:txBody>
          <a:bodyPr wrap="square" rtlCol="0">
            <a:spAutoFit/>
          </a:bodyPr>
          <a:lstStyle/>
          <a:p>
            <a:pPr hangingPunct="0"/>
            <a:r>
              <a:rPr lang="en-US" altLang="ja-JP" sz="2400" dirty="0" smtClean="0"/>
              <a:t>Submission of report of use</a:t>
            </a:r>
            <a:r>
              <a:rPr lang="ja-JP" altLang="en-US" sz="2400" dirty="0" smtClean="0"/>
              <a:t>：</a:t>
            </a:r>
            <a:endParaRPr lang="en-US" altLang="ja-JP" sz="2400" dirty="0" smtClean="0"/>
          </a:p>
          <a:p>
            <a:pPr marL="449263" indent="-449263" hangingPunct="0"/>
            <a:r>
              <a:rPr lang="en-US" altLang="ja-JP" sz="2400" dirty="0" smtClean="0"/>
              <a:t>  1) For video screening in trade fairs and exhibition, a report of usage must be submitted every six months.</a:t>
            </a:r>
          </a:p>
          <a:p>
            <a:pPr marL="449263" indent="-449263" hangingPunct="0"/>
            <a:r>
              <a:rPr lang="en-US" altLang="ja-JP" sz="2400" dirty="0" smtClean="0"/>
              <a:t>  2) For presentation in academic meetings of research and development based on these contents or in industry standardization activities, a report of presentation activities must be submitted every six months.</a:t>
            </a:r>
          </a:p>
          <a:p>
            <a:pPr hangingPunct="0"/>
            <a:endParaRPr lang="en-US" altLang="ja-JP" sz="2400" dirty="0"/>
          </a:p>
          <a:p>
            <a:pPr hangingPunct="0"/>
            <a:r>
              <a:rPr lang="en-US" altLang="ja-JP" sz="2400" dirty="0" smtClean="0"/>
              <a:t>Period of use</a:t>
            </a:r>
            <a:r>
              <a:rPr lang="ja-JP" altLang="en-US" sz="2400" dirty="0" smtClean="0"/>
              <a:t>：</a:t>
            </a:r>
            <a:endParaRPr lang="en-US" altLang="ja-JP" sz="2400" dirty="0" smtClean="0"/>
          </a:p>
          <a:p>
            <a:pPr hangingPunct="0"/>
            <a:r>
              <a:rPr lang="en-US" altLang="ja-JP" sz="2400" dirty="0" smtClean="0"/>
              <a:t>  Usage of contents is allowed only until the end of March 2011. If no notice of termination will be sent within three months from the date of expiration, license period will automatically be extended for one year.</a:t>
            </a:r>
            <a:endParaRPr lang="en-US" altLang="ja-JP"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3. Reminders/precautions</a:t>
            </a:r>
            <a:endParaRPr kumimoji="1" lang="ja-JP" altLang="en-US" dirty="0"/>
          </a:p>
        </p:txBody>
      </p:sp>
      <p:sp>
        <p:nvSpPr>
          <p:cNvPr id="3" name="テキスト ボックス 2"/>
          <p:cNvSpPr txBox="1"/>
          <p:nvPr/>
        </p:nvSpPr>
        <p:spPr>
          <a:xfrm>
            <a:off x="323528" y="1124744"/>
            <a:ext cx="8460432" cy="4154984"/>
          </a:xfrm>
          <a:prstGeom prst="rect">
            <a:avLst/>
          </a:prstGeom>
          <a:noFill/>
        </p:spPr>
        <p:txBody>
          <a:bodyPr wrap="square" rtlCol="0">
            <a:spAutoFit/>
          </a:bodyPr>
          <a:lstStyle/>
          <a:p>
            <a:pPr marL="261938" indent="-261938" hangingPunct="0"/>
            <a:r>
              <a:rPr lang="en-US" altLang="ja-JP" sz="2400" dirty="0" smtClean="0"/>
              <a:t>1) For public screening, the entire content must be shown, from the opening to the closing credits.</a:t>
            </a:r>
          </a:p>
          <a:p>
            <a:pPr marL="261938" indent="-261938" hangingPunct="0"/>
            <a:r>
              <a:rPr lang="en-US" altLang="ja-JP" sz="2400" dirty="0" smtClean="0"/>
              <a:t>2) In writing reports for results of research activities, the enclosing frame numbers or time codes of the segments used must be specified, and the nickname “3D contents” must be written to indicate the source, in case only portions of the contents are used.</a:t>
            </a:r>
          </a:p>
          <a:p>
            <a:pPr marL="261938" indent="-261938" hangingPunct="0"/>
            <a:r>
              <a:rPr lang="en-US" altLang="ja-JP" sz="2400" dirty="0" smtClean="0"/>
              <a:t>3) All contents were produced by the National Institute of Information and Communications Technology (NICT) during FY2009; prior permission from NICT must be obtained for usage and copyright issues not specified in this notice.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4. Additional information</a:t>
            </a:r>
            <a:endParaRPr kumimoji="1" lang="ja-JP" altLang="en-US" dirty="0"/>
          </a:p>
        </p:txBody>
      </p:sp>
      <p:sp>
        <p:nvSpPr>
          <p:cNvPr id="3" name="テキスト ボックス 2"/>
          <p:cNvSpPr txBox="1"/>
          <p:nvPr/>
        </p:nvSpPr>
        <p:spPr>
          <a:xfrm>
            <a:off x="323528" y="1124744"/>
            <a:ext cx="8460432" cy="4524315"/>
          </a:xfrm>
          <a:prstGeom prst="rect">
            <a:avLst/>
          </a:prstGeom>
          <a:noFill/>
        </p:spPr>
        <p:txBody>
          <a:bodyPr wrap="square" rtlCol="0">
            <a:spAutoFit/>
          </a:bodyPr>
          <a:lstStyle/>
          <a:p>
            <a:pPr marL="261938" indent="-261938" hangingPunct="0"/>
            <a:r>
              <a:rPr lang="en-US" altLang="ja-JP" sz="2400" dirty="0" smtClean="0"/>
              <a:t> - When the format is changed (e.g. from 4K to HD) or when compression or decompression is done, details of the changes must be indicated during exhibition. </a:t>
            </a:r>
          </a:p>
          <a:p>
            <a:pPr marL="261938" indent="-261938" hangingPunct="0"/>
            <a:r>
              <a:rPr lang="en-US" altLang="ja-JP" sz="2400" dirty="0" smtClean="0"/>
              <a:t>  Example: “4K 3D contents from NICT were converted to JPEG2K scalable video codec and displayed in VGA size…”</a:t>
            </a:r>
          </a:p>
          <a:p>
            <a:pPr marL="261938" indent="-261938" hangingPunct="0"/>
            <a:r>
              <a:rPr lang="en-US" altLang="ja-JP" sz="2400" dirty="0" smtClean="0"/>
              <a:t> - The 3D contents are not for redistribution but if you wish to distribute to members of industry standards body and similar organizations, please request permission for it. </a:t>
            </a:r>
          </a:p>
          <a:p>
            <a:pPr marL="261938" indent="-261938" hangingPunct="0"/>
            <a:r>
              <a:rPr lang="en-US" altLang="ja-JP" sz="2400" dirty="0" smtClean="0"/>
              <a:t> - Please contact NICT for inquiries about cases not covered in the scope and prohibitions indicated here.</a:t>
            </a:r>
          </a:p>
          <a:p>
            <a:pPr marL="261938" indent="-261938" hangingPunct="0"/>
            <a:r>
              <a:rPr lang="en-US" altLang="ja-JP" sz="2400" dirty="0" smtClean="0"/>
              <a:t> - NICT does not offer support for conversion of distributed contents.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5. Other</a:t>
            </a:r>
            <a:endParaRPr kumimoji="1" lang="ja-JP" altLang="en-US" dirty="0"/>
          </a:p>
        </p:txBody>
      </p:sp>
      <p:sp>
        <p:nvSpPr>
          <p:cNvPr id="3" name="テキスト ボックス 2"/>
          <p:cNvSpPr txBox="1"/>
          <p:nvPr/>
        </p:nvSpPr>
        <p:spPr>
          <a:xfrm>
            <a:off x="323528" y="1124744"/>
            <a:ext cx="8460432" cy="5632311"/>
          </a:xfrm>
          <a:prstGeom prst="rect">
            <a:avLst/>
          </a:prstGeom>
          <a:noFill/>
        </p:spPr>
        <p:txBody>
          <a:bodyPr wrap="square" rtlCol="0">
            <a:spAutoFit/>
          </a:bodyPr>
          <a:lstStyle/>
          <a:p>
            <a:pPr marL="261938" indent="-261938" hangingPunct="0"/>
            <a:r>
              <a:rPr lang="en-US" altLang="ja-JP" sz="2400" dirty="0" smtClean="0"/>
              <a:t> - If you want to access NICT 3D contents, please send me (</a:t>
            </a:r>
            <a:r>
              <a:rPr lang="en-US" altLang="ja-JP" sz="2400" dirty="0" smtClean="0">
                <a:hlinkClick r:id="rId2"/>
              </a:rPr>
              <a:t>okamoto.jun@lab.ntt.co.jp</a:t>
            </a:r>
            <a:r>
              <a:rPr lang="en-US" altLang="ja-JP" sz="2400" dirty="0" smtClean="0"/>
              <a:t>) the following information.</a:t>
            </a:r>
          </a:p>
          <a:p>
            <a:pPr marL="261938" indent="-261938" hangingPunct="0"/>
            <a:r>
              <a:rPr lang="en-US" altLang="ja-JP" sz="2400" dirty="0" smtClean="0"/>
              <a:t> 	1) The name of organization</a:t>
            </a:r>
          </a:p>
          <a:p>
            <a:pPr marL="261938" indent="-261938" hangingPunct="0"/>
            <a:r>
              <a:rPr lang="en-US" altLang="ja-JP" sz="2400" dirty="0" smtClean="0"/>
              <a:t>	2) Requested contents</a:t>
            </a:r>
          </a:p>
          <a:p>
            <a:pPr marL="261938" indent="-261938" hangingPunct="0"/>
            <a:r>
              <a:rPr lang="en-US" altLang="ja-JP" sz="2400" dirty="0" smtClean="0"/>
              <a:t>	3) Contact information (person,  email,  </a:t>
            </a:r>
            <a:r>
              <a:rPr lang="en-US" altLang="ja-JP" sz="2400" dirty="0" err="1" smtClean="0"/>
              <a:t>tel</a:t>
            </a:r>
            <a:r>
              <a:rPr lang="en-US" altLang="ja-JP" sz="2400" dirty="0" smtClean="0"/>
              <a:t>,  address)</a:t>
            </a:r>
          </a:p>
          <a:p>
            <a:pPr marL="261938" indent="-261938" hangingPunct="0"/>
            <a:endParaRPr lang="en-US" altLang="ja-JP" sz="2400" dirty="0" smtClean="0"/>
          </a:p>
          <a:p>
            <a:pPr marL="261938" indent="-261938" hangingPunct="0"/>
            <a:r>
              <a:rPr lang="en-US" altLang="ja-JP" sz="2400" dirty="0" smtClean="0"/>
              <a:t> - The flow of copying process (TBD)</a:t>
            </a:r>
          </a:p>
          <a:p>
            <a:pPr marL="261938" indent="-261938" hangingPunct="0"/>
            <a:r>
              <a:rPr lang="en-US" altLang="ja-JP" sz="2400" dirty="0" smtClean="0"/>
              <a:t>   </a:t>
            </a:r>
            <a:r>
              <a:rPr lang="en-US" altLang="ja-JP" sz="2400" dirty="0" smtClean="0"/>
              <a:t>I plan one </a:t>
            </a:r>
            <a:r>
              <a:rPr lang="en-US" altLang="ja-JP" sz="2400" dirty="0" smtClean="0"/>
              <a:t>organization </a:t>
            </a:r>
            <a:r>
              <a:rPr lang="en-US" altLang="ja-JP" sz="2400" dirty="0" smtClean="0"/>
              <a:t>receives  and copy it,  </a:t>
            </a:r>
            <a:r>
              <a:rPr lang="en-US" altLang="ja-JP" sz="2400" dirty="0" smtClean="0"/>
              <a:t>one </a:t>
            </a:r>
            <a:r>
              <a:rPr lang="en-US" altLang="ja-JP" sz="2400" dirty="0" smtClean="0"/>
              <a:t>send next organization.</a:t>
            </a:r>
            <a:r>
              <a:rPr lang="en-US" altLang="ja-JP" sz="2400" dirty="0" smtClean="0"/>
              <a:t>  Is there the better way?</a:t>
            </a:r>
          </a:p>
          <a:p>
            <a:pPr marL="261938" indent="-261938" hangingPunct="0"/>
            <a:r>
              <a:rPr lang="en-US" altLang="ja-JP" sz="2400" dirty="0" smtClean="0"/>
              <a:t> </a:t>
            </a:r>
            <a:r>
              <a:rPr lang="en-US" altLang="ja-JP" sz="2400" dirty="0" smtClean="0"/>
              <a:t>  Please </a:t>
            </a:r>
            <a:r>
              <a:rPr lang="en-US" altLang="ja-JP" sz="2400" dirty="0" smtClean="0"/>
              <a:t>prepare the 6TB USB3.0 HDD (If you use USB2.0 environment,  you needs 1week for copying.)</a:t>
            </a:r>
          </a:p>
          <a:p>
            <a:pPr marL="261938" indent="-261938" hangingPunct="0"/>
            <a:endParaRPr lang="en-US" altLang="ja-JP" sz="2400" dirty="0" smtClean="0"/>
          </a:p>
          <a:p>
            <a:pPr marL="261938" indent="-261938" hangingPunct="0"/>
            <a:r>
              <a:rPr lang="en-US" altLang="ja-JP" sz="2400" dirty="0" smtClean="0"/>
              <a:t> - Proposal</a:t>
            </a:r>
          </a:p>
          <a:p>
            <a:pPr marL="261938" indent="-261938" hangingPunct="0"/>
            <a:r>
              <a:rPr lang="en-US" altLang="ja-JP" sz="2400" dirty="0" smtClean="0"/>
              <a:t>   Can we (VQEG) make these sequences (including orange Lab, </a:t>
            </a:r>
            <a:r>
              <a:rPr lang="en-US" altLang="ja-JP" sz="2400" dirty="0" err="1" smtClean="0"/>
              <a:t>intel</a:t>
            </a:r>
            <a:r>
              <a:rPr lang="en-US" altLang="ja-JP" sz="2400" dirty="0" smtClean="0"/>
              <a:t>) ITU standards as ITU-R </a:t>
            </a:r>
            <a:r>
              <a:rPr lang="en-US" altLang="ja-JP" sz="2400" dirty="0" smtClean="0"/>
              <a:t>BT.1210?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241</TotalTime>
  <Words>609</Words>
  <Application>Microsoft Office PowerPoint</Application>
  <PresentationFormat>画面に合わせる (4:3)</PresentationFormat>
  <Paragraphs>77</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アース</vt:lpstr>
      <vt:lpstr>Guidelines for use of NICT 3D Contents (Draft Version)</vt:lpstr>
      <vt:lpstr>0. Contents overview (1/2)</vt:lpstr>
      <vt:lpstr>0. Contents overview (2/2)</vt:lpstr>
      <vt:lpstr>1. Scope and prohibitions</vt:lpstr>
      <vt:lpstr>2. Report and period of usage</vt:lpstr>
      <vt:lpstr>3. Reminders/precautions</vt:lpstr>
      <vt:lpstr>4. Additional information</vt:lpstr>
      <vt:lpstr>5. Other</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use of NICT 3D Contents</dc:title>
  <dc:creator>okamoto</dc:creator>
  <cp:lastModifiedBy>okamoto</cp:lastModifiedBy>
  <cp:revision>28</cp:revision>
  <dcterms:created xsi:type="dcterms:W3CDTF">2010-11-16T12:22:00Z</dcterms:created>
  <dcterms:modified xsi:type="dcterms:W3CDTF">2010-11-18T14:08:27Z</dcterms:modified>
</cp:coreProperties>
</file>