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68" r:id="rId3"/>
    <p:sldId id="269" r:id="rId4"/>
    <p:sldId id="270" r:id="rId5"/>
    <p:sldId id="260" r:id="rId6"/>
    <p:sldId id="258" r:id="rId7"/>
    <p:sldId id="259" r:id="rId8"/>
    <p:sldId id="264" r:id="rId9"/>
    <p:sldId id="262" r:id="rId10"/>
    <p:sldId id="265" r:id="rId11"/>
    <p:sldId id="266" r:id="rId12"/>
    <p:sldId id="267" r:id="rId13"/>
    <p:sldId id="272" r:id="rId14"/>
    <p:sldId id="261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562FA-E771-4456-8987-C6D631B9DCC9}" type="datetimeFigureOut">
              <a:rPr lang="pl-PL" smtClean="0"/>
              <a:pPr/>
              <a:t>2009-06-24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37A7-63DF-4C9F-ABD8-BFA8FA20B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E37A7-63DF-4C9F-ABD8-BFA8FA20B7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14FB08A1-50E6-49D0-830C-FE27488FA225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D02851C-8644-4BD7-B385-C3CE25CE534E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3A3A580A-18ED-428D-AD4F-FA00AE922485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7326D68-7E6F-43B2-B5BD-BF472A8C3889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1121" y="1600008"/>
            <a:ext cx="4046400" cy="452639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8A719D6-2AFB-423C-9BDE-C737D41D9174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4F72017-FCD7-42A5-9E2D-E1B48753AC81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>
            <a:lvl1pPr>
              <a:defRPr sz="3000" b="1">
                <a:latin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>
                <a:latin typeface="Verdana" pitchFamily="34" charset="0"/>
              </a:defRPr>
            </a:lvl1pPr>
            <a:lvl2pPr>
              <a:defRPr sz="1600" b="1">
                <a:latin typeface="Verdana" pitchFamily="34" charset="0"/>
              </a:defRPr>
            </a:lvl2pPr>
            <a:lvl3pPr>
              <a:defRPr sz="1400" b="1">
                <a:latin typeface="Verdana" pitchFamily="34" charset="0"/>
              </a:defRPr>
            </a:lvl3pPr>
            <a:lvl4pPr>
              <a:defRPr sz="1200" b="1">
                <a:latin typeface="Verdana" pitchFamily="34" charset="0"/>
              </a:defRPr>
            </a:lvl4pPr>
            <a:lvl5pPr>
              <a:defRPr sz="1100" b="1">
                <a:latin typeface="Verdan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latin typeface="Verdana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Verdana" pitchFamily="34" charset="0"/>
              </a:defRPr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143000"/>
          </a:xfrm>
        </p:spPr>
        <p:txBody>
          <a:bodyPr/>
          <a:lstStyle>
            <a:lvl1pPr>
              <a:defRPr sz="3000" b="1">
                <a:latin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400" b="1">
                <a:latin typeface="Verdana" pitchFamily="34" charset="0"/>
              </a:defRPr>
            </a:lvl1pPr>
            <a:lvl2pPr>
              <a:defRPr sz="1600" b="1">
                <a:latin typeface="Verdana" pitchFamily="34" charset="0"/>
              </a:defRPr>
            </a:lvl2pPr>
            <a:lvl3pPr>
              <a:defRPr sz="1400" b="1">
                <a:latin typeface="Verdana" pitchFamily="34" charset="0"/>
              </a:defRPr>
            </a:lvl3pPr>
            <a:lvl4pPr>
              <a:defRPr sz="1200" b="1">
                <a:latin typeface="Verdana" pitchFamily="34" charset="0"/>
              </a:defRPr>
            </a:lvl4pPr>
            <a:lvl5pPr>
              <a:defRPr sz="1100" b="1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lang="pl-PL" sz="2400" b="1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defRPr lang="pl-PL" sz="1600" b="1" dirty="0" smtClean="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defRPr lang="pl-PL" sz="1400" b="1" dirty="0" smtClean="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defRPr lang="pl-PL" sz="1200" b="1" dirty="0" smtClean="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defRPr lang="pl-PL" sz="1100" b="1" dirty="0">
                <a:solidFill>
                  <a:schemeClr val="tx1"/>
                </a:solidFill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latin typeface="Verdana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0A47E78D-A95C-441F-B596-6DE445FA8BB1}" type="datetime1">
              <a:rPr lang="pl-PL" kern="120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Verdana" pitchFamily="34" charset="0"/>
              </a:defRPr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B2476E7-219D-4DF6-8AFC-5DAA7097939D}" type="slidenum">
              <a:rPr lang="pl-PL" kern="120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C4463434-E336-4BC1-BED8-61032489F768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19DE812-E687-45CE-A931-DD20DE9C89E1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8DA5D7CB-36F0-486A-AF3F-8C3CDB67549A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5B0CAD3-31F7-4C2D-AF82-BDE6E1E88DE5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8743C1E8-440C-46E0-A8AA-F7D9A39E673A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68B23D4-FECA-4542-B520-36D31BEB734E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2976" y="273050"/>
            <a:ext cx="2322537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A631D787-75ED-4B44-BF9C-3A52ACA8A25F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E064738-894E-4D4A-B0AB-91BFEB040D6D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C71141F0-B721-4A0C-A900-B84887FD664D}" type="datetime1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b="1" kern="1200">
              <a:solidFill>
                <a:srgbClr val="0D0D0D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A7A1E0A-E544-40DD-BE5F-998169CB8E0A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DA12A1C5-4A28-48D9-95C7-931D1794467D}" type="datetime1">
              <a:rPr lang="pl-PL" kern="1200"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0D0D0D"/>
                </a:solidFill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1200">
                <a:ea typeface="+mn-ea"/>
                <a:cs typeface="+mn-cs"/>
              </a:rPr>
              <a:t>CONTENT Video QoE Industry Workshop, Krakow, Poland</a:t>
            </a:r>
            <a:endParaRPr lang="pl-PL" kern="1200"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973E679-EAF9-486C-A9E5-0A661C3E92DF}" type="slidenum">
              <a:rPr lang="pl-PL" kern="1200"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kern="1200"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pl-PL" sz="3000" b="1" dirty="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5pPr>
      <a:lvl6pPr marL="45715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0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5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1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lang="pl-PL" sz="2400" b="1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lang="pl-PL" sz="2800" b="1" dirty="0">
          <a:solidFill>
            <a:schemeClr val="tx1"/>
          </a:solidFill>
          <a:latin typeface="Verdana" pitchFamily="34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lang="pl-PL" sz="1400" b="1" dirty="0">
          <a:solidFill>
            <a:schemeClr val="tx1"/>
          </a:solidFill>
          <a:latin typeface="Verdana" pitchFamily="34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lang="pl-PL" sz="1200" b="1" dirty="0">
          <a:solidFill>
            <a:schemeClr val="tx1"/>
          </a:solidFill>
          <a:latin typeface="Verdana" pitchFamily="34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lang="pl-PL" sz="1100" b="1" dirty="0">
          <a:solidFill>
            <a:schemeClr val="tx1"/>
          </a:solidFill>
          <a:latin typeface="Verdana" pitchFamily="34" charset="0"/>
        </a:defRPr>
      </a:lvl5pPr>
      <a:lvl6pPr marL="2514340" indent="-22857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2" indent="-22857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45" indent="-22857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97" indent="-22857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7772400" cy="1470025"/>
          </a:xfrm>
        </p:spPr>
        <p:txBody>
          <a:bodyPr/>
          <a:lstStyle/>
          <a:p>
            <a:r>
              <a:rPr lang="pl-PL" dirty="0" smtClean="0"/>
              <a:t>AGH and Lancaster </a:t>
            </a:r>
            <a:r>
              <a:rPr lang="pl-PL" dirty="0" err="1" smtClean="0"/>
              <a:t>University</a:t>
            </a:r>
            <a:endParaRPr lang="en-US" dirty="0"/>
          </a:p>
        </p:txBody>
      </p:sp>
      <p:pic>
        <p:nvPicPr>
          <p:cNvPr id="4" name="Picture 5" descr="uni_logo_gray"/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9570" y="428604"/>
            <a:ext cx="2757811" cy="171451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Combination (blockiness + flickering)</a:t>
            </a:r>
            <a:endParaRPr lang="en-US" dirty="0"/>
          </a:p>
        </p:txBody>
      </p:sp>
      <p:pic>
        <p:nvPicPr>
          <p:cNvPr id="6" name="Symbol zastępczy zawartości 5" descr="pre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69248" y="1600200"/>
            <a:ext cx="5605504" cy="4525963"/>
          </a:xfrm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FPS</a:t>
            </a:r>
            <a:endParaRPr lang="en-US" dirty="0"/>
          </a:p>
        </p:txBody>
      </p:sp>
      <p:pic>
        <p:nvPicPr>
          <p:cNvPr id="6" name="Symbol zastępczy zawartości 5" descr="fps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5266" y="1600200"/>
            <a:ext cx="8213468" cy="4525963"/>
          </a:xfrm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Resolution</a:t>
            </a:r>
            <a:endParaRPr lang="en-US" dirty="0"/>
          </a:p>
        </p:txBody>
      </p:sp>
      <p:pic>
        <p:nvPicPr>
          <p:cNvPr id="6" name="Symbol zastępczy zawartości 5" descr="res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7461" y="1600200"/>
            <a:ext cx="8009077" cy="4525963"/>
          </a:xfrm>
        </p:spPr>
      </p:pic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GLZ </a:t>
            </a:r>
            <a:r>
              <a:rPr lang="pl-PL" dirty="0" err="1" smtClean="0"/>
              <a:t>analysis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pic>
        <p:nvPicPr>
          <p:cNvPr id="7" name="Symbol zastępczy zawartości 5" descr="re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14810" y="2000240"/>
            <a:ext cx="4929190" cy="331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/>
          <a:lstStyle/>
          <a:p>
            <a:r>
              <a:rPr lang="en-US" dirty="0" smtClean="0"/>
              <a:t>Considering categorical or nominal data describing a movie</a:t>
            </a:r>
          </a:p>
          <a:p>
            <a:r>
              <a:rPr lang="pl-PL" dirty="0" smtClean="0"/>
              <a:t>For w</a:t>
            </a:r>
            <a:r>
              <a:rPr lang="en-US" dirty="0" err="1" smtClean="0"/>
              <a:t>hich</a:t>
            </a:r>
            <a:r>
              <a:rPr lang="en-US" dirty="0" smtClean="0"/>
              <a:t> </a:t>
            </a:r>
            <a:r>
              <a:rPr lang="en-US" dirty="0" smtClean="0"/>
              <a:t>movies the MOS values are statistically different </a:t>
            </a:r>
          </a:p>
          <a:p>
            <a:r>
              <a:rPr lang="en-US" dirty="0" smtClean="0"/>
              <a:t>The </a:t>
            </a:r>
            <a:r>
              <a:rPr lang="pl-PL" dirty="0" err="1" smtClean="0"/>
              <a:t>subjects</a:t>
            </a:r>
            <a:r>
              <a:rPr lang="pl-PL" dirty="0" smtClean="0"/>
              <a:t>’ </a:t>
            </a:r>
            <a:r>
              <a:rPr lang="en-US" dirty="0" smtClean="0"/>
              <a:t>answers </a:t>
            </a:r>
            <a:r>
              <a:rPr lang="en-US" dirty="0" smtClean="0"/>
              <a:t>analysis, some of them are statistically the same</a:t>
            </a:r>
          </a:p>
        </p:txBody>
      </p:sp>
      <p:sp>
        <p:nvSpPr>
          <p:cNvPr id="9" name="Dowolny kształt 8"/>
          <p:cNvSpPr/>
          <p:nvPr/>
        </p:nvSpPr>
        <p:spPr>
          <a:xfrm>
            <a:off x="4786630" y="2994660"/>
            <a:ext cx="3973434" cy="1783080"/>
          </a:xfrm>
          <a:custGeom>
            <a:avLst/>
            <a:gdLst>
              <a:gd name="connsiteX0" fmla="*/ 29210 w 3973434"/>
              <a:gd name="connsiteY0" fmla="*/ 1737360 h 1783080"/>
              <a:gd name="connsiteX1" fmla="*/ 105410 w 3973434"/>
              <a:gd name="connsiteY1" fmla="*/ 1668780 h 1783080"/>
              <a:gd name="connsiteX2" fmla="*/ 135890 w 3973434"/>
              <a:gd name="connsiteY2" fmla="*/ 1630680 h 1783080"/>
              <a:gd name="connsiteX3" fmla="*/ 234950 w 3973434"/>
              <a:gd name="connsiteY3" fmla="*/ 1539240 h 1783080"/>
              <a:gd name="connsiteX4" fmla="*/ 265430 w 3973434"/>
              <a:gd name="connsiteY4" fmla="*/ 1493520 h 1783080"/>
              <a:gd name="connsiteX5" fmla="*/ 288290 w 3973434"/>
              <a:gd name="connsiteY5" fmla="*/ 1470660 h 1783080"/>
              <a:gd name="connsiteX6" fmla="*/ 402590 w 3973434"/>
              <a:gd name="connsiteY6" fmla="*/ 1379220 h 1783080"/>
              <a:gd name="connsiteX7" fmla="*/ 433070 w 3973434"/>
              <a:gd name="connsiteY7" fmla="*/ 1348740 h 1783080"/>
              <a:gd name="connsiteX8" fmla="*/ 471170 w 3973434"/>
              <a:gd name="connsiteY8" fmla="*/ 1325880 h 1783080"/>
              <a:gd name="connsiteX9" fmla="*/ 524510 w 3973434"/>
              <a:gd name="connsiteY9" fmla="*/ 1264920 h 1783080"/>
              <a:gd name="connsiteX10" fmla="*/ 547370 w 3973434"/>
              <a:gd name="connsiteY10" fmla="*/ 1249680 h 1783080"/>
              <a:gd name="connsiteX11" fmla="*/ 608330 w 3973434"/>
              <a:gd name="connsiteY11" fmla="*/ 1188720 h 1783080"/>
              <a:gd name="connsiteX12" fmla="*/ 631190 w 3973434"/>
              <a:gd name="connsiteY12" fmla="*/ 1165860 h 1783080"/>
              <a:gd name="connsiteX13" fmla="*/ 684530 w 3973434"/>
              <a:gd name="connsiteY13" fmla="*/ 1112520 h 1783080"/>
              <a:gd name="connsiteX14" fmla="*/ 707390 w 3973434"/>
              <a:gd name="connsiteY14" fmla="*/ 1097280 h 1783080"/>
              <a:gd name="connsiteX15" fmla="*/ 722630 w 3973434"/>
              <a:gd name="connsiteY15" fmla="*/ 1074420 h 1783080"/>
              <a:gd name="connsiteX16" fmla="*/ 768350 w 3973434"/>
              <a:gd name="connsiteY16" fmla="*/ 1028700 h 1783080"/>
              <a:gd name="connsiteX17" fmla="*/ 814070 w 3973434"/>
              <a:gd name="connsiteY17" fmla="*/ 967740 h 1783080"/>
              <a:gd name="connsiteX18" fmla="*/ 928370 w 3973434"/>
              <a:gd name="connsiteY18" fmla="*/ 868680 h 1783080"/>
              <a:gd name="connsiteX19" fmla="*/ 974090 w 3973434"/>
              <a:gd name="connsiteY19" fmla="*/ 815340 h 1783080"/>
              <a:gd name="connsiteX20" fmla="*/ 1050290 w 3973434"/>
              <a:gd name="connsiteY20" fmla="*/ 731520 h 1783080"/>
              <a:gd name="connsiteX21" fmla="*/ 1103630 w 3973434"/>
              <a:gd name="connsiteY21" fmla="*/ 670560 h 1783080"/>
              <a:gd name="connsiteX22" fmla="*/ 1126490 w 3973434"/>
              <a:gd name="connsiteY22" fmla="*/ 655320 h 1783080"/>
              <a:gd name="connsiteX23" fmla="*/ 1187450 w 3973434"/>
              <a:gd name="connsiteY23" fmla="*/ 586740 h 1783080"/>
              <a:gd name="connsiteX24" fmla="*/ 1233170 w 3973434"/>
              <a:gd name="connsiteY24" fmla="*/ 541020 h 1783080"/>
              <a:gd name="connsiteX25" fmla="*/ 1256030 w 3973434"/>
              <a:gd name="connsiteY25" fmla="*/ 518160 h 1783080"/>
              <a:gd name="connsiteX26" fmla="*/ 1278890 w 3973434"/>
              <a:gd name="connsiteY26" fmla="*/ 502920 h 1783080"/>
              <a:gd name="connsiteX27" fmla="*/ 1324610 w 3973434"/>
              <a:gd name="connsiteY27" fmla="*/ 464820 h 1783080"/>
              <a:gd name="connsiteX28" fmla="*/ 1370330 w 3973434"/>
              <a:gd name="connsiteY28" fmla="*/ 441960 h 1783080"/>
              <a:gd name="connsiteX29" fmla="*/ 1423670 w 3973434"/>
              <a:gd name="connsiteY29" fmla="*/ 403860 h 1783080"/>
              <a:gd name="connsiteX30" fmla="*/ 1469390 w 3973434"/>
              <a:gd name="connsiteY30" fmla="*/ 381000 h 1783080"/>
              <a:gd name="connsiteX31" fmla="*/ 1530350 w 3973434"/>
              <a:gd name="connsiteY31" fmla="*/ 350520 h 1783080"/>
              <a:gd name="connsiteX32" fmla="*/ 1560830 w 3973434"/>
              <a:gd name="connsiteY32" fmla="*/ 335280 h 1783080"/>
              <a:gd name="connsiteX33" fmla="*/ 1697990 w 3973434"/>
              <a:gd name="connsiteY33" fmla="*/ 304800 h 1783080"/>
              <a:gd name="connsiteX34" fmla="*/ 1789430 w 3973434"/>
              <a:gd name="connsiteY34" fmla="*/ 289560 h 1783080"/>
              <a:gd name="connsiteX35" fmla="*/ 1835150 w 3973434"/>
              <a:gd name="connsiteY35" fmla="*/ 281940 h 1783080"/>
              <a:gd name="connsiteX36" fmla="*/ 2124710 w 3973434"/>
              <a:gd name="connsiteY36" fmla="*/ 274320 h 1783080"/>
              <a:gd name="connsiteX37" fmla="*/ 2254250 w 3973434"/>
              <a:gd name="connsiteY37" fmla="*/ 259080 h 1783080"/>
              <a:gd name="connsiteX38" fmla="*/ 2284730 w 3973434"/>
              <a:gd name="connsiteY38" fmla="*/ 251460 h 1783080"/>
              <a:gd name="connsiteX39" fmla="*/ 2345690 w 3973434"/>
              <a:gd name="connsiteY39" fmla="*/ 243840 h 1783080"/>
              <a:gd name="connsiteX40" fmla="*/ 2383790 w 3973434"/>
              <a:gd name="connsiteY40" fmla="*/ 236220 h 1783080"/>
              <a:gd name="connsiteX41" fmla="*/ 2528570 w 3973434"/>
              <a:gd name="connsiteY41" fmla="*/ 213360 h 1783080"/>
              <a:gd name="connsiteX42" fmla="*/ 2642870 w 3973434"/>
              <a:gd name="connsiteY42" fmla="*/ 198120 h 1783080"/>
              <a:gd name="connsiteX43" fmla="*/ 2680970 w 3973434"/>
              <a:gd name="connsiteY43" fmla="*/ 190500 h 1783080"/>
              <a:gd name="connsiteX44" fmla="*/ 2810510 w 3973434"/>
              <a:gd name="connsiteY44" fmla="*/ 167640 h 1783080"/>
              <a:gd name="connsiteX45" fmla="*/ 2879090 w 3973434"/>
              <a:gd name="connsiteY45" fmla="*/ 152400 h 1783080"/>
              <a:gd name="connsiteX46" fmla="*/ 3001010 w 3973434"/>
              <a:gd name="connsiteY46" fmla="*/ 137160 h 1783080"/>
              <a:gd name="connsiteX47" fmla="*/ 3069590 w 3973434"/>
              <a:gd name="connsiteY47" fmla="*/ 129540 h 1783080"/>
              <a:gd name="connsiteX48" fmla="*/ 3138170 w 3973434"/>
              <a:gd name="connsiteY48" fmla="*/ 114300 h 1783080"/>
              <a:gd name="connsiteX49" fmla="*/ 3267710 w 3973434"/>
              <a:gd name="connsiteY49" fmla="*/ 83820 h 1783080"/>
              <a:gd name="connsiteX50" fmla="*/ 3343910 w 3973434"/>
              <a:gd name="connsiteY50" fmla="*/ 45720 h 1783080"/>
              <a:gd name="connsiteX51" fmla="*/ 3374390 w 3973434"/>
              <a:gd name="connsiteY51" fmla="*/ 38100 h 1783080"/>
              <a:gd name="connsiteX52" fmla="*/ 3442970 w 3973434"/>
              <a:gd name="connsiteY52" fmla="*/ 22860 h 1783080"/>
              <a:gd name="connsiteX53" fmla="*/ 3534410 w 3973434"/>
              <a:gd name="connsiteY53" fmla="*/ 0 h 1783080"/>
              <a:gd name="connsiteX54" fmla="*/ 3945890 w 3973434"/>
              <a:gd name="connsiteY54" fmla="*/ 7620 h 1783080"/>
              <a:gd name="connsiteX55" fmla="*/ 3968750 w 3973434"/>
              <a:gd name="connsiteY55" fmla="*/ 15240 h 1783080"/>
              <a:gd name="connsiteX56" fmla="*/ 3961130 w 3973434"/>
              <a:gd name="connsiteY56" fmla="*/ 114300 h 1783080"/>
              <a:gd name="connsiteX57" fmla="*/ 3907790 w 3973434"/>
              <a:gd name="connsiteY57" fmla="*/ 182880 h 1783080"/>
              <a:gd name="connsiteX58" fmla="*/ 3884930 w 3973434"/>
              <a:gd name="connsiteY58" fmla="*/ 213360 h 1783080"/>
              <a:gd name="connsiteX59" fmla="*/ 3839210 w 3973434"/>
              <a:gd name="connsiteY59" fmla="*/ 251460 h 1783080"/>
              <a:gd name="connsiteX60" fmla="*/ 3801110 w 3973434"/>
              <a:gd name="connsiteY60" fmla="*/ 266700 h 1783080"/>
              <a:gd name="connsiteX61" fmla="*/ 3572510 w 3973434"/>
              <a:gd name="connsiteY61" fmla="*/ 281940 h 1783080"/>
              <a:gd name="connsiteX62" fmla="*/ 3389630 w 3973434"/>
              <a:gd name="connsiteY62" fmla="*/ 297180 h 1783080"/>
              <a:gd name="connsiteX63" fmla="*/ 3336290 w 3973434"/>
              <a:gd name="connsiteY63" fmla="*/ 304800 h 1783080"/>
              <a:gd name="connsiteX64" fmla="*/ 3001010 w 3973434"/>
              <a:gd name="connsiteY64" fmla="*/ 320040 h 1783080"/>
              <a:gd name="connsiteX65" fmla="*/ 2962910 w 3973434"/>
              <a:gd name="connsiteY65" fmla="*/ 327660 h 1783080"/>
              <a:gd name="connsiteX66" fmla="*/ 2901950 w 3973434"/>
              <a:gd name="connsiteY66" fmla="*/ 350520 h 1783080"/>
              <a:gd name="connsiteX67" fmla="*/ 2840990 w 3973434"/>
              <a:gd name="connsiteY67" fmla="*/ 365760 h 1783080"/>
              <a:gd name="connsiteX68" fmla="*/ 2818130 w 3973434"/>
              <a:gd name="connsiteY68" fmla="*/ 388620 h 1783080"/>
              <a:gd name="connsiteX69" fmla="*/ 2741930 w 3973434"/>
              <a:gd name="connsiteY69" fmla="*/ 419100 h 1783080"/>
              <a:gd name="connsiteX70" fmla="*/ 2711450 w 3973434"/>
              <a:gd name="connsiteY70" fmla="*/ 434340 h 1783080"/>
              <a:gd name="connsiteX71" fmla="*/ 2635250 w 3973434"/>
              <a:gd name="connsiteY71" fmla="*/ 449580 h 1783080"/>
              <a:gd name="connsiteX72" fmla="*/ 2528570 w 3973434"/>
              <a:gd name="connsiteY72" fmla="*/ 480060 h 1783080"/>
              <a:gd name="connsiteX73" fmla="*/ 2391410 w 3973434"/>
              <a:gd name="connsiteY73" fmla="*/ 495300 h 1783080"/>
              <a:gd name="connsiteX74" fmla="*/ 2261870 w 3973434"/>
              <a:gd name="connsiteY74" fmla="*/ 518160 h 1783080"/>
              <a:gd name="connsiteX75" fmla="*/ 2223770 w 3973434"/>
              <a:gd name="connsiteY75" fmla="*/ 533400 h 1783080"/>
              <a:gd name="connsiteX76" fmla="*/ 1697990 w 3973434"/>
              <a:gd name="connsiteY76" fmla="*/ 548640 h 1783080"/>
              <a:gd name="connsiteX77" fmla="*/ 1644650 w 3973434"/>
              <a:gd name="connsiteY77" fmla="*/ 556260 h 1783080"/>
              <a:gd name="connsiteX78" fmla="*/ 1598930 w 3973434"/>
              <a:gd name="connsiteY78" fmla="*/ 594360 h 1783080"/>
              <a:gd name="connsiteX79" fmla="*/ 1560830 w 3973434"/>
              <a:gd name="connsiteY79" fmla="*/ 617220 h 1783080"/>
              <a:gd name="connsiteX80" fmla="*/ 1507490 w 3973434"/>
              <a:gd name="connsiteY80" fmla="*/ 662940 h 1783080"/>
              <a:gd name="connsiteX81" fmla="*/ 1400810 w 3973434"/>
              <a:gd name="connsiteY81" fmla="*/ 746760 h 1783080"/>
              <a:gd name="connsiteX82" fmla="*/ 1324610 w 3973434"/>
              <a:gd name="connsiteY82" fmla="*/ 853440 h 1783080"/>
              <a:gd name="connsiteX83" fmla="*/ 1286510 w 3973434"/>
              <a:gd name="connsiteY83" fmla="*/ 891540 h 1783080"/>
              <a:gd name="connsiteX84" fmla="*/ 1156970 w 3973434"/>
              <a:gd name="connsiteY84" fmla="*/ 1066800 h 1783080"/>
              <a:gd name="connsiteX85" fmla="*/ 1103630 w 3973434"/>
              <a:gd name="connsiteY85" fmla="*/ 1127760 h 1783080"/>
              <a:gd name="connsiteX86" fmla="*/ 1050290 w 3973434"/>
              <a:gd name="connsiteY86" fmla="*/ 1181100 h 1783080"/>
              <a:gd name="connsiteX87" fmla="*/ 1012190 w 3973434"/>
              <a:gd name="connsiteY87" fmla="*/ 1234440 h 1783080"/>
              <a:gd name="connsiteX88" fmla="*/ 875030 w 3973434"/>
              <a:gd name="connsiteY88" fmla="*/ 1363980 h 1783080"/>
              <a:gd name="connsiteX89" fmla="*/ 814070 w 3973434"/>
              <a:gd name="connsiteY89" fmla="*/ 1432560 h 1783080"/>
              <a:gd name="connsiteX90" fmla="*/ 783590 w 3973434"/>
              <a:gd name="connsiteY90" fmla="*/ 1455420 h 1783080"/>
              <a:gd name="connsiteX91" fmla="*/ 768350 w 3973434"/>
              <a:gd name="connsiteY91" fmla="*/ 1478280 h 1783080"/>
              <a:gd name="connsiteX92" fmla="*/ 692150 w 3973434"/>
              <a:gd name="connsiteY92" fmla="*/ 1539240 h 1783080"/>
              <a:gd name="connsiteX93" fmla="*/ 661670 w 3973434"/>
              <a:gd name="connsiteY93" fmla="*/ 1569720 h 1783080"/>
              <a:gd name="connsiteX94" fmla="*/ 608330 w 3973434"/>
              <a:gd name="connsiteY94" fmla="*/ 1607820 h 1783080"/>
              <a:gd name="connsiteX95" fmla="*/ 570230 w 3973434"/>
              <a:gd name="connsiteY95" fmla="*/ 1638300 h 1783080"/>
              <a:gd name="connsiteX96" fmla="*/ 463550 w 3973434"/>
              <a:gd name="connsiteY96" fmla="*/ 1699260 h 1783080"/>
              <a:gd name="connsiteX97" fmla="*/ 433070 w 3973434"/>
              <a:gd name="connsiteY97" fmla="*/ 1714500 h 1783080"/>
              <a:gd name="connsiteX98" fmla="*/ 410210 w 3973434"/>
              <a:gd name="connsiteY98" fmla="*/ 1722120 h 1783080"/>
              <a:gd name="connsiteX99" fmla="*/ 334010 w 3973434"/>
              <a:gd name="connsiteY99" fmla="*/ 1767840 h 1783080"/>
              <a:gd name="connsiteX100" fmla="*/ 280670 w 3973434"/>
              <a:gd name="connsiteY100" fmla="*/ 1783080 h 1783080"/>
              <a:gd name="connsiteX101" fmla="*/ 29210 w 3973434"/>
              <a:gd name="connsiteY101" fmla="*/ 1737360 h 178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973434" h="1783080">
                <a:moveTo>
                  <a:pt x="29210" y="1737360"/>
                </a:moveTo>
                <a:cubicBezTo>
                  <a:pt x="0" y="1718310"/>
                  <a:pt x="58412" y="1720051"/>
                  <a:pt x="105410" y="1668780"/>
                </a:cubicBezTo>
                <a:cubicBezTo>
                  <a:pt x="116400" y="1656791"/>
                  <a:pt x="124793" y="1642570"/>
                  <a:pt x="135890" y="1630680"/>
                </a:cubicBezTo>
                <a:cubicBezTo>
                  <a:pt x="203976" y="1557731"/>
                  <a:pt x="185922" y="1571926"/>
                  <a:pt x="234950" y="1539240"/>
                </a:cubicBezTo>
                <a:cubicBezTo>
                  <a:pt x="245110" y="1524000"/>
                  <a:pt x="254185" y="1507978"/>
                  <a:pt x="265430" y="1493520"/>
                </a:cubicBezTo>
                <a:cubicBezTo>
                  <a:pt x="272046" y="1485014"/>
                  <a:pt x="280011" y="1477559"/>
                  <a:pt x="288290" y="1470660"/>
                </a:cubicBezTo>
                <a:cubicBezTo>
                  <a:pt x="325773" y="1439424"/>
                  <a:pt x="368089" y="1413721"/>
                  <a:pt x="402590" y="1379220"/>
                </a:cubicBezTo>
                <a:cubicBezTo>
                  <a:pt x="412750" y="1369060"/>
                  <a:pt x="421728" y="1357561"/>
                  <a:pt x="433070" y="1348740"/>
                </a:cubicBezTo>
                <a:cubicBezTo>
                  <a:pt x="444761" y="1339647"/>
                  <a:pt x="460252" y="1335888"/>
                  <a:pt x="471170" y="1325880"/>
                </a:cubicBezTo>
                <a:cubicBezTo>
                  <a:pt x="491074" y="1307635"/>
                  <a:pt x="505418" y="1284012"/>
                  <a:pt x="524510" y="1264920"/>
                </a:cubicBezTo>
                <a:cubicBezTo>
                  <a:pt x="530986" y="1258444"/>
                  <a:pt x="540594" y="1255840"/>
                  <a:pt x="547370" y="1249680"/>
                </a:cubicBezTo>
                <a:cubicBezTo>
                  <a:pt x="568634" y="1230350"/>
                  <a:pt x="588010" y="1209040"/>
                  <a:pt x="608330" y="1188720"/>
                </a:cubicBezTo>
                <a:lnTo>
                  <a:pt x="631190" y="1165860"/>
                </a:lnTo>
                <a:cubicBezTo>
                  <a:pt x="648970" y="1148080"/>
                  <a:pt x="663608" y="1126468"/>
                  <a:pt x="684530" y="1112520"/>
                </a:cubicBezTo>
                <a:lnTo>
                  <a:pt x="707390" y="1097280"/>
                </a:lnTo>
                <a:cubicBezTo>
                  <a:pt x="712470" y="1089660"/>
                  <a:pt x="716546" y="1081265"/>
                  <a:pt x="722630" y="1074420"/>
                </a:cubicBezTo>
                <a:cubicBezTo>
                  <a:pt x="736949" y="1058311"/>
                  <a:pt x="756395" y="1046633"/>
                  <a:pt x="768350" y="1028700"/>
                </a:cubicBezTo>
                <a:cubicBezTo>
                  <a:pt x="781060" y="1009634"/>
                  <a:pt x="798383" y="982220"/>
                  <a:pt x="814070" y="967740"/>
                </a:cubicBezTo>
                <a:cubicBezTo>
                  <a:pt x="857704" y="927463"/>
                  <a:pt x="893398" y="915309"/>
                  <a:pt x="928370" y="868680"/>
                </a:cubicBezTo>
                <a:cubicBezTo>
                  <a:pt x="1013982" y="754531"/>
                  <a:pt x="894489" y="910861"/>
                  <a:pt x="974090" y="815340"/>
                </a:cubicBezTo>
                <a:cubicBezTo>
                  <a:pt x="1042529" y="733214"/>
                  <a:pt x="1000337" y="764822"/>
                  <a:pt x="1050290" y="731520"/>
                </a:cubicBezTo>
                <a:cubicBezTo>
                  <a:pt x="1070947" y="700535"/>
                  <a:pt x="1067969" y="701763"/>
                  <a:pt x="1103630" y="670560"/>
                </a:cubicBezTo>
                <a:cubicBezTo>
                  <a:pt x="1110522" y="664529"/>
                  <a:pt x="1118870" y="660400"/>
                  <a:pt x="1126490" y="655320"/>
                </a:cubicBezTo>
                <a:cubicBezTo>
                  <a:pt x="1153685" y="614527"/>
                  <a:pt x="1135254" y="638936"/>
                  <a:pt x="1187450" y="586740"/>
                </a:cubicBezTo>
                <a:lnTo>
                  <a:pt x="1233170" y="541020"/>
                </a:lnTo>
                <a:cubicBezTo>
                  <a:pt x="1240790" y="533400"/>
                  <a:pt x="1247064" y="524138"/>
                  <a:pt x="1256030" y="518160"/>
                </a:cubicBezTo>
                <a:cubicBezTo>
                  <a:pt x="1263650" y="513080"/>
                  <a:pt x="1271661" y="508543"/>
                  <a:pt x="1278890" y="502920"/>
                </a:cubicBezTo>
                <a:cubicBezTo>
                  <a:pt x="1294549" y="490741"/>
                  <a:pt x="1308104" y="475824"/>
                  <a:pt x="1324610" y="464820"/>
                </a:cubicBezTo>
                <a:cubicBezTo>
                  <a:pt x="1338787" y="455369"/>
                  <a:pt x="1355819" y="450890"/>
                  <a:pt x="1370330" y="441960"/>
                </a:cubicBezTo>
                <a:cubicBezTo>
                  <a:pt x="1388939" y="430509"/>
                  <a:pt x="1405061" y="415311"/>
                  <a:pt x="1423670" y="403860"/>
                </a:cubicBezTo>
                <a:cubicBezTo>
                  <a:pt x="1438181" y="394930"/>
                  <a:pt x="1454495" y="389275"/>
                  <a:pt x="1469390" y="381000"/>
                </a:cubicBezTo>
                <a:cubicBezTo>
                  <a:pt x="1550353" y="336021"/>
                  <a:pt x="1413964" y="402247"/>
                  <a:pt x="1530350" y="350520"/>
                </a:cubicBezTo>
                <a:cubicBezTo>
                  <a:pt x="1540730" y="345907"/>
                  <a:pt x="1549988" y="338668"/>
                  <a:pt x="1560830" y="335280"/>
                </a:cubicBezTo>
                <a:cubicBezTo>
                  <a:pt x="1634444" y="312276"/>
                  <a:pt x="1637417" y="315813"/>
                  <a:pt x="1697990" y="304800"/>
                </a:cubicBezTo>
                <a:cubicBezTo>
                  <a:pt x="1808657" y="284679"/>
                  <a:pt x="1647059" y="311463"/>
                  <a:pt x="1789430" y="289560"/>
                </a:cubicBezTo>
                <a:cubicBezTo>
                  <a:pt x="1804701" y="287211"/>
                  <a:pt x="1819716" y="282642"/>
                  <a:pt x="1835150" y="281940"/>
                </a:cubicBezTo>
                <a:cubicBezTo>
                  <a:pt x="1931604" y="277556"/>
                  <a:pt x="2028190" y="276860"/>
                  <a:pt x="2124710" y="274320"/>
                </a:cubicBezTo>
                <a:cubicBezTo>
                  <a:pt x="2165579" y="270233"/>
                  <a:pt x="2213073" y="266567"/>
                  <a:pt x="2254250" y="259080"/>
                </a:cubicBezTo>
                <a:cubicBezTo>
                  <a:pt x="2264554" y="257207"/>
                  <a:pt x="2274400" y="253182"/>
                  <a:pt x="2284730" y="251460"/>
                </a:cubicBezTo>
                <a:cubicBezTo>
                  <a:pt x="2304930" y="248093"/>
                  <a:pt x="2325450" y="246954"/>
                  <a:pt x="2345690" y="243840"/>
                </a:cubicBezTo>
                <a:cubicBezTo>
                  <a:pt x="2358491" y="241871"/>
                  <a:pt x="2371015" y="238349"/>
                  <a:pt x="2383790" y="236220"/>
                </a:cubicBezTo>
                <a:cubicBezTo>
                  <a:pt x="2431983" y="228188"/>
                  <a:pt x="2480089" y="219420"/>
                  <a:pt x="2528570" y="213360"/>
                </a:cubicBezTo>
                <a:cubicBezTo>
                  <a:pt x="2559391" y="209507"/>
                  <a:pt x="2611322" y="203378"/>
                  <a:pt x="2642870" y="198120"/>
                </a:cubicBezTo>
                <a:cubicBezTo>
                  <a:pt x="2655645" y="195991"/>
                  <a:pt x="2668227" y="192817"/>
                  <a:pt x="2680970" y="190500"/>
                </a:cubicBezTo>
                <a:lnTo>
                  <a:pt x="2810510" y="167640"/>
                </a:lnTo>
                <a:cubicBezTo>
                  <a:pt x="2833506" y="163218"/>
                  <a:pt x="2855966" y="156100"/>
                  <a:pt x="2879090" y="152400"/>
                </a:cubicBezTo>
                <a:cubicBezTo>
                  <a:pt x="2919532" y="145929"/>
                  <a:pt x="2960345" y="142040"/>
                  <a:pt x="3001010" y="137160"/>
                </a:cubicBezTo>
                <a:cubicBezTo>
                  <a:pt x="3023847" y="134420"/>
                  <a:pt x="3046902" y="133321"/>
                  <a:pt x="3069590" y="129540"/>
                </a:cubicBezTo>
                <a:cubicBezTo>
                  <a:pt x="3092689" y="125690"/>
                  <a:pt x="3115389" y="119724"/>
                  <a:pt x="3138170" y="114300"/>
                </a:cubicBezTo>
                <a:cubicBezTo>
                  <a:pt x="3274676" y="81798"/>
                  <a:pt x="3185404" y="100281"/>
                  <a:pt x="3267710" y="83820"/>
                </a:cubicBezTo>
                <a:cubicBezTo>
                  <a:pt x="3293110" y="71120"/>
                  <a:pt x="3317808" y="56907"/>
                  <a:pt x="3343910" y="45720"/>
                </a:cubicBezTo>
                <a:cubicBezTo>
                  <a:pt x="3353536" y="41595"/>
                  <a:pt x="3364320" y="40977"/>
                  <a:pt x="3374390" y="38100"/>
                </a:cubicBezTo>
                <a:cubicBezTo>
                  <a:pt x="3433170" y="21306"/>
                  <a:pt x="3348428" y="40049"/>
                  <a:pt x="3442970" y="22860"/>
                </a:cubicBezTo>
                <a:cubicBezTo>
                  <a:pt x="3489362" y="14425"/>
                  <a:pt x="3482667" y="14784"/>
                  <a:pt x="3534410" y="0"/>
                </a:cubicBezTo>
                <a:lnTo>
                  <a:pt x="3945890" y="7620"/>
                </a:lnTo>
                <a:cubicBezTo>
                  <a:pt x="3953917" y="7902"/>
                  <a:pt x="3967614" y="7289"/>
                  <a:pt x="3968750" y="15240"/>
                </a:cubicBezTo>
                <a:cubicBezTo>
                  <a:pt x="3973434" y="48025"/>
                  <a:pt x="3969558" y="82273"/>
                  <a:pt x="3961130" y="114300"/>
                </a:cubicBezTo>
                <a:cubicBezTo>
                  <a:pt x="3952663" y="146476"/>
                  <a:pt x="3927133" y="160313"/>
                  <a:pt x="3907790" y="182880"/>
                </a:cubicBezTo>
                <a:cubicBezTo>
                  <a:pt x="3899525" y="192523"/>
                  <a:pt x="3893195" y="203717"/>
                  <a:pt x="3884930" y="213360"/>
                </a:cubicBezTo>
                <a:cubicBezTo>
                  <a:pt x="3872291" y="228106"/>
                  <a:pt x="3856847" y="242641"/>
                  <a:pt x="3839210" y="251460"/>
                </a:cubicBezTo>
                <a:cubicBezTo>
                  <a:pt x="3826976" y="257577"/>
                  <a:pt x="3814700" y="265147"/>
                  <a:pt x="3801110" y="266700"/>
                </a:cubicBezTo>
                <a:cubicBezTo>
                  <a:pt x="3725235" y="275371"/>
                  <a:pt x="3648670" y="276298"/>
                  <a:pt x="3572510" y="281940"/>
                </a:cubicBezTo>
                <a:lnTo>
                  <a:pt x="3389630" y="297180"/>
                </a:lnTo>
                <a:cubicBezTo>
                  <a:pt x="3371753" y="298910"/>
                  <a:pt x="3354220" y="303745"/>
                  <a:pt x="3336290" y="304800"/>
                </a:cubicBezTo>
                <a:cubicBezTo>
                  <a:pt x="3224608" y="311370"/>
                  <a:pt x="3112770" y="314960"/>
                  <a:pt x="3001010" y="320040"/>
                </a:cubicBezTo>
                <a:cubicBezTo>
                  <a:pt x="2988310" y="322580"/>
                  <a:pt x="2975475" y="324519"/>
                  <a:pt x="2962910" y="327660"/>
                </a:cubicBezTo>
                <a:cubicBezTo>
                  <a:pt x="2936033" y="334379"/>
                  <a:pt x="2932250" y="341197"/>
                  <a:pt x="2901950" y="350520"/>
                </a:cubicBezTo>
                <a:cubicBezTo>
                  <a:pt x="2881931" y="356680"/>
                  <a:pt x="2861310" y="360680"/>
                  <a:pt x="2840990" y="365760"/>
                </a:cubicBezTo>
                <a:cubicBezTo>
                  <a:pt x="2833370" y="373380"/>
                  <a:pt x="2826899" y="382356"/>
                  <a:pt x="2818130" y="388620"/>
                </a:cubicBezTo>
                <a:cubicBezTo>
                  <a:pt x="2795386" y="404866"/>
                  <a:pt x="2767166" y="409006"/>
                  <a:pt x="2741930" y="419100"/>
                </a:cubicBezTo>
                <a:cubicBezTo>
                  <a:pt x="2731383" y="423319"/>
                  <a:pt x="2721891" y="429865"/>
                  <a:pt x="2711450" y="434340"/>
                </a:cubicBezTo>
                <a:cubicBezTo>
                  <a:pt x="2684851" y="445740"/>
                  <a:pt x="2666803" y="445072"/>
                  <a:pt x="2635250" y="449580"/>
                </a:cubicBezTo>
                <a:cubicBezTo>
                  <a:pt x="2606351" y="459213"/>
                  <a:pt x="2557274" y="476871"/>
                  <a:pt x="2528570" y="480060"/>
                </a:cubicBezTo>
                <a:lnTo>
                  <a:pt x="2391410" y="495300"/>
                </a:lnTo>
                <a:cubicBezTo>
                  <a:pt x="2072955" y="574914"/>
                  <a:pt x="2609526" y="443662"/>
                  <a:pt x="2261870" y="518160"/>
                </a:cubicBezTo>
                <a:cubicBezTo>
                  <a:pt x="2248495" y="521026"/>
                  <a:pt x="2237428" y="532662"/>
                  <a:pt x="2223770" y="533400"/>
                </a:cubicBezTo>
                <a:cubicBezTo>
                  <a:pt x="2048692" y="542864"/>
                  <a:pt x="1873250" y="543560"/>
                  <a:pt x="1697990" y="548640"/>
                </a:cubicBezTo>
                <a:cubicBezTo>
                  <a:pt x="1680210" y="551180"/>
                  <a:pt x="1660957" y="548734"/>
                  <a:pt x="1644650" y="556260"/>
                </a:cubicBezTo>
                <a:cubicBezTo>
                  <a:pt x="1626638" y="564573"/>
                  <a:pt x="1614974" y="582692"/>
                  <a:pt x="1598930" y="594360"/>
                </a:cubicBezTo>
                <a:cubicBezTo>
                  <a:pt x="1586952" y="603071"/>
                  <a:pt x="1573153" y="609005"/>
                  <a:pt x="1560830" y="617220"/>
                </a:cubicBezTo>
                <a:cubicBezTo>
                  <a:pt x="1503755" y="655270"/>
                  <a:pt x="1554581" y="623697"/>
                  <a:pt x="1507490" y="662940"/>
                </a:cubicBezTo>
                <a:cubicBezTo>
                  <a:pt x="1445327" y="714742"/>
                  <a:pt x="1528242" y="607192"/>
                  <a:pt x="1400810" y="746760"/>
                </a:cubicBezTo>
                <a:cubicBezTo>
                  <a:pt x="1371345" y="779032"/>
                  <a:pt x="1355510" y="822540"/>
                  <a:pt x="1324610" y="853440"/>
                </a:cubicBezTo>
                <a:cubicBezTo>
                  <a:pt x="1311910" y="866140"/>
                  <a:pt x="1297606" y="877417"/>
                  <a:pt x="1286510" y="891540"/>
                </a:cubicBezTo>
                <a:cubicBezTo>
                  <a:pt x="1153030" y="1061424"/>
                  <a:pt x="1360928" y="833705"/>
                  <a:pt x="1156970" y="1066800"/>
                </a:cubicBezTo>
                <a:cubicBezTo>
                  <a:pt x="1139190" y="1087120"/>
                  <a:pt x="1122053" y="1108021"/>
                  <a:pt x="1103630" y="1127760"/>
                </a:cubicBezTo>
                <a:cubicBezTo>
                  <a:pt x="1086473" y="1146142"/>
                  <a:pt x="1064905" y="1160639"/>
                  <a:pt x="1050290" y="1181100"/>
                </a:cubicBezTo>
                <a:cubicBezTo>
                  <a:pt x="1037590" y="1198880"/>
                  <a:pt x="1027165" y="1218529"/>
                  <a:pt x="1012190" y="1234440"/>
                </a:cubicBezTo>
                <a:cubicBezTo>
                  <a:pt x="970319" y="1278928"/>
                  <a:pt x="914746" y="1316321"/>
                  <a:pt x="875030" y="1363980"/>
                </a:cubicBezTo>
                <a:cubicBezTo>
                  <a:pt x="858325" y="1384026"/>
                  <a:pt x="835588" y="1414116"/>
                  <a:pt x="814070" y="1432560"/>
                </a:cubicBezTo>
                <a:cubicBezTo>
                  <a:pt x="804427" y="1440825"/>
                  <a:pt x="792570" y="1446440"/>
                  <a:pt x="783590" y="1455420"/>
                </a:cubicBezTo>
                <a:cubicBezTo>
                  <a:pt x="777114" y="1461896"/>
                  <a:pt x="775101" y="1472092"/>
                  <a:pt x="768350" y="1478280"/>
                </a:cubicBezTo>
                <a:cubicBezTo>
                  <a:pt x="744372" y="1500260"/>
                  <a:pt x="716847" y="1518071"/>
                  <a:pt x="692150" y="1539240"/>
                </a:cubicBezTo>
                <a:cubicBezTo>
                  <a:pt x="681241" y="1548591"/>
                  <a:pt x="672791" y="1560621"/>
                  <a:pt x="661670" y="1569720"/>
                </a:cubicBezTo>
                <a:cubicBezTo>
                  <a:pt x="644759" y="1583556"/>
                  <a:pt x="625810" y="1594710"/>
                  <a:pt x="608330" y="1607820"/>
                </a:cubicBezTo>
                <a:cubicBezTo>
                  <a:pt x="595319" y="1617578"/>
                  <a:pt x="583981" y="1629615"/>
                  <a:pt x="570230" y="1638300"/>
                </a:cubicBezTo>
                <a:cubicBezTo>
                  <a:pt x="535602" y="1660170"/>
                  <a:pt x="500182" y="1680944"/>
                  <a:pt x="463550" y="1699260"/>
                </a:cubicBezTo>
                <a:cubicBezTo>
                  <a:pt x="453390" y="1704340"/>
                  <a:pt x="443511" y="1710025"/>
                  <a:pt x="433070" y="1714500"/>
                </a:cubicBezTo>
                <a:cubicBezTo>
                  <a:pt x="425687" y="1717664"/>
                  <a:pt x="417282" y="1718312"/>
                  <a:pt x="410210" y="1722120"/>
                </a:cubicBezTo>
                <a:cubicBezTo>
                  <a:pt x="384129" y="1736163"/>
                  <a:pt x="362747" y="1760656"/>
                  <a:pt x="334010" y="1767840"/>
                </a:cubicBezTo>
                <a:cubicBezTo>
                  <a:pt x="295738" y="1777408"/>
                  <a:pt x="313465" y="1772148"/>
                  <a:pt x="280670" y="1783080"/>
                </a:cubicBezTo>
                <a:cubicBezTo>
                  <a:pt x="11438" y="1774921"/>
                  <a:pt x="58420" y="1756410"/>
                  <a:pt x="29210" y="173736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/>
          <a:lstStyle/>
          <a:p>
            <a:r>
              <a:rPr smtClean="0"/>
              <a:t>Subjective experiments #2</a:t>
            </a:r>
            <a:endParaRPr lang="en-US" dirty="0" smtClean="0"/>
          </a:p>
        </p:txBody>
      </p:sp>
      <p:sp>
        <p:nvSpPr>
          <p:cNvPr id="481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mtClean="0"/>
              <a:t>Methodology</a:t>
            </a:r>
          </a:p>
          <a:p>
            <a:pPr lvl="1"/>
            <a:r>
              <a:rPr smtClean="0"/>
              <a:t>ACR-HR (Absolute Category Rating with Hidden Reference)</a:t>
            </a:r>
          </a:p>
          <a:p>
            <a:pPr lvl="1"/>
            <a:r>
              <a:rPr lang="en-US" dirty="0" smtClean="0"/>
              <a:t>11-point quality scale</a:t>
            </a:r>
            <a:endParaRPr smtClean="0"/>
          </a:p>
          <a:p>
            <a:r>
              <a:rPr smtClean="0"/>
              <a:t>Testset</a:t>
            </a:r>
          </a:p>
          <a:p>
            <a:pPr lvl="1"/>
            <a:r>
              <a:rPr smtClean="0"/>
              <a:t>10</a:t>
            </a:r>
            <a:r>
              <a:rPr lang="en-US" dirty="0" smtClean="0"/>
              <a:t> sequences</a:t>
            </a:r>
            <a:endParaRPr smtClean="0"/>
          </a:p>
          <a:p>
            <a:pPr lvl="1"/>
            <a:r>
              <a:rPr lang="en-US" dirty="0" smtClean="0"/>
              <a:t>Single </a:t>
            </a:r>
            <a:r>
              <a:rPr smtClean="0"/>
              <a:t>parameters (compression, FPS, resolution, PLR)</a:t>
            </a:r>
          </a:p>
          <a:p>
            <a:pPr lvl="1"/>
            <a:r>
              <a:rPr smtClean="0"/>
              <a:t>Cross-domain scaling (compression+FPS+resolution)</a:t>
            </a:r>
          </a:p>
          <a:p>
            <a:r>
              <a:rPr smtClean="0"/>
              <a:t>Subjects</a:t>
            </a:r>
          </a:p>
          <a:p>
            <a:pPr lvl="1"/>
            <a:r>
              <a:rPr smtClean="0"/>
              <a:t>60 students</a:t>
            </a:r>
          </a:p>
          <a:p>
            <a:r>
              <a:rPr smtClean="0"/>
              <a:t>Models</a:t>
            </a:r>
          </a:p>
          <a:p>
            <a:pPr lvl="1"/>
            <a:r>
              <a:rPr smtClean="0"/>
              <a:t>To be done</a:t>
            </a:r>
            <a:r>
              <a:rPr lang="en-US" dirty="0" smtClean="0"/>
              <a:t>…</a:t>
            </a:r>
            <a:endParaRPr smtClean="0"/>
          </a:p>
          <a:p>
            <a:pPr lvl="2"/>
            <a:r>
              <a:rPr smtClean="0"/>
              <a:t>Joint metric for H.264 scaling (compression, </a:t>
            </a:r>
            <a:r>
              <a:rPr smtClean="0"/>
              <a:t>spatial </a:t>
            </a:r>
            <a:r>
              <a:rPr smtClean="0"/>
              <a:t>and temporal domains)</a:t>
            </a:r>
          </a:p>
          <a:p>
            <a:pPr lvl="2"/>
            <a:r>
              <a:rPr lang="pl-PL" dirty="0" smtClean="0"/>
              <a:t>PLR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21A89E9-48ED-48F2-83A7-E8EBB65C6204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6" name="Picture 5" descr="uni_logo_gray"/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7" y="285728"/>
            <a:ext cx="1571604" cy="97705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based on visibility of individual packet loss</a:t>
            </a:r>
            <a:endParaRPr lang="pl-PL" dirty="0" smtClean="0"/>
          </a:p>
          <a:p>
            <a:pPr lvl="1"/>
            <a:r>
              <a:rPr lang="en-US" dirty="0" smtClean="0"/>
              <a:t>Frame level: Frame dependency, </a:t>
            </a:r>
            <a:r>
              <a:rPr lang="en-US" dirty="0" err="1" smtClean="0"/>
              <a:t>GoP</a:t>
            </a:r>
            <a:endParaRPr lang="pl-PL" dirty="0" smtClean="0"/>
          </a:p>
          <a:p>
            <a:pPr lvl="1"/>
            <a:r>
              <a:rPr lang="en-US" dirty="0" smtClean="0"/>
              <a:t>MB level: Number of affected MBs/slices</a:t>
            </a:r>
            <a:endParaRPr lang="pl-PL" dirty="0" smtClean="0"/>
          </a:p>
          <a:p>
            <a:pPr lvl="1"/>
            <a:r>
              <a:rPr lang="en-US" dirty="0" smtClean="0"/>
              <a:t>Content level: characteristics of content</a:t>
            </a:r>
            <a:endParaRPr lang="pl-PL" dirty="0" smtClean="0"/>
          </a:p>
          <a:p>
            <a:r>
              <a:rPr lang="en-US" dirty="0" smtClean="0"/>
              <a:t>Assess based on network </a:t>
            </a:r>
            <a:r>
              <a:rPr lang="en-US" dirty="0" err="1" smtClean="0"/>
              <a:t>QoS</a:t>
            </a:r>
            <a:endParaRPr lang="pl-PL" dirty="0" smtClean="0"/>
          </a:p>
          <a:p>
            <a:pPr lvl="1"/>
            <a:r>
              <a:rPr lang="en-US" dirty="0" smtClean="0"/>
              <a:t>Network level: Packet loss ratio</a:t>
            </a:r>
            <a:endParaRPr lang="pl-PL" dirty="0" smtClean="0"/>
          </a:p>
          <a:p>
            <a:pPr lvl="1"/>
            <a:r>
              <a:rPr lang="en-US" dirty="0" smtClean="0"/>
              <a:t>Content level: characteristics of content</a:t>
            </a:r>
          </a:p>
          <a:p>
            <a:pPr lvl="1">
              <a:buNone/>
            </a:pPr>
            <a:endParaRPr lang="pl-PL" dirty="0" smtClean="0"/>
          </a:p>
          <a:p>
            <a:pPr lvl="1"/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543824" cy="1143000"/>
          </a:xfrm>
        </p:spPr>
        <p:txBody>
          <a:bodyPr/>
          <a:lstStyle/>
          <a:p>
            <a:r>
              <a:rPr lang="en-US" sz="3200" dirty="0" smtClean="0"/>
              <a:t>Non-intrusive network based assessment</a:t>
            </a:r>
            <a:endParaRPr lang="en-US" dirty="0"/>
          </a:p>
        </p:txBody>
      </p:sp>
      <p:pic>
        <p:nvPicPr>
          <p:cNvPr id="8" name="Picture 5" descr="uni_logo_gray"/>
          <p:cNvPicPr preferRelativeResize="0"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85728"/>
            <a:ext cx="1273810" cy="791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144000" cy="6143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Bitstream analyser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7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There is a tool to calibrate packet loss with its location in the video stream. 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However, this is done offline and its based on JM reference software only. 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9" name="Picture 2" descr="E:\Work Documents\CONTENT\Paper\Tridentcom\testbedmodel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094" y="3023617"/>
            <a:ext cx="5251796" cy="2477085"/>
          </a:xfrm>
          <a:prstGeom prst="rect">
            <a:avLst/>
          </a:prstGeom>
          <a:noFill/>
        </p:spPr>
      </p:pic>
      <p:pic>
        <p:nvPicPr>
          <p:cNvPr id="10" name="Picture 3" descr="E:\Work Documents\CONTENT\Paper\Tridentcom\breakdown2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449527"/>
            <a:ext cx="2571768" cy="3346621"/>
          </a:xfrm>
          <a:prstGeom prst="rect">
            <a:avLst/>
          </a:prstGeom>
          <a:noFill/>
        </p:spPr>
      </p:pic>
      <p:pic>
        <p:nvPicPr>
          <p:cNvPr id="11" name="Picture 5" descr="uni_logo_gray"/>
          <p:cNvPicPr preferRelativeResize="0"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42851"/>
            <a:ext cx="1273810" cy="791919"/>
          </a:xfrm>
          <a:prstGeom prst="rect">
            <a:avLst/>
          </a:prstGeom>
          <a:noFill/>
        </p:spPr>
      </p:pic>
      <p:sp>
        <p:nvSpPr>
          <p:cNvPr id="12" name="Rectangle 6"/>
          <p:cNvSpPr/>
          <p:nvPr/>
        </p:nvSpPr>
        <p:spPr>
          <a:xfrm>
            <a:off x="142844" y="5929330"/>
            <a:ext cx="8786874" cy="600164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1100" dirty="0" smtClean="0"/>
              <a:t>M. Mu, A. Mauthe, J. </a:t>
            </a:r>
            <a:r>
              <a:rPr lang="en-US" sz="1100" dirty="0" err="1" smtClean="0"/>
              <a:t>Casson</a:t>
            </a:r>
            <a:r>
              <a:rPr lang="en-US" sz="1100" dirty="0" smtClean="0"/>
              <a:t>, F. Garcia, "LA1 </a:t>
            </a:r>
            <a:r>
              <a:rPr lang="en-US" sz="1100" dirty="0" err="1" smtClean="0"/>
              <a:t>TestBed</a:t>
            </a:r>
            <a:r>
              <a:rPr lang="en-US" sz="1100" dirty="0" smtClean="0"/>
              <a:t>: Evaluation </a:t>
            </a:r>
            <a:r>
              <a:rPr lang="en-US" sz="1100" dirty="0" err="1" smtClean="0"/>
              <a:t>Testbed</a:t>
            </a:r>
            <a:r>
              <a:rPr lang="en-US" sz="1100" dirty="0" smtClean="0"/>
              <a:t> to Assess the Impact of Network Impairments on Video Quality“, The 5th International Conference on Testbeds and Research Infrastructures for the Development of Networks and Communities (TRIDENTCOM'09), Washington D.C., USA 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144000" cy="6143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QA results: Artifact prediction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600200"/>
            <a:ext cx="56149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  <a:normAutofit/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The results show that a bit-stream model can achieve promising prediction of QoE based on network, frame and content-level information. this is a result from previous test in ULANC.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9" name="Group 5"/>
          <p:cNvGrpSpPr/>
          <p:nvPr/>
        </p:nvGrpSpPr>
        <p:grpSpPr>
          <a:xfrm>
            <a:off x="2428860" y="2643182"/>
            <a:ext cx="3214710" cy="2857520"/>
            <a:chOff x="642910" y="2643182"/>
            <a:chExt cx="3353721" cy="2991643"/>
          </a:xfrm>
        </p:grpSpPr>
        <p:pic>
          <p:nvPicPr>
            <p:cNvPr id="10" name="Picture 2" descr="E:\Tempdownload\scatterresults0 (1).emf"/>
            <p:cNvPicPr>
              <a:picLocks noChangeAspect="1" noChangeArrowheads="1"/>
            </p:cNvPicPr>
            <p:nvPr/>
          </p:nvPicPr>
          <p:blipFill>
            <a:blip r:embed="rId3"/>
            <a:srcRect b="9302"/>
            <a:stretch>
              <a:fillRect/>
            </a:stretch>
          </p:blipFill>
          <p:spPr bwMode="auto">
            <a:xfrm>
              <a:off x="642910" y="2643182"/>
              <a:ext cx="3353721" cy="2786082"/>
            </a:xfrm>
            <a:prstGeom prst="rect">
              <a:avLst/>
            </a:prstGeom>
            <a:noFill/>
          </p:spPr>
        </p:pic>
        <p:sp>
          <p:nvSpPr>
            <p:cNvPr id="11" name="TextBox 4"/>
            <p:cNvSpPr txBox="1"/>
            <p:nvPr/>
          </p:nvSpPr>
          <p:spPr>
            <a:xfrm>
              <a:off x="2143108" y="5357826"/>
              <a:ext cx="8194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Times New Roman" pitchFamily="18" charset="0"/>
                  <a:cs typeface="Times New Roman" pitchFamily="18" charset="0"/>
                </a:rPr>
                <a:t>Prediction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6" descr="uni_logo_gray"/>
          <p:cNvPicPr preferRelativeResize="0"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42851"/>
            <a:ext cx="1273810" cy="791919"/>
          </a:xfrm>
          <a:prstGeom prst="rect">
            <a:avLst/>
          </a:prstGeom>
          <a:noFill/>
        </p:spPr>
      </p:pic>
      <p:pic>
        <p:nvPicPr>
          <p:cNvPr id="13" name="Picture 7" descr="C:\Documents and Settings\mum1\Desktop\ut\DSC_6815.JPG"/>
          <p:cNvPicPr/>
          <p:nvPr/>
        </p:nvPicPr>
        <p:blipFill>
          <a:blip r:embed="rId5" cstate="print"/>
          <a:srcRect t="4886"/>
          <a:stretch>
            <a:fillRect/>
          </a:stretch>
        </p:blipFill>
        <p:spPr bwMode="auto">
          <a:xfrm>
            <a:off x="5857884" y="1785926"/>
            <a:ext cx="251334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8"/>
          <p:cNvSpPr/>
          <p:nvPr/>
        </p:nvSpPr>
        <p:spPr>
          <a:xfrm>
            <a:off x="178563" y="5572140"/>
            <a:ext cx="8786874" cy="114300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1100" dirty="0" smtClean="0"/>
              <a:t>Related work:</a:t>
            </a:r>
            <a:br>
              <a:rPr lang="en-US" sz="1100" dirty="0" smtClean="0"/>
            </a:br>
            <a:r>
              <a:rPr lang="en-US" sz="1100" dirty="0" smtClean="0"/>
              <a:t>M. Mu, A. Mauthe, F. Garcia, "A Utility-based QoS Model for Emerging Multimedia Applications“, 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 IEEE Future Multimedia Networking Workshop, UK </a:t>
            </a:r>
          </a:p>
          <a:p>
            <a:r>
              <a:rPr lang="en-US" sz="1100" dirty="0" smtClean="0"/>
              <a:t>M. </a:t>
            </a:r>
            <a:r>
              <a:rPr lang="en-US" sz="1100" dirty="0"/>
              <a:t>Mu, </a:t>
            </a:r>
            <a:r>
              <a:rPr lang="en-US" sz="1100" dirty="0" smtClean="0"/>
              <a:t>R. </a:t>
            </a:r>
            <a:r>
              <a:rPr lang="en-US" sz="1100" dirty="0"/>
              <a:t>Gostner, </a:t>
            </a:r>
            <a:r>
              <a:rPr lang="en-US" sz="1100" dirty="0" smtClean="0"/>
              <a:t>A. </a:t>
            </a:r>
            <a:r>
              <a:rPr lang="en-US" sz="1100" dirty="0"/>
              <a:t>Mauthe , </a:t>
            </a:r>
            <a:r>
              <a:rPr lang="en-US" sz="1100" dirty="0" smtClean="0"/>
              <a:t>F. </a:t>
            </a:r>
            <a:r>
              <a:rPr lang="en-US" sz="1100" dirty="0"/>
              <a:t>Garcia, </a:t>
            </a:r>
            <a:r>
              <a:rPr lang="en-US" sz="1100" dirty="0" smtClean="0"/>
              <a:t>G. </a:t>
            </a:r>
            <a:r>
              <a:rPr lang="en-US" sz="1100" dirty="0"/>
              <a:t>Tyson, "Visibility of Individual Packet Loss on H.264 Encoded Video Stream – A User Study on the Impact of Packet Loss on Perceived Video </a:t>
            </a:r>
            <a:r>
              <a:rPr lang="en-US" sz="1100" dirty="0" smtClean="0"/>
              <a:t>Quality“, Sixteenth Annual Multimedia Computing and Networking (MMCN'09), San Jose, California, USA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No-Reference Metrics for H.264 compression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smtClean="0"/>
              <a:t>Quantization domain</a:t>
            </a:r>
          </a:p>
          <a:p>
            <a:pPr lvl="1"/>
            <a:r>
              <a:rPr smtClean="0"/>
              <a:t>Blockiness</a:t>
            </a:r>
          </a:p>
          <a:p>
            <a:pPr lvl="2"/>
            <a:r>
              <a:rPr lang="en-US" dirty="0" err="1" smtClean="0"/>
              <a:t>Compar</a:t>
            </a:r>
            <a:r>
              <a:rPr smtClean="0"/>
              <a:t>ison of</a:t>
            </a:r>
            <a:r>
              <a:rPr lang="en-US" dirty="0" smtClean="0"/>
              <a:t> the cross-correlation of pixels inside and outside coding blocks</a:t>
            </a:r>
            <a:endParaRPr smtClean="0"/>
          </a:p>
          <a:p>
            <a:pPr lvl="1"/>
            <a:r>
              <a:rPr lang="en-US" dirty="0" smtClean="0"/>
              <a:t>F</a:t>
            </a:r>
            <a:r>
              <a:rPr smtClean="0"/>
              <a:t>lickering</a:t>
            </a:r>
          </a:p>
          <a:p>
            <a:pPr lvl="2"/>
            <a:r>
              <a:rPr smtClean="0"/>
              <a:t>Two-state model for coding blocks ("Update" and "No Update" states)</a:t>
            </a:r>
          </a:p>
          <a:p>
            <a:pPr lvl="2"/>
            <a:r>
              <a:rPr smtClean="0"/>
              <a:t>M</a:t>
            </a:r>
            <a:r>
              <a:rPr lang="en-US" dirty="0" smtClean="0"/>
              <a:t>e</a:t>
            </a:r>
            <a:r>
              <a:rPr smtClean="0"/>
              <a:t>tric based on number of state changes per second calculated for each coding block</a:t>
            </a:r>
          </a:p>
          <a:p>
            <a:pPr lvl="1"/>
            <a:r>
              <a:rPr smtClean="0"/>
              <a:t>Combination</a:t>
            </a:r>
          </a:p>
          <a:p>
            <a:pPr lvl="2"/>
            <a:r>
              <a:rPr smtClean="0"/>
              <a:t>Linear combination of two above</a:t>
            </a:r>
          </a:p>
          <a:p>
            <a:r>
              <a:rPr smtClean="0"/>
              <a:t>Spatial domain</a:t>
            </a:r>
          </a:p>
          <a:p>
            <a:pPr lvl="1"/>
            <a:r>
              <a:rPr smtClean="0"/>
              <a:t>Metric based on spatial resolution + spatial and temporal activity </a:t>
            </a:r>
          </a:p>
          <a:p>
            <a:r>
              <a:rPr smtClean="0"/>
              <a:t>Temporal domain</a:t>
            </a:r>
          </a:p>
          <a:p>
            <a:pPr lvl="1"/>
            <a:r>
              <a:rPr lang="en-US" dirty="0" smtClean="0"/>
              <a:t>Metric based on </a:t>
            </a:r>
            <a:r>
              <a:rPr smtClean="0"/>
              <a:t>FPS +</a:t>
            </a:r>
            <a:r>
              <a:rPr lang="en-US" dirty="0" smtClean="0"/>
              <a:t> spatial and temporal activity </a:t>
            </a:r>
          </a:p>
          <a:p>
            <a:endParaRPr smtClean="0"/>
          </a:p>
          <a:p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fld id="{23B7D2FC-D8F3-49A7-804E-16BD97540C09}" type="datetime1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2009-06-24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7EC6EB9-D0C6-478F-8434-D7762F13B041}" type="slidenum">
              <a:rPr lang="pl-PL" kern="1200" smtClean="0">
                <a:solidFill>
                  <a:srgbClr val="000000">
                    <a:lumMod val="95000"/>
                    <a:lumOff val="5000"/>
                  </a:srgbClr>
                </a:solidFill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kern="1200">
              <a:solidFill>
                <a:srgbClr val="000000">
                  <a:lumMod val="95000"/>
                  <a:lumOff val="5000"/>
                </a:srgb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smtClean="0"/>
              <a:t>Subjective experiments #1</a:t>
            </a:r>
            <a:endParaRPr lang="en-US" dirty="0" smtClean="0"/>
          </a:p>
        </p:txBody>
      </p:sp>
      <p:sp>
        <p:nvSpPr>
          <p:cNvPr id="48131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smtClean="0"/>
              <a:t>Methodology</a:t>
            </a:r>
          </a:p>
          <a:p>
            <a:pPr lvl="1"/>
            <a:r>
              <a:rPr smtClean="0"/>
              <a:t>ACR-HR (Absolute Category Rating with Hidden Reference)</a:t>
            </a:r>
          </a:p>
          <a:p>
            <a:pPr lvl="1"/>
            <a:r>
              <a:rPr smtClean="0"/>
              <a:t>11-point quality scale</a:t>
            </a:r>
          </a:p>
          <a:p>
            <a:r>
              <a:rPr smtClean="0"/>
              <a:t>Testset</a:t>
            </a:r>
          </a:p>
          <a:p>
            <a:pPr lvl="1"/>
            <a:r>
              <a:rPr lang="en-US" dirty="0" smtClean="0"/>
              <a:t>4 sequences, diverse in terms of content, spatial (details) and temporal activity (motion)</a:t>
            </a:r>
            <a:r>
              <a:rPr smtClean="0"/>
              <a:t>: #16 Betes, #18 Autumn, </a:t>
            </a:r>
            <a:r>
              <a:rPr lang="en-US" dirty="0" smtClean="0"/>
              <a:t>#1</a:t>
            </a:r>
            <a:r>
              <a:rPr smtClean="0"/>
              <a:t>9</a:t>
            </a:r>
            <a:r>
              <a:rPr lang="en-US" dirty="0" smtClean="0"/>
              <a:t> Football, </a:t>
            </a:r>
            <a:r>
              <a:rPr smtClean="0"/>
              <a:t>#21 Susie</a:t>
            </a:r>
          </a:p>
          <a:p>
            <a:pPr lvl="1"/>
            <a:r>
              <a:rPr lang="en-US" dirty="0" smtClean="0"/>
              <a:t>Single </a:t>
            </a:r>
            <a:r>
              <a:rPr smtClean="0"/>
              <a:t>scaling </a:t>
            </a:r>
            <a:r>
              <a:rPr lang="en-US" dirty="0" smtClean="0"/>
              <a:t>only (compression or FPS scaling or </a:t>
            </a:r>
            <a:r>
              <a:rPr smtClean="0"/>
              <a:t>r</a:t>
            </a:r>
            <a:r>
              <a:rPr lang="en-US" dirty="0" err="1" smtClean="0"/>
              <a:t>esolution</a:t>
            </a:r>
            <a:r>
              <a:rPr lang="en-US" dirty="0" smtClean="0"/>
              <a:t> </a:t>
            </a:r>
            <a:r>
              <a:rPr smtClean="0"/>
              <a:t>domain</a:t>
            </a:r>
            <a:r>
              <a:rPr lang="en-US" dirty="0" smtClean="0"/>
              <a:t>)</a:t>
            </a:r>
            <a:endParaRPr smtClean="0"/>
          </a:p>
          <a:p>
            <a:r>
              <a:rPr smtClean="0"/>
              <a:t>Subjects</a:t>
            </a:r>
          </a:p>
          <a:p>
            <a:pPr lvl="1"/>
            <a:r>
              <a:rPr smtClean="0"/>
              <a:t>100 students</a:t>
            </a:r>
          </a:p>
          <a:p>
            <a:r>
              <a:rPr smtClean="0"/>
              <a:t>Models</a:t>
            </a:r>
          </a:p>
          <a:p>
            <a:pPr lvl="1"/>
            <a:r>
              <a:rPr lang="en-US" dirty="0" smtClean="0"/>
              <a:t>MOS(</a:t>
            </a:r>
            <a:r>
              <a:rPr lang="en-US" dirty="0" err="1" smtClean="0"/>
              <a:t>blockiness</a:t>
            </a:r>
            <a:r>
              <a:rPr lang="en-US" dirty="0" smtClean="0"/>
              <a:t>) ,  R^2</a:t>
            </a:r>
          </a:p>
          <a:p>
            <a:pPr lvl="1"/>
            <a:r>
              <a:rPr smtClean="0"/>
              <a:t>MOS(flickering),  R^2</a:t>
            </a:r>
          </a:p>
          <a:p>
            <a:pPr lvl="1"/>
            <a:r>
              <a:rPr lang="en-US" dirty="0" smtClean="0"/>
              <a:t>MOS(</a:t>
            </a:r>
            <a:r>
              <a:rPr smtClean="0"/>
              <a:t>combination</a:t>
            </a:r>
            <a:r>
              <a:rPr lang="en-US" dirty="0" smtClean="0"/>
              <a:t>) ,  R^2</a:t>
            </a:r>
          </a:p>
          <a:p>
            <a:pPr lvl="1"/>
            <a:r>
              <a:rPr lang="en-US" dirty="0" smtClean="0"/>
              <a:t>MOS(</a:t>
            </a:r>
            <a:r>
              <a:rPr smtClean="0"/>
              <a:t>FPS</a:t>
            </a:r>
            <a:r>
              <a:rPr lang="en-US" dirty="0" smtClean="0"/>
              <a:t>) ,  R^2</a:t>
            </a:r>
          </a:p>
          <a:p>
            <a:pPr lvl="1"/>
            <a:r>
              <a:rPr lang="en-US" dirty="0" smtClean="0"/>
              <a:t>MOS(</a:t>
            </a:r>
            <a:r>
              <a:rPr smtClean="0"/>
              <a:t>resolution</a:t>
            </a:r>
            <a:r>
              <a:rPr lang="en-US" dirty="0" smtClean="0"/>
              <a:t>) ,  R^2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21A89E9-48ED-48F2-83A7-E8EBB65C6204}" type="slidenum">
              <a:rPr lang="pl-PL" sz="1600" b="1" kern="1200">
                <a:solidFill>
                  <a:srgbClr val="000000">
                    <a:lumMod val="95000"/>
                    <a:lumOff val="5000"/>
                  </a:srgbClr>
                </a:solidFill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1600" b="1" kern="1200">
              <a:solidFill>
                <a:srgbClr val="000000">
                  <a:lumMod val="95000"/>
                  <a:lumOff val="5000"/>
                </a:srgbClr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6" name="Obraz 5" descr="DSCF44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8254" y="3786190"/>
            <a:ext cx="4095746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smtClean="0"/>
              <a:t>Regression analysis</a:t>
            </a:r>
            <a:endParaRPr lang="en-US" dirty="0" smtClean="0"/>
          </a:p>
        </p:txBody>
      </p:sp>
      <p:sp>
        <p:nvSpPr>
          <p:cNvPr id="5632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600202"/>
            <a:ext cx="8401050" cy="4525963"/>
          </a:xfrm>
        </p:spPr>
        <p:txBody>
          <a:bodyPr/>
          <a:lstStyle/>
          <a:p>
            <a:r>
              <a:rPr smtClean="0"/>
              <a:t>Asymmetric </a:t>
            </a:r>
            <a:r>
              <a:rPr smtClean="0"/>
              <a:t>logit function</a:t>
            </a:r>
          </a:p>
          <a:p>
            <a:r>
              <a:rPr smtClean="0"/>
              <a:t>Correlation R^2</a:t>
            </a:r>
          </a:p>
          <a:p>
            <a:pPr lvl="1"/>
            <a:r>
              <a:rPr lang="en-US" dirty="0" err="1" smtClean="0"/>
              <a:t>Blockiness</a:t>
            </a:r>
            <a:r>
              <a:rPr lang="en-US" dirty="0" smtClean="0"/>
              <a:t> 0.74</a:t>
            </a:r>
          </a:p>
          <a:p>
            <a:pPr lvl="1"/>
            <a:r>
              <a:rPr smtClean="0"/>
              <a:t>Flickering </a:t>
            </a:r>
            <a:r>
              <a:rPr lang="en-US" dirty="0" smtClean="0"/>
              <a:t>0.</a:t>
            </a:r>
            <a:r>
              <a:rPr smtClean="0"/>
              <a:t>89</a:t>
            </a:r>
          </a:p>
          <a:p>
            <a:pPr lvl="1"/>
            <a:r>
              <a:rPr smtClean="0"/>
              <a:t>Combination 0.934</a:t>
            </a:r>
            <a:endParaRPr lang="en-US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A1A19-B241-449D-A3B2-19D62F72EE73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pic>
        <p:nvPicPr>
          <p:cNvPr id="56325" name="Picture 6" descr="C:\Documents and Settings\pr\Desktop\Prezentacja\logi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015" y="4071942"/>
            <a:ext cx="3122612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6" descr="C:\Documents and Settings\pr\Desktop\Prezentacja\logit_wykr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3065" y="2928938"/>
            <a:ext cx="4389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smtClean="0"/>
              <a:t>Blockiness</a:t>
            </a:r>
            <a:endParaRPr lang="en-US" dirty="0" smtClean="0"/>
          </a:p>
        </p:txBody>
      </p:sp>
      <p:pic>
        <p:nvPicPr>
          <p:cNvPr id="6" name="Symbol zastępczy zawartości 5" descr="blockines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80439" y="1600200"/>
            <a:ext cx="5583122" cy="4525963"/>
          </a:xfr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96FF3-3044-48AB-9EEB-F33503F30B19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ytuł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smtClean="0"/>
              <a:t>Flickering</a:t>
            </a:r>
            <a:endParaRPr lang="en-US" dirty="0" smtClean="0"/>
          </a:p>
        </p:txBody>
      </p:sp>
      <p:pic>
        <p:nvPicPr>
          <p:cNvPr id="6" name="Symbol zastępczy zawartości 5" descr="flicker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7179" y="1600200"/>
            <a:ext cx="5489641" cy="4525963"/>
          </a:xfr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61A8A-A55D-4A04-AB5B-45F4E1F94ED1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AGH_PL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508</Words>
  <Application>Microsoft Office PowerPoint</Application>
  <PresentationFormat>Pokaz na ekranie (4:3)</PresentationFormat>
  <Paragraphs>110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3_AGH_PL</vt:lpstr>
      <vt:lpstr>AGH and Lancaster University</vt:lpstr>
      <vt:lpstr>Non-intrusive network based assessment</vt:lpstr>
      <vt:lpstr>Slajd 3</vt:lpstr>
      <vt:lpstr>Slajd 4</vt:lpstr>
      <vt:lpstr>No-Reference Metrics for H.264 compression</vt:lpstr>
      <vt:lpstr>Subjective experiments #1</vt:lpstr>
      <vt:lpstr>Regression analysis</vt:lpstr>
      <vt:lpstr>Blockiness</vt:lpstr>
      <vt:lpstr>Flickering</vt:lpstr>
      <vt:lpstr>Combination (blockiness + flickering)</vt:lpstr>
      <vt:lpstr>FPS</vt:lpstr>
      <vt:lpstr>Resolution</vt:lpstr>
      <vt:lpstr>GLZ analysis</vt:lpstr>
      <vt:lpstr>Subjective experiments #2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experiments</dc:title>
  <cp:lastModifiedBy>Lucjan Janowski</cp:lastModifiedBy>
  <cp:revision>32</cp:revision>
  <dcterms:modified xsi:type="dcterms:W3CDTF">2009-06-24T09:13:13Z</dcterms:modified>
</cp:coreProperties>
</file>