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66" r:id="rId3"/>
    <p:sldId id="310" r:id="rId4"/>
    <p:sldId id="314" r:id="rId5"/>
    <p:sldId id="292" r:id="rId6"/>
    <p:sldId id="299" r:id="rId7"/>
    <p:sldId id="294" r:id="rId8"/>
    <p:sldId id="301" r:id="rId9"/>
    <p:sldId id="303" r:id="rId10"/>
    <p:sldId id="312" r:id="rId11"/>
    <p:sldId id="313" r:id="rId12"/>
    <p:sldId id="316" r:id="rId13"/>
    <p:sldId id="317" r:id="rId14"/>
    <p:sldId id="319" r:id="rId15"/>
    <p:sldId id="320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42" r:id="rId30"/>
    <p:sldId id="338" r:id="rId31"/>
    <p:sldId id="339" r:id="rId32"/>
    <p:sldId id="340" r:id="rId33"/>
    <p:sldId id="341" r:id="rId34"/>
    <p:sldId id="306" r:id="rId35"/>
    <p:sldId id="343" r:id="rId3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0" autoAdjust="0"/>
    <p:restoredTop sz="86380" autoAdjust="0"/>
  </p:normalViewPr>
  <p:slideViewPr>
    <p:cSldViewPr>
      <p:cViewPr varScale="1">
        <p:scale>
          <a:sx n="93" d="100"/>
          <a:sy n="93" d="100"/>
        </p:scale>
        <p:origin x="-5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11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DB9165-6724-44B7-BF30-F8C0C69EC27B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E47707A7-38F1-4E6E-A61F-891A1F9E1802}">
      <dgm:prSet phldrT="[Tekst]" custT="1"/>
      <dgm:spPr/>
      <dgm:t>
        <a:bodyPr/>
        <a:lstStyle/>
        <a:p>
          <a:r>
            <a:rPr lang="en-US" sz="3600" dirty="0" smtClean="0"/>
            <a:t>5</a:t>
          </a:r>
          <a:endParaRPr lang="pl-PL" sz="3600" dirty="0"/>
        </a:p>
      </dgm:t>
    </dgm:pt>
    <dgm:pt modelId="{C706D095-6D6B-4A0F-88B9-FA801F9A149B}" type="parTrans" cxnId="{3B21C0E6-2873-418F-A395-C50578F47DDD}">
      <dgm:prSet/>
      <dgm:spPr/>
      <dgm:t>
        <a:bodyPr/>
        <a:lstStyle/>
        <a:p>
          <a:endParaRPr lang="pl-PL"/>
        </a:p>
      </dgm:t>
    </dgm:pt>
    <dgm:pt modelId="{3F95616D-8CB8-4D0F-9F92-03F58E9485BA}" type="sibTrans" cxnId="{3B21C0E6-2873-418F-A395-C50578F47DDD}">
      <dgm:prSet/>
      <dgm:spPr/>
      <dgm:t>
        <a:bodyPr/>
        <a:lstStyle/>
        <a:p>
          <a:endParaRPr lang="pl-PL"/>
        </a:p>
      </dgm:t>
    </dgm:pt>
    <dgm:pt modelId="{29A92A18-23D4-4ED1-8610-9C6E3142F8C7}">
      <dgm:prSet phldrT="[Tekst]" custT="1"/>
      <dgm:spPr/>
      <dgm:t>
        <a:bodyPr/>
        <a:lstStyle/>
        <a:p>
          <a:r>
            <a:rPr lang="en-US" sz="3600" dirty="0" smtClean="0"/>
            <a:t>4</a:t>
          </a:r>
          <a:endParaRPr lang="pl-PL" sz="3600" dirty="0"/>
        </a:p>
      </dgm:t>
    </dgm:pt>
    <dgm:pt modelId="{7BF4836D-21FC-44FF-A8A7-D7E189DEE97A}" type="parTrans" cxnId="{B8D339AB-ED81-4334-A8C1-995FECB78C92}">
      <dgm:prSet/>
      <dgm:spPr/>
      <dgm:t>
        <a:bodyPr/>
        <a:lstStyle/>
        <a:p>
          <a:endParaRPr lang="pl-PL"/>
        </a:p>
      </dgm:t>
    </dgm:pt>
    <dgm:pt modelId="{1A14FEDD-8C36-4DE1-BC55-75BB4E140EAC}" type="sibTrans" cxnId="{B8D339AB-ED81-4334-A8C1-995FECB78C92}">
      <dgm:prSet/>
      <dgm:spPr/>
      <dgm:t>
        <a:bodyPr/>
        <a:lstStyle/>
        <a:p>
          <a:endParaRPr lang="pl-PL"/>
        </a:p>
      </dgm:t>
    </dgm:pt>
    <dgm:pt modelId="{1D802F5C-000D-4D49-9175-9B3E14126AFE}">
      <dgm:prSet phldrT="[Tekst]" custT="1"/>
      <dgm:spPr/>
      <dgm:t>
        <a:bodyPr/>
        <a:lstStyle/>
        <a:p>
          <a:r>
            <a:rPr lang="en-US" sz="3600" dirty="0" smtClean="0"/>
            <a:t>3</a:t>
          </a:r>
          <a:endParaRPr lang="pl-PL" sz="3600" dirty="0"/>
        </a:p>
      </dgm:t>
    </dgm:pt>
    <dgm:pt modelId="{BB571E68-8416-4E81-AAA4-D718A8DE306E}" type="parTrans" cxnId="{8898E6C1-57CB-4554-A80F-53EE5634A226}">
      <dgm:prSet/>
      <dgm:spPr/>
      <dgm:t>
        <a:bodyPr/>
        <a:lstStyle/>
        <a:p>
          <a:endParaRPr lang="pl-PL"/>
        </a:p>
      </dgm:t>
    </dgm:pt>
    <dgm:pt modelId="{B564346E-D1C1-450C-B016-D7DB09BA4A3F}" type="sibTrans" cxnId="{8898E6C1-57CB-4554-A80F-53EE5634A226}">
      <dgm:prSet/>
      <dgm:spPr/>
      <dgm:t>
        <a:bodyPr/>
        <a:lstStyle/>
        <a:p>
          <a:endParaRPr lang="pl-PL"/>
        </a:p>
      </dgm:t>
    </dgm:pt>
    <dgm:pt modelId="{D968C75A-BAC9-448C-BAFF-AE67B9528E4E}">
      <dgm:prSet phldrT="[Tekst]" custT="1"/>
      <dgm:spPr/>
      <dgm:t>
        <a:bodyPr/>
        <a:lstStyle/>
        <a:p>
          <a:r>
            <a:rPr lang="en-US" sz="3600" dirty="0" smtClean="0"/>
            <a:t>2</a:t>
          </a:r>
          <a:endParaRPr lang="pl-PL" sz="3600" dirty="0"/>
        </a:p>
      </dgm:t>
    </dgm:pt>
    <dgm:pt modelId="{4220D895-E2AE-4343-BC62-A6E4CB921B10}" type="parTrans" cxnId="{258DE41C-998D-4267-A9A7-0A8F9A5859F8}">
      <dgm:prSet/>
      <dgm:spPr/>
      <dgm:t>
        <a:bodyPr/>
        <a:lstStyle/>
        <a:p>
          <a:endParaRPr lang="pl-PL"/>
        </a:p>
      </dgm:t>
    </dgm:pt>
    <dgm:pt modelId="{84D0CAEA-8FC6-4D9E-8504-1ABDFD12A7F2}" type="sibTrans" cxnId="{258DE41C-998D-4267-A9A7-0A8F9A5859F8}">
      <dgm:prSet/>
      <dgm:spPr/>
      <dgm:t>
        <a:bodyPr/>
        <a:lstStyle/>
        <a:p>
          <a:endParaRPr lang="pl-PL"/>
        </a:p>
      </dgm:t>
    </dgm:pt>
    <dgm:pt modelId="{4C68E0EB-0CE2-4138-B668-CF80562620A1}">
      <dgm:prSet phldrT="[Tekst]" custT="1"/>
      <dgm:spPr/>
      <dgm:t>
        <a:bodyPr/>
        <a:lstStyle/>
        <a:p>
          <a:r>
            <a:rPr lang="en-US" sz="3600" dirty="0" smtClean="0"/>
            <a:t>1</a:t>
          </a:r>
          <a:endParaRPr lang="pl-PL" sz="3600" dirty="0"/>
        </a:p>
      </dgm:t>
    </dgm:pt>
    <dgm:pt modelId="{F5811D1F-C32D-4978-B136-C7DB7F95B138}" type="parTrans" cxnId="{1390F5F7-A190-4748-8DA3-AD9BE1A51150}">
      <dgm:prSet/>
      <dgm:spPr/>
      <dgm:t>
        <a:bodyPr/>
        <a:lstStyle/>
        <a:p>
          <a:endParaRPr lang="pl-PL"/>
        </a:p>
      </dgm:t>
    </dgm:pt>
    <dgm:pt modelId="{908A5F89-E90E-43A7-8DAE-BE073273DBB3}" type="sibTrans" cxnId="{1390F5F7-A190-4748-8DA3-AD9BE1A51150}">
      <dgm:prSet/>
      <dgm:spPr/>
      <dgm:t>
        <a:bodyPr/>
        <a:lstStyle/>
        <a:p>
          <a:endParaRPr lang="pl-PL"/>
        </a:p>
      </dgm:t>
    </dgm:pt>
    <dgm:pt modelId="{2DA33C58-BBF7-4A52-9FAB-2F72B7CEE9B9}" type="pres">
      <dgm:prSet presAssocID="{81DB9165-6724-44B7-BF30-F8C0C69EC27B}" presName="Name0" presStyleCnt="0">
        <dgm:presLayoutVars>
          <dgm:dir/>
          <dgm:animLvl val="lvl"/>
          <dgm:resizeHandles val="exact"/>
        </dgm:presLayoutVars>
      </dgm:prSet>
      <dgm:spPr/>
    </dgm:pt>
    <dgm:pt modelId="{0498166E-2CDA-41BF-BA85-4E8758155CFD}" type="pres">
      <dgm:prSet presAssocID="{E47707A7-38F1-4E6E-A61F-891A1F9E1802}" presName="parTxOnly" presStyleLbl="node1" presStyleIdx="0" presStyleCnt="5" custScaleX="519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149AC66-9B4E-4A02-A2A8-6E3CC7A8EC50}" type="pres">
      <dgm:prSet presAssocID="{3F95616D-8CB8-4D0F-9F92-03F58E9485BA}" presName="parTxOnlySpace" presStyleCnt="0"/>
      <dgm:spPr/>
    </dgm:pt>
    <dgm:pt modelId="{56011DDD-6DD3-451F-ACA0-514202E0A8E8}" type="pres">
      <dgm:prSet presAssocID="{29A92A18-23D4-4ED1-8610-9C6E3142F8C7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D002D16-C037-4B88-8F1F-E1A7589C59A9}" type="pres">
      <dgm:prSet presAssocID="{1A14FEDD-8C36-4DE1-BC55-75BB4E140EAC}" presName="parTxOnlySpace" presStyleCnt="0"/>
      <dgm:spPr/>
    </dgm:pt>
    <dgm:pt modelId="{1998519A-60B8-4C26-836C-ED7AC28D0473}" type="pres">
      <dgm:prSet presAssocID="{1D802F5C-000D-4D49-9175-9B3E14126AFE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6619BD-F613-47C8-AAF6-A527B5361F37}" type="pres">
      <dgm:prSet presAssocID="{B564346E-D1C1-450C-B016-D7DB09BA4A3F}" presName="parTxOnlySpace" presStyleCnt="0"/>
      <dgm:spPr/>
    </dgm:pt>
    <dgm:pt modelId="{0397E03E-627E-4EDA-9024-BC30BEB8AC04}" type="pres">
      <dgm:prSet presAssocID="{D968C75A-BAC9-448C-BAFF-AE67B9528E4E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0AA864-9E5E-4390-A570-770F4AAD9848}" type="pres">
      <dgm:prSet presAssocID="{84D0CAEA-8FC6-4D9E-8504-1ABDFD12A7F2}" presName="parTxOnlySpace" presStyleCnt="0"/>
      <dgm:spPr/>
    </dgm:pt>
    <dgm:pt modelId="{C937CF18-CF82-46A0-8B55-1B873EDF26EA}" type="pres">
      <dgm:prSet presAssocID="{4C68E0EB-0CE2-4138-B668-CF80562620A1}" presName="parTxOnly" presStyleLbl="node1" presStyleIdx="4" presStyleCnt="5" custScaleX="547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0BFD4B8-DDA0-4537-A622-DFFBEB045F64}" type="presOf" srcId="{81DB9165-6724-44B7-BF30-F8C0C69EC27B}" destId="{2DA33C58-BBF7-4A52-9FAB-2F72B7CEE9B9}" srcOrd="0" destOrd="0" presId="urn:microsoft.com/office/officeart/2005/8/layout/chevron1"/>
    <dgm:cxn modelId="{3B21C0E6-2873-418F-A395-C50578F47DDD}" srcId="{81DB9165-6724-44B7-BF30-F8C0C69EC27B}" destId="{E47707A7-38F1-4E6E-A61F-891A1F9E1802}" srcOrd="0" destOrd="0" parTransId="{C706D095-6D6B-4A0F-88B9-FA801F9A149B}" sibTransId="{3F95616D-8CB8-4D0F-9F92-03F58E9485BA}"/>
    <dgm:cxn modelId="{1390F5F7-A190-4748-8DA3-AD9BE1A51150}" srcId="{81DB9165-6724-44B7-BF30-F8C0C69EC27B}" destId="{4C68E0EB-0CE2-4138-B668-CF80562620A1}" srcOrd="4" destOrd="0" parTransId="{F5811D1F-C32D-4978-B136-C7DB7F95B138}" sibTransId="{908A5F89-E90E-43A7-8DAE-BE073273DBB3}"/>
    <dgm:cxn modelId="{B8D339AB-ED81-4334-A8C1-995FECB78C92}" srcId="{81DB9165-6724-44B7-BF30-F8C0C69EC27B}" destId="{29A92A18-23D4-4ED1-8610-9C6E3142F8C7}" srcOrd="1" destOrd="0" parTransId="{7BF4836D-21FC-44FF-A8A7-D7E189DEE97A}" sibTransId="{1A14FEDD-8C36-4DE1-BC55-75BB4E140EAC}"/>
    <dgm:cxn modelId="{612CF6D6-A16D-4436-9423-E6965A019DC7}" type="presOf" srcId="{29A92A18-23D4-4ED1-8610-9C6E3142F8C7}" destId="{56011DDD-6DD3-451F-ACA0-514202E0A8E8}" srcOrd="0" destOrd="0" presId="urn:microsoft.com/office/officeart/2005/8/layout/chevron1"/>
    <dgm:cxn modelId="{8898E6C1-57CB-4554-A80F-53EE5634A226}" srcId="{81DB9165-6724-44B7-BF30-F8C0C69EC27B}" destId="{1D802F5C-000D-4D49-9175-9B3E14126AFE}" srcOrd="2" destOrd="0" parTransId="{BB571E68-8416-4E81-AAA4-D718A8DE306E}" sibTransId="{B564346E-D1C1-450C-B016-D7DB09BA4A3F}"/>
    <dgm:cxn modelId="{258DE41C-998D-4267-A9A7-0A8F9A5859F8}" srcId="{81DB9165-6724-44B7-BF30-F8C0C69EC27B}" destId="{D968C75A-BAC9-448C-BAFF-AE67B9528E4E}" srcOrd="3" destOrd="0" parTransId="{4220D895-E2AE-4343-BC62-A6E4CB921B10}" sibTransId="{84D0CAEA-8FC6-4D9E-8504-1ABDFD12A7F2}"/>
    <dgm:cxn modelId="{C4868E80-4028-433C-8E33-9CFD893155AD}" type="presOf" srcId="{1D802F5C-000D-4D49-9175-9B3E14126AFE}" destId="{1998519A-60B8-4C26-836C-ED7AC28D0473}" srcOrd="0" destOrd="0" presId="urn:microsoft.com/office/officeart/2005/8/layout/chevron1"/>
    <dgm:cxn modelId="{74E256E5-D007-498B-B0B0-F9F50DAF74B5}" type="presOf" srcId="{D968C75A-BAC9-448C-BAFF-AE67B9528E4E}" destId="{0397E03E-627E-4EDA-9024-BC30BEB8AC04}" srcOrd="0" destOrd="0" presId="urn:microsoft.com/office/officeart/2005/8/layout/chevron1"/>
    <dgm:cxn modelId="{078C7FBE-0532-45D3-9757-A0FF9325E4D6}" type="presOf" srcId="{4C68E0EB-0CE2-4138-B668-CF80562620A1}" destId="{C937CF18-CF82-46A0-8B55-1B873EDF26EA}" srcOrd="0" destOrd="0" presId="urn:microsoft.com/office/officeart/2005/8/layout/chevron1"/>
    <dgm:cxn modelId="{EAEEF83E-A523-4DCE-A07D-B82B3FB60D34}" type="presOf" srcId="{E47707A7-38F1-4E6E-A61F-891A1F9E1802}" destId="{0498166E-2CDA-41BF-BA85-4E8758155CFD}" srcOrd="0" destOrd="0" presId="urn:microsoft.com/office/officeart/2005/8/layout/chevron1"/>
    <dgm:cxn modelId="{87CF217C-06CE-4B75-AC7F-F4239B2E811C}" type="presParOf" srcId="{2DA33C58-BBF7-4A52-9FAB-2F72B7CEE9B9}" destId="{0498166E-2CDA-41BF-BA85-4E8758155CFD}" srcOrd="0" destOrd="0" presId="urn:microsoft.com/office/officeart/2005/8/layout/chevron1"/>
    <dgm:cxn modelId="{7FAA6DF6-0AF6-4F22-B31E-AFDD207B8EF0}" type="presParOf" srcId="{2DA33C58-BBF7-4A52-9FAB-2F72B7CEE9B9}" destId="{E149AC66-9B4E-4A02-A2A8-6E3CC7A8EC50}" srcOrd="1" destOrd="0" presId="urn:microsoft.com/office/officeart/2005/8/layout/chevron1"/>
    <dgm:cxn modelId="{046C7BA2-A921-4DB4-9406-0E994B2FAE15}" type="presParOf" srcId="{2DA33C58-BBF7-4A52-9FAB-2F72B7CEE9B9}" destId="{56011DDD-6DD3-451F-ACA0-514202E0A8E8}" srcOrd="2" destOrd="0" presId="urn:microsoft.com/office/officeart/2005/8/layout/chevron1"/>
    <dgm:cxn modelId="{9A07F586-1361-48D2-9FE8-55BC741ED4C3}" type="presParOf" srcId="{2DA33C58-BBF7-4A52-9FAB-2F72B7CEE9B9}" destId="{6D002D16-C037-4B88-8F1F-E1A7589C59A9}" srcOrd="3" destOrd="0" presId="urn:microsoft.com/office/officeart/2005/8/layout/chevron1"/>
    <dgm:cxn modelId="{DA9AA1B2-44D0-4094-83C2-9EF4FAEA4B99}" type="presParOf" srcId="{2DA33C58-BBF7-4A52-9FAB-2F72B7CEE9B9}" destId="{1998519A-60B8-4C26-836C-ED7AC28D0473}" srcOrd="4" destOrd="0" presId="urn:microsoft.com/office/officeart/2005/8/layout/chevron1"/>
    <dgm:cxn modelId="{E4893EEA-2059-483B-992E-2B26B3F7B282}" type="presParOf" srcId="{2DA33C58-BBF7-4A52-9FAB-2F72B7CEE9B9}" destId="{7B6619BD-F613-47C8-AAF6-A527B5361F37}" srcOrd="5" destOrd="0" presId="urn:microsoft.com/office/officeart/2005/8/layout/chevron1"/>
    <dgm:cxn modelId="{C68CF858-8639-4D0D-ACA7-E6A6EF341618}" type="presParOf" srcId="{2DA33C58-BBF7-4A52-9FAB-2F72B7CEE9B9}" destId="{0397E03E-627E-4EDA-9024-BC30BEB8AC04}" srcOrd="6" destOrd="0" presId="urn:microsoft.com/office/officeart/2005/8/layout/chevron1"/>
    <dgm:cxn modelId="{818A09DD-98C6-4CD7-9143-567735523ACE}" type="presParOf" srcId="{2DA33C58-BBF7-4A52-9FAB-2F72B7CEE9B9}" destId="{200AA864-9E5E-4390-A570-770F4AAD9848}" srcOrd="7" destOrd="0" presId="urn:microsoft.com/office/officeart/2005/8/layout/chevron1"/>
    <dgm:cxn modelId="{BE1B27A5-CAE8-4C3C-B793-F87AC4D15697}" type="presParOf" srcId="{2DA33C58-BBF7-4A52-9FAB-2F72B7CEE9B9}" destId="{C937CF18-CF82-46A0-8B55-1B873EDF26EA}" srcOrd="8" destOrd="0" presId="urn:microsoft.com/office/officeart/2005/8/layout/chevro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DB9165-6724-44B7-BF30-F8C0C69EC27B}" type="doc">
      <dgm:prSet loTypeId="urn:microsoft.com/office/officeart/2005/8/layout/chevron1" loCatId="process" qsTypeId="urn:microsoft.com/office/officeart/2005/8/quickstyle/simple1" qsCatId="simple" csTypeId="urn:microsoft.com/office/officeart/2005/8/colors/accent2_3" csCatId="accent2" phldr="1"/>
      <dgm:spPr/>
    </dgm:pt>
    <dgm:pt modelId="{E47707A7-38F1-4E6E-A61F-891A1F9E1802}">
      <dgm:prSet phldrT="[Tekst]" custT="1"/>
      <dgm:spPr/>
      <dgm:t>
        <a:bodyPr/>
        <a:lstStyle/>
        <a:p>
          <a:r>
            <a:rPr lang="en-US" sz="3600" dirty="0" smtClean="0"/>
            <a:t>5</a:t>
          </a:r>
          <a:endParaRPr lang="pl-PL" sz="3600" dirty="0"/>
        </a:p>
      </dgm:t>
    </dgm:pt>
    <dgm:pt modelId="{C706D095-6D6B-4A0F-88B9-FA801F9A149B}" type="parTrans" cxnId="{3B21C0E6-2873-418F-A395-C50578F47DDD}">
      <dgm:prSet/>
      <dgm:spPr/>
      <dgm:t>
        <a:bodyPr/>
        <a:lstStyle/>
        <a:p>
          <a:endParaRPr lang="pl-PL"/>
        </a:p>
      </dgm:t>
    </dgm:pt>
    <dgm:pt modelId="{3F95616D-8CB8-4D0F-9F92-03F58E9485BA}" type="sibTrans" cxnId="{3B21C0E6-2873-418F-A395-C50578F47DDD}">
      <dgm:prSet/>
      <dgm:spPr/>
      <dgm:t>
        <a:bodyPr/>
        <a:lstStyle/>
        <a:p>
          <a:endParaRPr lang="pl-PL"/>
        </a:p>
      </dgm:t>
    </dgm:pt>
    <dgm:pt modelId="{29A92A18-23D4-4ED1-8610-9C6E3142F8C7}">
      <dgm:prSet phldrT="[Tekst]" custT="1"/>
      <dgm:spPr/>
      <dgm:t>
        <a:bodyPr/>
        <a:lstStyle/>
        <a:p>
          <a:r>
            <a:rPr lang="en-US" sz="3600" dirty="0" smtClean="0"/>
            <a:t>4</a:t>
          </a:r>
          <a:endParaRPr lang="pl-PL" sz="3600" dirty="0"/>
        </a:p>
      </dgm:t>
    </dgm:pt>
    <dgm:pt modelId="{7BF4836D-21FC-44FF-A8A7-D7E189DEE97A}" type="parTrans" cxnId="{B8D339AB-ED81-4334-A8C1-995FECB78C92}">
      <dgm:prSet/>
      <dgm:spPr/>
      <dgm:t>
        <a:bodyPr/>
        <a:lstStyle/>
        <a:p>
          <a:endParaRPr lang="pl-PL"/>
        </a:p>
      </dgm:t>
    </dgm:pt>
    <dgm:pt modelId="{1A14FEDD-8C36-4DE1-BC55-75BB4E140EAC}" type="sibTrans" cxnId="{B8D339AB-ED81-4334-A8C1-995FECB78C92}">
      <dgm:prSet/>
      <dgm:spPr/>
      <dgm:t>
        <a:bodyPr/>
        <a:lstStyle/>
        <a:p>
          <a:endParaRPr lang="pl-PL"/>
        </a:p>
      </dgm:t>
    </dgm:pt>
    <dgm:pt modelId="{1D802F5C-000D-4D49-9175-9B3E14126AFE}">
      <dgm:prSet phldrT="[Tekst]" custT="1"/>
      <dgm:spPr/>
      <dgm:t>
        <a:bodyPr/>
        <a:lstStyle/>
        <a:p>
          <a:r>
            <a:rPr lang="en-US" sz="3600" dirty="0" smtClean="0"/>
            <a:t>3</a:t>
          </a:r>
          <a:endParaRPr lang="pl-PL" sz="3600" dirty="0"/>
        </a:p>
      </dgm:t>
    </dgm:pt>
    <dgm:pt modelId="{BB571E68-8416-4E81-AAA4-D718A8DE306E}" type="parTrans" cxnId="{8898E6C1-57CB-4554-A80F-53EE5634A226}">
      <dgm:prSet/>
      <dgm:spPr/>
      <dgm:t>
        <a:bodyPr/>
        <a:lstStyle/>
        <a:p>
          <a:endParaRPr lang="pl-PL"/>
        </a:p>
      </dgm:t>
    </dgm:pt>
    <dgm:pt modelId="{B564346E-D1C1-450C-B016-D7DB09BA4A3F}" type="sibTrans" cxnId="{8898E6C1-57CB-4554-A80F-53EE5634A226}">
      <dgm:prSet/>
      <dgm:spPr/>
      <dgm:t>
        <a:bodyPr/>
        <a:lstStyle/>
        <a:p>
          <a:endParaRPr lang="pl-PL"/>
        </a:p>
      </dgm:t>
    </dgm:pt>
    <dgm:pt modelId="{D968C75A-BAC9-448C-BAFF-AE67B9528E4E}">
      <dgm:prSet phldrT="[Tekst]" custT="1"/>
      <dgm:spPr/>
      <dgm:t>
        <a:bodyPr/>
        <a:lstStyle/>
        <a:p>
          <a:r>
            <a:rPr lang="en-US" sz="3600" dirty="0" smtClean="0"/>
            <a:t>2</a:t>
          </a:r>
          <a:endParaRPr lang="pl-PL" sz="3600" dirty="0"/>
        </a:p>
      </dgm:t>
    </dgm:pt>
    <dgm:pt modelId="{4220D895-E2AE-4343-BC62-A6E4CB921B10}" type="parTrans" cxnId="{258DE41C-998D-4267-A9A7-0A8F9A5859F8}">
      <dgm:prSet/>
      <dgm:spPr/>
      <dgm:t>
        <a:bodyPr/>
        <a:lstStyle/>
        <a:p>
          <a:endParaRPr lang="pl-PL"/>
        </a:p>
      </dgm:t>
    </dgm:pt>
    <dgm:pt modelId="{84D0CAEA-8FC6-4D9E-8504-1ABDFD12A7F2}" type="sibTrans" cxnId="{258DE41C-998D-4267-A9A7-0A8F9A5859F8}">
      <dgm:prSet/>
      <dgm:spPr/>
      <dgm:t>
        <a:bodyPr/>
        <a:lstStyle/>
        <a:p>
          <a:endParaRPr lang="pl-PL"/>
        </a:p>
      </dgm:t>
    </dgm:pt>
    <dgm:pt modelId="{4C68E0EB-0CE2-4138-B668-CF80562620A1}">
      <dgm:prSet phldrT="[Tekst]" custT="1"/>
      <dgm:spPr/>
      <dgm:t>
        <a:bodyPr/>
        <a:lstStyle/>
        <a:p>
          <a:r>
            <a:rPr lang="en-US" sz="3600" dirty="0" smtClean="0"/>
            <a:t>1</a:t>
          </a:r>
          <a:endParaRPr lang="pl-PL" sz="3600" dirty="0"/>
        </a:p>
      </dgm:t>
    </dgm:pt>
    <dgm:pt modelId="{F5811D1F-C32D-4978-B136-C7DB7F95B138}" type="parTrans" cxnId="{1390F5F7-A190-4748-8DA3-AD9BE1A51150}">
      <dgm:prSet/>
      <dgm:spPr/>
      <dgm:t>
        <a:bodyPr/>
        <a:lstStyle/>
        <a:p>
          <a:endParaRPr lang="pl-PL"/>
        </a:p>
      </dgm:t>
    </dgm:pt>
    <dgm:pt modelId="{908A5F89-E90E-43A7-8DAE-BE073273DBB3}" type="sibTrans" cxnId="{1390F5F7-A190-4748-8DA3-AD9BE1A51150}">
      <dgm:prSet/>
      <dgm:spPr/>
      <dgm:t>
        <a:bodyPr/>
        <a:lstStyle/>
        <a:p>
          <a:endParaRPr lang="pl-PL"/>
        </a:p>
      </dgm:t>
    </dgm:pt>
    <dgm:pt modelId="{2DA33C58-BBF7-4A52-9FAB-2F72B7CEE9B9}" type="pres">
      <dgm:prSet presAssocID="{81DB9165-6724-44B7-BF30-F8C0C69EC27B}" presName="Name0" presStyleCnt="0">
        <dgm:presLayoutVars>
          <dgm:dir/>
          <dgm:animLvl val="lvl"/>
          <dgm:resizeHandles val="exact"/>
        </dgm:presLayoutVars>
      </dgm:prSet>
      <dgm:spPr/>
    </dgm:pt>
    <dgm:pt modelId="{0498166E-2CDA-41BF-BA85-4E8758155CFD}" type="pres">
      <dgm:prSet presAssocID="{E47707A7-38F1-4E6E-A61F-891A1F9E1802}" presName="parTxOnly" presStyleLbl="node1" presStyleIdx="0" presStyleCnt="5" custScaleX="165243" custScaleY="1337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149AC66-9B4E-4A02-A2A8-6E3CC7A8EC50}" type="pres">
      <dgm:prSet presAssocID="{3F95616D-8CB8-4D0F-9F92-03F58E9485BA}" presName="parTxOnlySpace" presStyleCnt="0"/>
      <dgm:spPr/>
    </dgm:pt>
    <dgm:pt modelId="{56011DDD-6DD3-451F-ACA0-514202E0A8E8}" type="pres">
      <dgm:prSet presAssocID="{29A92A18-23D4-4ED1-8610-9C6E3142F8C7}" presName="parTxOnly" presStyleLbl="node1" presStyleIdx="1" presStyleCnt="5" custScaleX="64845" custScaleY="1337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D002D16-C037-4B88-8F1F-E1A7589C59A9}" type="pres">
      <dgm:prSet presAssocID="{1A14FEDD-8C36-4DE1-BC55-75BB4E140EAC}" presName="parTxOnlySpace" presStyleCnt="0"/>
      <dgm:spPr/>
    </dgm:pt>
    <dgm:pt modelId="{1998519A-60B8-4C26-836C-ED7AC28D0473}" type="pres">
      <dgm:prSet presAssocID="{1D802F5C-000D-4D49-9175-9B3E14126AFE}" presName="parTxOnly" presStyleLbl="node1" presStyleIdx="2" presStyleCnt="5" custScaleX="69175" custScaleY="1337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6619BD-F613-47C8-AAF6-A527B5361F37}" type="pres">
      <dgm:prSet presAssocID="{B564346E-D1C1-450C-B016-D7DB09BA4A3F}" presName="parTxOnlySpace" presStyleCnt="0"/>
      <dgm:spPr/>
    </dgm:pt>
    <dgm:pt modelId="{0397E03E-627E-4EDA-9024-BC30BEB8AC04}" type="pres">
      <dgm:prSet presAssocID="{D968C75A-BAC9-448C-BAFF-AE67B9528E4E}" presName="parTxOnly" presStyleLbl="node1" presStyleIdx="3" presStyleCnt="5" custScaleX="69118" custScaleY="1337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0AA864-9E5E-4390-A570-770F4AAD9848}" type="pres">
      <dgm:prSet presAssocID="{84D0CAEA-8FC6-4D9E-8504-1ABDFD12A7F2}" presName="parTxOnlySpace" presStyleCnt="0"/>
      <dgm:spPr/>
    </dgm:pt>
    <dgm:pt modelId="{C937CF18-CF82-46A0-8B55-1B873EDF26EA}" type="pres">
      <dgm:prSet presAssocID="{4C68E0EB-0CE2-4138-B668-CF80562620A1}" presName="parTxOnly" presStyleLbl="node1" presStyleIdx="4" presStyleCnt="5" custScaleX="158009" custScaleY="1337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3DD61C7-928F-44CF-AE8D-8B7FCDD14A41}" type="presOf" srcId="{81DB9165-6724-44B7-BF30-F8C0C69EC27B}" destId="{2DA33C58-BBF7-4A52-9FAB-2F72B7CEE9B9}" srcOrd="0" destOrd="0" presId="urn:microsoft.com/office/officeart/2005/8/layout/chevron1"/>
    <dgm:cxn modelId="{3B21C0E6-2873-418F-A395-C50578F47DDD}" srcId="{81DB9165-6724-44B7-BF30-F8C0C69EC27B}" destId="{E47707A7-38F1-4E6E-A61F-891A1F9E1802}" srcOrd="0" destOrd="0" parTransId="{C706D095-6D6B-4A0F-88B9-FA801F9A149B}" sibTransId="{3F95616D-8CB8-4D0F-9F92-03F58E9485BA}"/>
    <dgm:cxn modelId="{1390F5F7-A190-4748-8DA3-AD9BE1A51150}" srcId="{81DB9165-6724-44B7-BF30-F8C0C69EC27B}" destId="{4C68E0EB-0CE2-4138-B668-CF80562620A1}" srcOrd="4" destOrd="0" parTransId="{F5811D1F-C32D-4978-B136-C7DB7F95B138}" sibTransId="{908A5F89-E90E-43A7-8DAE-BE073273DBB3}"/>
    <dgm:cxn modelId="{B8D339AB-ED81-4334-A8C1-995FECB78C92}" srcId="{81DB9165-6724-44B7-BF30-F8C0C69EC27B}" destId="{29A92A18-23D4-4ED1-8610-9C6E3142F8C7}" srcOrd="1" destOrd="0" parTransId="{7BF4836D-21FC-44FF-A8A7-D7E189DEE97A}" sibTransId="{1A14FEDD-8C36-4DE1-BC55-75BB4E140EAC}"/>
    <dgm:cxn modelId="{8898E6C1-57CB-4554-A80F-53EE5634A226}" srcId="{81DB9165-6724-44B7-BF30-F8C0C69EC27B}" destId="{1D802F5C-000D-4D49-9175-9B3E14126AFE}" srcOrd="2" destOrd="0" parTransId="{BB571E68-8416-4E81-AAA4-D718A8DE306E}" sibTransId="{B564346E-D1C1-450C-B016-D7DB09BA4A3F}"/>
    <dgm:cxn modelId="{07677990-76CE-43F4-9DD2-BBCF4E13E198}" type="presOf" srcId="{4C68E0EB-0CE2-4138-B668-CF80562620A1}" destId="{C937CF18-CF82-46A0-8B55-1B873EDF26EA}" srcOrd="0" destOrd="0" presId="urn:microsoft.com/office/officeart/2005/8/layout/chevron1"/>
    <dgm:cxn modelId="{C5E5F6DD-AD5D-45C5-907D-05E9EE9A1E3D}" type="presOf" srcId="{29A92A18-23D4-4ED1-8610-9C6E3142F8C7}" destId="{56011DDD-6DD3-451F-ACA0-514202E0A8E8}" srcOrd="0" destOrd="0" presId="urn:microsoft.com/office/officeart/2005/8/layout/chevron1"/>
    <dgm:cxn modelId="{258DE41C-998D-4267-A9A7-0A8F9A5859F8}" srcId="{81DB9165-6724-44B7-BF30-F8C0C69EC27B}" destId="{D968C75A-BAC9-448C-BAFF-AE67B9528E4E}" srcOrd="3" destOrd="0" parTransId="{4220D895-E2AE-4343-BC62-A6E4CB921B10}" sibTransId="{84D0CAEA-8FC6-4D9E-8504-1ABDFD12A7F2}"/>
    <dgm:cxn modelId="{90B87F74-C524-4B85-B494-3D2070771A41}" type="presOf" srcId="{D968C75A-BAC9-448C-BAFF-AE67B9528E4E}" destId="{0397E03E-627E-4EDA-9024-BC30BEB8AC04}" srcOrd="0" destOrd="0" presId="urn:microsoft.com/office/officeart/2005/8/layout/chevron1"/>
    <dgm:cxn modelId="{320C1836-48C9-4E7A-AD28-3568B8420F96}" type="presOf" srcId="{E47707A7-38F1-4E6E-A61F-891A1F9E1802}" destId="{0498166E-2CDA-41BF-BA85-4E8758155CFD}" srcOrd="0" destOrd="0" presId="urn:microsoft.com/office/officeart/2005/8/layout/chevron1"/>
    <dgm:cxn modelId="{0E6F22AF-32D3-426D-A25A-23403C3CFBDA}" type="presOf" srcId="{1D802F5C-000D-4D49-9175-9B3E14126AFE}" destId="{1998519A-60B8-4C26-836C-ED7AC28D0473}" srcOrd="0" destOrd="0" presId="urn:microsoft.com/office/officeart/2005/8/layout/chevron1"/>
    <dgm:cxn modelId="{04D2ECBB-DD5F-46F6-902E-A885E8E42768}" type="presParOf" srcId="{2DA33C58-BBF7-4A52-9FAB-2F72B7CEE9B9}" destId="{0498166E-2CDA-41BF-BA85-4E8758155CFD}" srcOrd="0" destOrd="0" presId="urn:microsoft.com/office/officeart/2005/8/layout/chevron1"/>
    <dgm:cxn modelId="{3EAB7E6E-4AA7-4444-85C1-19EAC687E592}" type="presParOf" srcId="{2DA33C58-BBF7-4A52-9FAB-2F72B7CEE9B9}" destId="{E149AC66-9B4E-4A02-A2A8-6E3CC7A8EC50}" srcOrd="1" destOrd="0" presId="urn:microsoft.com/office/officeart/2005/8/layout/chevron1"/>
    <dgm:cxn modelId="{E4D6A9BB-1AE5-4563-8593-193E09894CC3}" type="presParOf" srcId="{2DA33C58-BBF7-4A52-9FAB-2F72B7CEE9B9}" destId="{56011DDD-6DD3-451F-ACA0-514202E0A8E8}" srcOrd="2" destOrd="0" presId="urn:microsoft.com/office/officeart/2005/8/layout/chevron1"/>
    <dgm:cxn modelId="{30652745-87AB-4CB5-8028-855953F58C5C}" type="presParOf" srcId="{2DA33C58-BBF7-4A52-9FAB-2F72B7CEE9B9}" destId="{6D002D16-C037-4B88-8F1F-E1A7589C59A9}" srcOrd="3" destOrd="0" presId="urn:microsoft.com/office/officeart/2005/8/layout/chevron1"/>
    <dgm:cxn modelId="{780BCF53-756A-4D6D-8F6C-2CEF20C91A4B}" type="presParOf" srcId="{2DA33C58-BBF7-4A52-9FAB-2F72B7CEE9B9}" destId="{1998519A-60B8-4C26-836C-ED7AC28D0473}" srcOrd="4" destOrd="0" presId="urn:microsoft.com/office/officeart/2005/8/layout/chevron1"/>
    <dgm:cxn modelId="{F911D76D-CA0B-433D-9C9B-A26CDE70EEC3}" type="presParOf" srcId="{2DA33C58-BBF7-4A52-9FAB-2F72B7CEE9B9}" destId="{7B6619BD-F613-47C8-AAF6-A527B5361F37}" srcOrd="5" destOrd="0" presId="urn:microsoft.com/office/officeart/2005/8/layout/chevron1"/>
    <dgm:cxn modelId="{2D303676-F714-40F2-B219-476323CE0DFC}" type="presParOf" srcId="{2DA33C58-BBF7-4A52-9FAB-2F72B7CEE9B9}" destId="{0397E03E-627E-4EDA-9024-BC30BEB8AC04}" srcOrd="6" destOrd="0" presId="urn:microsoft.com/office/officeart/2005/8/layout/chevron1"/>
    <dgm:cxn modelId="{C07F0F9A-C6FC-443F-9081-1B54FE7A5551}" type="presParOf" srcId="{2DA33C58-BBF7-4A52-9FAB-2F72B7CEE9B9}" destId="{200AA864-9E5E-4390-A570-770F4AAD9848}" srcOrd="7" destOrd="0" presId="urn:microsoft.com/office/officeart/2005/8/layout/chevron1"/>
    <dgm:cxn modelId="{EAA934F0-93D8-42C2-9B6C-40A2FB5EC554}" type="presParOf" srcId="{2DA33C58-BBF7-4A52-9FAB-2F72B7CEE9B9}" destId="{C937CF18-CF82-46A0-8B55-1B873EDF26EA}" srcOrd="8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8D75776-A455-4432-AA61-D4EC6DE2C0FD}" type="slidenum">
              <a:rPr lang="en-GB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style wzorca tekstu</a:t>
            </a:r>
          </a:p>
          <a:p>
            <a:pPr lvl="1"/>
            <a:r>
              <a:rPr lang="en-GB" smtClean="0"/>
              <a:t>Drugi poziom</a:t>
            </a:r>
          </a:p>
          <a:p>
            <a:pPr lvl="2"/>
            <a:r>
              <a:rPr lang="en-GB" smtClean="0"/>
              <a:t>Trzeci poziom</a:t>
            </a:r>
          </a:p>
          <a:p>
            <a:pPr lvl="3"/>
            <a:r>
              <a:rPr lang="en-GB" smtClean="0"/>
              <a:t>Czwarty poziom</a:t>
            </a:r>
          </a:p>
          <a:p>
            <a:pPr lvl="4"/>
            <a:r>
              <a:rPr lang="en-GB" smtClean="0"/>
              <a:t>Piąty poziom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ED8151E-4787-48B5-B17A-ABF46A6B5645}" type="slidenum">
              <a:rPr lang="en-GB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A56E71-D54F-435F-B36F-7EF3BC1AB945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Unamibigius</a:t>
            </a:r>
            <a:r>
              <a:rPr lang="en-US" dirty="0" smtClean="0"/>
              <a:t>   </a:t>
            </a:r>
            <a:r>
              <a:rPr lang="en-US" dirty="0" err="1" smtClean="0"/>
              <a:t>zapytac</a:t>
            </a:r>
            <a:r>
              <a:rPr lang="en-US" dirty="0" smtClean="0"/>
              <a:t> </a:t>
            </a:r>
            <a:r>
              <a:rPr lang="en-US" dirty="0" err="1" smtClean="0"/>
              <a:t>czemu</a:t>
            </a:r>
            <a:r>
              <a:rPr lang="en-US" dirty="0" smtClean="0"/>
              <a:t> </a:t>
            </a:r>
            <a:r>
              <a:rPr lang="en-US" dirty="0" err="1" smtClean="0"/>
              <a:t>proponujacy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proponuja</a:t>
            </a:r>
            <a:r>
              <a:rPr lang="en-US" baseline="0" dirty="0" smtClean="0"/>
              <a:t> TYLKO objective </a:t>
            </a:r>
            <a:r>
              <a:rPr lang="en-US" baseline="0" dirty="0" err="1" smtClean="0"/>
              <a:t>jak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koncu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sprzedajemy</a:t>
            </a:r>
            <a:r>
              <a:rPr lang="en-US" baseline="0" dirty="0" smtClean="0"/>
              <a:t> MOS ????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22</a:t>
            </a:fld>
            <a:endParaRPr lang="en-GB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23</a:t>
            </a:fld>
            <a:endParaRPr lang="en-GB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24</a:t>
            </a:fld>
            <a:endParaRPr lang="en-GB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25</a:t>
            </a:fld>
            <a:endParaRPr lang="en-GB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26</a:t>
            </a:fld>
            <a:endParaRPr lang="en-GB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27</a:t>
            </a:fld>
            <a:endParaRPr lang="en-GB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28</a:t>
            </a:fld>
            <a:endParaRPr lang="en-GB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29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30</a:t>
            </a:fld>
            <a:endParaRPr lang="en-GB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31</a:t>
            </a:fld>
            <a:endParaRPr lang="en-GB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32</a:t>
            </a:fld>
            <a:endParaRPr lang="en-GB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33</a:t>
            </a:fld>
            <a:endParaRPr lang="en-GB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34</a:t>
            </a:fld>
            <a:endParaRPr lang="en-GB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35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Przyklad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skala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opisana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tylko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koncach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excelent</a:t>
            </a:r>
            <a:r>
              <a:rPr lang="en-US" baseline="0" dirty="0" smtClean="0"/>
              <a:t> – bad I </a:t>
            </a:r>
            <a:r>
              <a:rPr lang="en-US" baseline="0" dirty="0" err="1" smtClean="0"/>
              <a:t>odpowiedz</a:t>
            </a:r>
            <a:r>
              <a:rPr lang="en-US" baseline="0" dirty="0" smtClean="0"/>
              <a:t> jest 73 </a:t>
            </a:r>
            <a:r>
              <a:rPr lang="en-US" baseline="0" dirty="0" err="1" smtClean="0"/>
              <a:t>lub</a:t>
            </a:r>
            <a:r>
              <a:rPr lang="en-US" baseline="0" dirty="0" smtClean="0"/>
              <a:t> 43 – co to </a:t>
            </a:r>
            <a:r>
              <a:rPr lang="en-US" baseline="0" dirty="0" err="1" smtClean="0"/>
              <a:t>znaczy</a:t>
            </a:r>
            <a:r>
              <a:rPr lang="en-US" baseline="0" dirty="0" smtClean="0"/>
              <a:t> ??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8151E-4787-48B5-B17A-ABF46A6B5645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92F03-A2C8-4088-8D6E-8A59128684E1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13D90-52A1-4753-838F-4AD26D3496CD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902450" y="476250"/>
            <a:ext cx="1784350" cy="56499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547813" y="476250"/>
            <a:ext cx="5202237" cy="56499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CFCA6-7EAE-446A-AE49-52E022DD16D8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F1D7F-3D94-4A62-84F1-F0B1EE7E57F7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62B52-C2A7-4E35-9C58-D50261B4B6CC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547813" y="1628775"/>
            <a:ext cx="3492500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92713" y="1628775"/>
            <a:ext cx="3494087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3C700-B9C5-4385-9A5B-6A4DA8212926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BA06F-7188-4653-94F1-2A797EA87E70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2B674-F330-40D2-BB70-8F130FA8A960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698E2-A847-4D88-855B-EB87BBB3B532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08FAC-4B40-43D6-BF29-D7DB68641244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DDCC8-21FB-4758-9CC6-6155DFB284DA}" type="slidenum">
              <a:rPr lang="pl-PL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476250"/>
            <a:ext cx="7138987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628775"/>
            <a:ext cx="7138987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867B83-70E6-4729-91B5-80D6CB89E1AF}" type="slidenum">
              <a:rPr lang="pl-PL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30438" y="2716213"/>
            <a:ext cx="6157912" cy="1504950"/>
          </a:xfrm>
          <a:noFill/>
          <a:ln/>
        </p:spPr>
        <p:txBody>
          <a:bodyPr lIns="0" tIns="0" rIns="0" bIns="0" anchor="t"/>
          <a:lstStyle/>
          <a:p>
            <a:pPr>
              <a:lnSpc>
                <a:spcPts val="3800"/>
              </a:lnSpc>
            </a:pPr>
            <a:r>
              <a:rPr lang="pl-PL" sz="3200" noProof="0" dirty="0" err="1" smtClean="0"/>
              <a:t>Generalized</a:t>
            </a:r>
            <a:r>
              <a:rPr lang="pl-PL" sz="3200" noProof="0" dirty="0" smtClean="0"/>
              <a:t> </a:t>
            </a:r>
            <a:r>
              <a:rPr lang="pl-PL" sz="3200" noProof="0" dirty="0" err="1" smtClean="0"/>
              <a:t>Linear</a:t>
            </a:r>
            <a:r>
              <a:rPr lang="pl-PL" sz="3200" noProof="0" dirty="0" smtClean="0"/>
              <a:t> Model</a:t>
            </a:r>
            <a:endParaRPr lang="en-US" sz="3000" noProof="0" dirty="0">
              <a:solidFill>
                <a:schemeClr val="tx1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230438" y="4292600"/>
            <a:ext cx="6157912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2400"/>
              </a:lnSpc>
            </a:pPr>
            <a:r>
              <a:rPr lang="pl-PL" b="1" dirty="0" smtClean="0"/>
              <a:t>Lucjan Janowski</a:t>
            </a:r>
            <a:endParaRPr lang="pl-PL" b="1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0438" y="5434013"/>
            <a:ext cx="6157912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ts val="1600"/>
              </a:lnSpc>
            </a:pPr>
            <a:r>
              <a:rPr lang="en-US" sz="1200" b="1" dirty="0" smtClean="0"/>
              <a:t>Faculty of Electrical Engineering, Automatics, Computer Science and Electronics</a:t>
            </a:r>
            <a:r>
              <a:rPr lang="pl-PL" sz="1200" b="1" dirty="0"/>
              <a:t/>
            </a:r>
            <a:br>
              <a:rPr lang="pl-PL" sz="1200" b="1" dirty="0"/>
            </a:br>
            <a:r>
              <a:rPr lang="en-US" sz="1200" b="1" dirty="0" smtClean="0"/>
              <a:t>Department of Telecommunications</a:t>
            </a:r>
            <a:r>
              <a:rPr lang="pl-PL" sz="1200" b="1" dirty="0"/>
              <a:t/>
            </a:r>
            <a:br>
              <a:rPr lang="pl-PL" sz="1200" b="1" dirty="0"/>
            </a:br>
            <a:r>
              <a:rPr lang="pl-PL" sz="1200" b="1" dirty="0"/>
              <a:t/>
            </a:r>
            <a:br>
              <a:rPr lang="pl-PL" sz="1200" b="1" dirty="0"/>
            </a:br>
            <a:endParaRPr lang="pl-PL" sz="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use subjective tests?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B674-F330-40D2-BB70-8F130FA8A960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785786" y="1714488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Peter </a:t>
            </a:r>
            <a:r>
              <a:rPr lang="pl-PL" dirty="0" err="1" smtClean="0"/>
              <a:t>Reichl</a:t>
            </a:r>
            <a:r>
              <a:rPr lang="pl-PL" dirty="0" smtClean="0"/>
              <a:t>, Joachim </a:t>
            </a:r>
            <a:r>
              <a:rPr lang="pl-PL" dirty="0" err="1" smtClean="0"/>
              <a:t>Fabini</a:t>
            </a:r>
            <a:r>
              <a:rPr lang="pl-PL" dirty="0" smtClean="0"/>
              <a:t>, Marco </a:t>
            </a:r>
            <a:r>
              <a:rPr lang="pl-PL" dirty="0" err="1" smtClean="0"/>
              <a:t>Happenhofer</a:t>
            </a:r>
            <a:r>
              <a:rPr lang="pl-PL" dirty="0" smtClean="0"/>
              <a:t>, </a:t>
            </a:r>
            <a:r>
              <a:rPr lang="pl-PL" dirty="0" err="1" smtClean="0"/>
              <a:t>Christoph</a:t>
            </a:r>
            <a:r>
              <a:rPr lang="pl-PL" dirty="0" smtClean="0"/>
              <a:t> </a:t>
            </a:r>
            <a:r>
              <a:rPr lang="pl-PL" dirty="0" err="1" smtClean="0"/>
              <a:t>Egger</a:t>
            </a:r>
            <a:r>
              <a:rPr lang="pl-PL" dirty="0" smtClean="0"/>
              <a:t> </a:t>
            </a:r>
            <a:r>
              <a:rPr lang="en-US" dirty="0" smtClean="0"/>
              <a:t>“From </a:t>
            </a:r>
            <a:r>
              <a:rPr lang="en-US" dirty="0" err="1" smtClean="0"/>
              <a:t>QoS</a:t>
            </a:r>
            <a:r>
              <a:rPr lang="en-US" dirty="0" smtClean="0"/>
              <a:t> to </a:t>
            </a:r>
            <a:r>
              <a:rPr lang="en-US" dirty="0" err="1" smtClean="0"/>
              <a:t>QoX</a:t>
            </a:r>
            <a:r>
              <a:rPr lang="en-US" dirty="0" smtClean="0"/>
              <a:t>: A Charging Perspective”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071538" y="2428868"/>
            <a:ext cx="6715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QoS</a:t>
            </a:r>
            <a:r>
              <a:rPr lang="en-US" dirty="0" smtClean="0"/>
              <a:t> definition:</a:t>
            </a:r>
          </a:p>
          <a:p>
            <a:r>
              <a:rPr lang="en-US" dirty="0" smtClean="0"/>
              <a:t>“</a:t>
            </a:r>
            <a:r>
              <a:rPr lang="en-US" i="1" dirty="0" smtClean="0"/>
              <a:t>the collective effect of service performance which determines the degree of satisfaction of a user of the service"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928662" y="3714752"/>
            <a:ext cx="65722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“</a:t>
            </a:r>
            <a:r>
              <a:rPr lang="en-US" i="1" dirty="0" err="1" smtClean="0"/>
              <a:t>QoE</a:t>
            </a:r>
            <a:r>
              <a:rPr lang="en-US" i="1" dirty="0" smtClean="0"/>
              <a:t> has been defined as an extension of the traditional </a:t>
            </a:r>
            <a:r>
              <a:rPr lang="en-US" i="1" dirty="0" err="1" smtClean="0"/>
              <a:t>QoS</a:t>
            </a:r>
            <a:r>
              <a:rPr lang="en-US" i="1" dirty="0" smtClean="0"/>
              <a:t> in the sense that </a:t>
            </a:r>
            <a:r>
              <a:rPr lang="en-US" i="1" dirty="0" err="1" smtClean="0"/>
              <a:t>QoE</a:t>
            </a:r>
            <a:r>
              <a:rPr lang="en-US" i="1" dirty="0" smtClean="0"/>
              <a:t> provides information regarding the delivered services from an end-user </a:t>
            </a:r>
            <a:r>
              <a:rPr lang="pl-PL" i="1" dirty="0" smtClean="0"/>
              <a:t>point of </a:t>
            </a:r>
            <a:r>
              <a:rPr lang="pl-PL" i="1" dirty="0" err="1" smtClean="0"/>
              <a:t>view</a:t>
            </a:r>
            <a:r>
              <a:rPr lang="pl-PL" i="1" dirty="0" smtClean="0"/>
              <a:t>.”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0" y="5000636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need a </a:t>
            </a:r>
            <a:r>
              <a:rPr lang="en-US" b="1" dirty="0" smtClean="0"/>
              <a:t>user</a:t>
            </a:r>
            <a:r>
              <a:rPr lang="en-US" dirty="0" smtClean="0"/>
              <a:t> to find out which kind of </a:t>
            </a:r>
            <a:r>
              <a:rPr lang="en-US" b="1" dirty="0" smtClean="0"/>
              <a:t>distortions</a:t>
            </a:r>
            <a:r>
              <a:rPr lang="en-US" dirty="0" smtClean="0"/>
              <a:t> are seen and what is theirs level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857752" y="4929198"/>
            <a:ext cx="42862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should focus on </a:t>
            </a:r>
            <a:r>
              <a:rPr lang="en-US" b="1" dirty="0" smtClean="0"/>
              <a:t>user</a:t>
            </a:r>
            <a:r>
              <a:rPr lang="en-US" dirty="0" smtClean="0"/>
              <a:t> not distortions themselves, and we should choose such a </a:t>
            </a:r>
            <a:r>
              <a:rPr lang="en-US" b="1" dirty="0" smtClean="0"/>
              <a:t>statistical tool </a:t>
            </a:r>
            <a:r>
              <a:rPr lang="en-US" dirty="0" smtClean="0"/>
              <a:t>that helps users’ </a:t>
            </a:r>
            <a:r>
              <a:rPr lang="en-US" b="1" dirty="0" smtClean="0"/>
              <a:t>answers analysis not distortions’ descriptions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people describe things 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make categories, like a service is good, bad, …</a:t>
            </a:r>
          </a:p>
          <a:p>
            <a:r>
              <a:rPr lang="en-US" dirty="0" smtClean="0"/>
              <a:t>In daily life we use numbers very rarely </a:t>
            </a:r>
          </a:p>
          <a:p>
            <a:r>
              <a:rPr lang="en-US" dirty="0" smtClean="0"/>
              <a:t>We often speak about quality in daily life </a:t>
            </a:r>
          </a:p>
          <a:p>
            <a:r>
              <a:rPr lang="en-US" dirty="0" smtClean="0"/>
              <a:t>The distances between different quality descriptions are not equal and are not the same for different people </a:t>
            </a:r>
          </a:p>
          <a:p>
            <a:r>
              <a:rPr lang="en-US" dirty="0" smtClean="0"/>
              <a:t>This is an </a:t>
            </a:r>
            <a:r>
              <a:rPr lang="en-US" b="1" dirty="0" smtClean="0"/>
              <a:t>ordinal variable </a:t>
            </a:r>
            <a:r>
              <a:rPr lang="en-US" dirty="0" smtClean="0"/>
              <a:t>definition – so we should use statistical tool that models ordinal variables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B674-F330-40D2-BB70-8F130FA8A960}" type="slidenum">
              <a:rPr lang="pl-PL" smtClean="0"/>
              <a:pPr/>
              <a:t>11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 assumptions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Opinion score is composed of </a:t>
            </a:r>
            <a:r>
              <a:rPr lang="en-US" b="1" dirty="0" smtClean="0"/>
              <a:t>two</a:t>
            </a:r>
            <a:r>
              <a:rPr lang="en-US" dirty="0" smtClean="0"/>
              <a:t> factors, a </a:t>
            </a:r>
            <a:r>
              <a:rPr lang="en-US" b="1" dirty="0" smtClean="0"/>
              <a:t>deterministic</a:t>
            </a:r>
            <a:r>
              <a:rPr lang="en-US" dirty="0" smtClean="0"/>
              <a:t> being a function of objective metric  and a </a:t>
            </a:r>
            <a:r>
              <a:rPr lang="en-US" b="1" dirty="0" smtClean="0"/>
              <a:t>random component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Knowing the deterministic part we can predict the opinion score value with maximum accuracy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12</a:t>
            </a:fld>
            <a:endParaRPr lang="pl-PL" dirty="0"/>
          </a:p>
        </p:txBody>
      </p:sp>
      <p:graphicFrame>
        <p:nvGraphicFramePr>
          <p:cNvPr id="6" name="Obiekt 5"/>
          <p:cNvGraphicFramePr>
            <a:graphicFrameLocks noChangeAspect="1"/>
          </p:cNvGraphicFramePr>
          <p:nvPr/>
        </p:nvGraphicFramePr>
        <p:xfrm>
          <a:off x="2493963" y="3255963"/>
          <a:ext cx="4338637" cy="1101725"/>
        </p:xfrm>
        <a:graphic>
          <a:graphicData uri="http://schemas.openxmlformats.org/presentationml/2006/ole">
            <p:oleObj spid="_x0000_s58370" name="Równanie" r:id="rId4" imgW="799920" imgH="203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function type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</a:t>
            </a: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Polynomial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Non linear, for example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13</a:t>
            </a:fld>
            <a:endParaRPr lang="pl-PL" dirty="0"/>
          </a:p>
        </p:txBody>
      </p:sp>
      <p:graphicFrame>
        <p:nvGraphicFramePr>
          <p:cNvPr id="6" name="Obiekt 5"/>
          <p:cNvGraphicFramePr>
            <a:graphicFrameLocks noChangeAspect="1"/>
          </p:cNvGraphicFramePr>
          <p:nvPr/>
        </p:nvGraphicFramePr>
        <p:xfrm>
          <a:off x="2346325" y="2000250"/>
          <a:ext cx="4613275" cy="1101725"/>
        </p:xfrm>
        <a:graphic>
          <a:graphicData uri="http://schemas.openxmlformats.org/presentationml/2006/ole">
            <p:oleObj spid="_x0000_s59394" name="Równanie" r:id="rId4" imgW="850680" imgH="203040" progId="Equation.3">
              <p:embed/>
            </p:oleObj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901700" y="3254375"/>
          <a:ext cx="7504113" cy="1308100"/>
        </p:xfrm>
        <a:graphic>
          <a:graphicData uri="http://schemas.openxmlformats.org/presentationml/2006/ole">
            <p:oleObj spid="_x0000_s59395" name="Równanie" r:id="rId5" imgW="1384200" imgH="241200" progId="Equation.3">
              <p:embed/>
            </p:oleObj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060450" y="4429125"/>
          <a:ext cx="7504113" cy="2271713"/>
        </p:xfrm>
        <a:graphic>
          <a:graphicData uri="http://schemas.openxmlformats.org/presentationml/2006/ole">
            <p:oleObj spid="_x0000_s59396" name="Równanie" r:id="rId6" imgW="1384200" imgH="419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27" y="1447822"/>
            <a:ext cx="7515225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B674-F330-40D2-BB70-8F130FA8A960}" type="slidenum">
              <a:rPr lang="pl-PL" smtClean="0"/>
              <a:pPr/>
              <a:t>14</a:t>
            </a:fld>
            <a:endParaRPr lang="pl-PL" dirty="0"/>
          </a:p>
        </p:txBody>
      </p:sp>
      <p:cxnSp>
        <p:nvCxnSpPr>
          <p:cNvPr id="7" name="Łącznik prosty 6"/>
          <p:cNvCxnSpPr/>
          <p:nvPr/>
        </p:nvCxnSpPr>
        <p:spPr>
          <a:xfrm rot="5400000">
            <a:off x="2715009" y="4214421"/>
            <a:ext cx="1143008" cy="79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rot="5400000">
            <a:off x="2678893" y="3178967"/>
            <a:ext cx="214314" cy="1588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 rot="5400000">
            <a:off x="4072331" y="4571611"/>
            <a:ext cx="428628" cy="794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Nawias klamrowy otwierający 13"/>
          <p:cNvSpPr/>
          <p:nvPr/>
        </p:nvSpPr>
        <p:spPr>
          <a:xfrm>
            <a:off x="3071802" y="3643314"/>
            <a:ext cx="142876" cy="107157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2786050" y="400050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endParaRPr lang="pl-PL" i="1" dirty="0"/>
          </a:p>
        </p:txBody>
      </p:sp>
      <p:sp>
        <p:nvSpPr>
          <p:cNvPr id="16" name="Nawias klamrowy otwierający 15"/>
          <p:cNvSpPr/>
          <p:nvPr/>
        </p:nvSpPr>
        <p:spPr>
          <a:xfrm>
            <a:off x="2643174" y="3071810"/>
            <a:ext cx="142876" cy="21431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2357422" y="3000372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r</a:t>
            </a:r>
            <a:r>
              <a:rPr lang="en-US" i="1" baseline="-25000" dirty="0" err="1" smtClean="0"/>
              <a:t>j</a:t>
            </a:r>
            <a:endParaRPr lang="pl-PL" i="1" dirty="0"/>
          </a:p>
        </p:txBody>
      </p:sp>
      <p:sp>
        <p:nvSpPr>
          <p:cNvPr id="18" name="Nawias klamrowy otwierający 17"/>
          <p:cNvSpPr/>
          <p:nvPr/>
        </p:nvSpPr>
        <p:spPr>
          <a:xfrm>
            <a:off x="4143372" y="4357694"/>
            <a:ext cx="142876" cy="42862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3786182" y="4357694"/>
            <a:ext cx="543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r</a:t>
            </a:r>
            <a:r>
              <a:rPr lang="en-US" i="1" baseline="-25000" dirty="0" err="1" smtClean="0"/>
              <a:t>k</a:t>
            </a:r>
            <a:endParaRPr lang="pl-PL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6" grpId="0" animBg="1"/>
      <p:bldP spid="17" grpId="0"/>
      <p:bldP spid="18" grpId="0" animBg="1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least squares function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and intuitive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dirty="0" smtClean="0"/>
              <a:t>definition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order to deal with negative values we have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estimated parameters minimize </a:t>
            </a:r>
          </a:p>
          <a:p>
            <a:endParaRPr lang="en-US" dirty="0" smtClean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15</a:t>
            </a:fld>
            <a:endParaRPr lang="pl-PL" dirty="0"/>
          </a:p>
        </p:txBody>
      </p:sp>
      <p:graphicFrame>
        <p:nvGraphicFramePr>
          <p:cNvPr id="6" name="Obiekt 5"/>
          <p:cNvGraphicFramePr>
            <a:graphicFrameLocks noChangeAspect="1"/>
          </p:cNvGraphicFramePr>
          <p:nvPr/>
        </p:nvGraphicFramePr>
        <p:xfrm>
          <a:off x="2854325" y="2244725"/>
          <a:ext cx="3324225" cy="757238"/>
        </p:xfrm>
        <a:graphic>
          <a:graphicData uri="http://schemas.openxmlformats.org/presentationml/2006/ole">
            <p:oleObj spid="_x0000_s60418" name="Równanie" r:id="rId4" imgW="1002960" imgH="228600" progId="Equation.3">
              <p:embed/>
            </p:oleObj>
          </a:graphicData>
        </a:graphic>
      </p:graphicFrame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2617788" y="3714750"/>
          <a:ext cx="3956050" cy="857250"/>
        </p:xfrm>
        <a:graphic>
          <a:graphicData uri="http://schemas.openxmlformats.org/presentationml/2006/ole">
            <p:oleObj spid="_x0000_s60419" name="Równanie" r:id="rId5" imgW="1193760" imgH="253800" progId="Equation.3">
              <p:embed/>
            </p:oleObj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2482850" y="4929188"/>
          <a:ext cx="4462463" cy="1457325"/>
        </p:xfrm>
        <a:graphic>
          <a:graphicData uri="http://schemas.openxmlformats.org/presentationml/2006/ole">
            <p:oleObj spid="_x0000_s60420" name="Równanie" r:id="rId6" imgW="134604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 advantages and disadvantages 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</a:t>
            </a:r>
            <a:r>
              <a:rPr lang="en-US" dirty="0" smtClean="0"/>
              <a:t>to </a:t>
            </a:r>
            <a:r>
              <a:rPr lang="en-US" b="1" dirty="0" smtClean="0"/>
              <a:t>interpret </a:t>
            </a:r>
          </a:p>
          <a:p>
            <a:r>
              <a:rPr lang="en-US" dirty="0" smtClean="0"/>
              <a:t>Unambiguous and fast estimation algorithm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We estimate </a:t>
            </a:r>
            <a:r>
              <a:rPr lang="en-US" b="1" dirty="0" smtClean="0">
                <a:solidFill>
                  <a:srgbClr val="FF0000"/>
                </a:solidFill>
              </a:rPr>
              <a:t>only the mean value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residuals </a:t>
            </a:r>
            <a:r>
              <a:rPr lang="en-US" dirty="0" smtClean="0">
                <a:solidFill>
                  <a:srgbClr val="FF0000"/>
                </a:solidFill>
              </a:rPr>
              <a:t>should follow </a:t>
            </a:r>
            <a:r>
              <a:rPr lang="en-US" b="1" dirty="0" smtClean="0">
                <a:solidFill>
                  <a:srgbClr val="FF0000"/>
                </a:solidFill>
              </a:rPr>
              <a:t>normal distribution </a:t>
            </a:r>
            <a:r>
              <a:rPr lang="en-US" dirty="0" smtClean="0">
                <a:solidFill>
                  <a:srgbClr val="FF0000"/>
                </a:solidFill>
              </a:rPr>
              <a:t>what is impossible for only 5 MOS answers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polynomial functions we can obtain </a:t>
            </a:r>
            <a:r>
              <a:rPr lang="en-US" b="1" dirty="0" smtClean="0">
                <a:solidFill>
                  <a:srgbClr val="FF0000"/>
                </a:solidFill>
              </a:rPr>
              <a:t>any </a:t>
            </a:r>
            <a:r>
              <a:rPr lang="en-US" dirty="0" smtClean="0">
                <a:solidFill>
                  <a:srgbClr val="FF0000"/>
                </a:solidFill>
              </a:rPr>
              <a:t>or almost any </a:t>
            </a:r>
            <a:r>
              <a:rPr lang="en-US" b="1" dirty="0" smtClean="0">
                <a:solidFill>
                  <a:srgbClr val="FF0000"/>
                </a:solidFill>
              </a:rPr>
              <a:t>value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note that testers’ answers are limited to a range (1-5, 0-10, etc.)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B674-F330-40D2-BB70-8F130FA8A960}" type="slidenum">
              <a:rPr lang="pl-PL" smtClean="0"/>
              <a:pPr/>
              <a:t>16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analysis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Opinion scores are </a:t>
            </a:r>
            <a:r>
              <a:rPr lang="en-US" b="1" dirty="0" smtClean="0"/>
              <a:t>limited</a:t>
            </a:r>
          </a:p>
          <a:p>
            <a:r>
              <a:rPr lang="en-US" dirty="0" smtClean="0"/>
              <a:t>Objective metric can be </a:t>
            </a:r>
            <a:r>
              <a:rPr lang="en-US" b="1" dirty="0" smtClean="0"/>
              <a:t>unlimited</a:t>
            </a:r>
            <a:r>
              <a:rPr lang="en-US" dirty="0" smtClean="0"/>
              <a:t> or almost unlimited</a:t>
            </a:r>
          </a:p>
          <a:p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is a </a:t>
            </a:r>
            <a:r>
              <a:rPr lang="en-US" b="1" dirty="0" smtClean="0"/>
              <a:t>monotonic</a:t>
            </a:r>
            <a:r>
              <a:rPr lang="en-US" dirty="0" smtClean="0"/>
              <a:t> function</a:t>
            </a:r>
          </a:p>
          <a:p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can behave </a:t>
            </a:r>
            <a:r>
              <a:rPr lang="en-US" b="1" dirty="0" smtClean="0"/>
              <a:t>differently</a:t>
            </a:r>
            <a:r>
              <a:rPr lang="en-US" dirty="0" smtClean="0"/>
              <a:t> for </a:t>
            </a:r>
            <a:r>
              <a:rPr lang="en-US" b="1" dirty="0" smtClean="0"/>
              <a:t>high</a:t>
            </a:r>
            <a:r>
              <a:rPr lang="en-US" dirty="0" smtClean="0"/>
              <a:t> MOS values than for </a:t>
            </a:r>
            <a:r>
              <a:rPr lang="en-US" b="1" dirty="0" smtClean="0"/>
              <a:t>low</a:t>
            </a:r>
            <a:r>
              <a:rPr lang="en-US" dirty="0" smtClean="0"/>
              <a:t> MOS values </a:t>
            </a:r>
          </a:p>
          <a:p>
            <a:r>
              <a:rPr lang="en-US" dirty="0" smtClean="0"/>
              <a:t>We should find a function that can model all those features and is relatively simple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17</a:t>
            </a:fld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Asymmetric </a:t>
            </a:r>
            <a:r>
              <a:rPr lang="en-US" dirty="0" err="1" smtClean="0"/>
              <a:t>logit</a:t>
            </a:r>
            <a:r>
              <a:rPr lang="en-US" dirty="0" smtClean="0"/>
              <a:t> function 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18</a:t>
            </a:fld>
            <a:endParaRPr lang="pl-PL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4916" y="1285860"/>
            <a:ext cx="763905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Exact formula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formula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should normalize dependent and independent variables</a:t>
            </a:r>
          </a:p>
          <a:p>
            <a:r>
              <a:rPr lang="en-US" dirty="0" smtClean="0"/>
              <a:t>Note that it is a non linear function therefore a start point is strongly recommended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B674-F330-40D2-BB70-8F130FA8A960}" type="slidenum">
              <a:rPr lang="pl-PL" smtClean="0"/>
              <a:pPr/>
              <a:t>19</a:t>
            </a:fld>
            <a:endParaRPr lang="pl-PL" dirty="0"/>
          </a:p>
        </p:txBody>
      </p:sp>
      <p:graphicFrame>
        <p:nvGraphicFramePr>
          <p:cNvPr id="64514" name="Object 2"/>
          <p:cNvGraphicFramePr>
            <a:graphicFrameLocks noChangeAspect="1"/>
          </p:cNvGraphicFramePr>
          <p:nvPr/>
        </p:nvGraphicFramePr>
        <p:xfrm>
          <a:off x="2285984" y="2285992"/>
          <a:ext cx="4494212" cy="1412875"/>
        </p:xfrm>
        <a:graphic>
          <a:graphicData uri="http://schemas.openxmlformats.org/presentationml/2006/ole">
            <p:oleObj spid="_x0000_s63490" name="Równanie" r:id="rId4" imgW="1574640" imgH="4950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Agenda</a:t>
            </a:r>
            <a:endParaRPr lang="en-US" noProof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AGH doing?</a:t>
            </a:r>
            <a:endParaRPr lang="en-US" sz="3200" noProof="0" dirty="0" smtClean="0"/>
          </a:p>
          <a:p>
            <a:r>
              <a:rPr lang="en-US" sz="3200" dirty="0" smtClean="0"/>
              <a:t>A dog problem</a:t>
            </a:r>
            <a:endParaRPr lang="en-US" sz="320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3200" noProof="0" dirty="0" smtClean="0"/>
              <a:t>A solution – variable types</a:t>
            </a:r>
          </a:p>
          <a:p>
            <a:r>
              <a:rPr lang="en-US" sz="3200" dirty="0" smtClean="0"/>
              <a:t>How can we model ordinal variables</a:t>
            </a:r>
          </a:p>
          <a:p>
            <a:r>
              <a:rPr lang="en-US" sz="3200" dirty="0" smtClean="0"/>
              <a:t>Conclusions</a:t>
            </a:r>
          </a:p>
          <a:p>
            <a:r>
              <a:rPr lang="en-US" sz="3200" noProof="0" dirty="0" err="1" smtClean="0"/>
              <a:t>Rasch</a:t>
            </a:r>
            <a:r>
              <a:rPr lang="en-US" sz="3200" noProof="0" dirty="0" smtClean="0"/>
              <a:t> </a:t>
            </a:r>
            <a:r>
              <a:rPr lang="pl-PL" sz="3200" noProof="0" dirty="0" smtClean="0"/>
              <a:t>model</a:t>
            </a:r>
            <a:r>
              <a:rPr lang="en-US" sz="3200" noProof="0" dirty="0" smtClean="0"/>
              <a:t>?</a:t>
            </a:r>
            <a:endParaRPr lang="en-US" sz="3200" noProof="0" dirty="0" smtClean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2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ALF fitting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B674-F330-40D2-BB70-8F130FA8A960}" type="slidenum">
              <a:rPr lang="pl-PL" smtClean="0"/>
              <a:pPr/>
              <a:t>20</a:t>
            </a:fld>
            <a:endParaRPr lang="pl-PL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4916" y="1285860"/>
            <a:ext cx="763905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 fitting functions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‘</a:t>
            </a:r>
            <a:r>
              <a:rPr lang="en-US" dirty="0" err="1" smtClean="0"/>
              <a:t>fittype</a:t>
            </a:r>
            <a:r>
              <a:rPr lang="en-US" dirty="0" smtClean="0"/>
              <a:t>’ function </a:t>
            </a:r>
          </a:p>
          <a:p>
            <a:pPr lvl="1"/>
            <a:r>
              <a:rPr lang="pl-PL" dirty="0" smtClean="0"/>
              <a:t>model = </a:t>
            </a:r>
            <a:r>
              <a:rPr lang="pl-PL" dirty="0" err="1" smtClean="0"/>
              <a:t>fittype</a:t>
            </a:r>
            <a:r>
              <a:rPr lang="pl-PL" dirty="0" smtClean="0"/>
              <a:t>('(</a:t>
            </a:r>
            <a:r>
              <a:rPr lang="pl-PL" dirty="0" err="1" smtClean="0"/>
              <a:t>exp</a:t>
            </a:r>
            <a:r>
              <a:rPr lang="pl-PL" dirty="0" smtClean="0"/>
              <a:t>(</a:t>
            </a:r>
            <a:r>
              <a:rPr lang="pl-PL" dirty="0" err="1" smtClean="0"/>
              <a:t>a*x+b</a:t>
            </a:r>
            <a:r>
              <a:rPr lang="pl-PL" dirty="0" smtClean="0"/>
              <a:t>)/(1+exp(</a:t>
            </a:r>
            <a:r>
              <a:rPr lang="pl-PL" dirty="0" err="1" smtClean="0"/>
              <a:t>a*x+b</a:t>
            </a:r>
            <a:r>
              <a:rPr lang="pl-PL" dirty="0" smtClean="0"/>
              <a:t>)))^</a:t>
            </a:r>
            <a:r>
              <a:rPr lang="pl-PL" dirty="0" err="1" smtClean="0"/>
              <a:t>c','independent','x</a:t>
            </a:r>
            <a:r>
              <a:rPr lang="pl-PL" dirty="0" smtClean="0"/>
              <a:t>');</a:t>
            </a:r>
            <a:endParaRPr lang="en-US" dirty="0" smtClean="0"/>
          </a:p>
          <a:p>
            <a:r>
              <a:rPr lang="en-US" dirty="0" smtClean="0"/>
              <a:t>‘fit’ function</a:t>
            </a:r>
          </a:p>
          <a:p>
            <a:pPr lvl="1"/>
            <a:r>
              <a:rPr lang="en-US" dirty="0" smtClean="0"/>
              <a:t>fit(</a:t>
            </a:r>
            <a:r>
              <a:rPr lang="en-US" dirty="0" err="1" smtClean="0"/>
              <a:t>x,y,model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fit(</a:t>
            </a:r>
            <a:r>
              <a:rPr lang="en-US" dirty="0" err="1" smtClean="0"/>
              <a:t>x,y,model,’startpoint</a:t>
            </a:r>
            <a:r>
              <a:rPr lang="en-US" dirty="0" smtClean="0"/>
              <a:t>’,[-1 0 1])</a:t>
            </a:r>
          </a:p>
          <a:p>
            <a:pPr lvl="1"/>
            <a:r>
              <a:rPr lang="en-US" dirty="0" smtClean="0"/>
              <a:t>[a b] = fit(</a:t>
            </a:r>
            <a:r>
              <a:rPr lang="en-US" dirty="0" err="1" smtClean="0"/>
              <a:t>x,y,model,’startpoint</a:t>
            </a:r>
            <a:r>
              <a:rPr lang="en-US" dirty="0" smtClean="0"/>
              <a:t>’,[-1 0 1])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				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21</a:t>
            </a:fld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1143000"/>
          </a:xfrm>
        </p:spPr>
        <p:txBody>
          <a:bodyPr/>
          <a:lstStyle/>
          <a:p>
            <a:r>
              <a:rPr lang="en-US" dirty="0" smtClean="0"/>
              <a:t>The least squares methodology conclusions 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Simplicity</a:t>
            </a:r>
          </a:p>
          <a:p>
            <a:r>
              <a:rPr lang="en-US" dirty="0" smtClean="0"/>
              <a:t>For large class of functions the solution is unique</a:t>
            </a:r>
          </a:p>
          <a:p>
            <a:r>
              <a:rPr lang="en-US" dirty="0" smtClean="0"/>
              <a:t>Easy to interpret 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residuals should follow normal distribution</a:t>
            </a:r>
          </a:p>
          <a:p>
            <a:r>
              <a:rPr lang="en-US" dirty="0" smtClean="0"/>
              <a:t>We estimate only mean value</a:t>
            </a:r>
          </a:p>
          <a:p>
            <a:r>
              <a:rPr lang="en-US" dirty="0" smtClean="0"/>
              <a:t>For non linear functions the solution is not unique</a:t>
            </a:r>
          </a:p>
          <a:p>
            <a:r>
              <a:rPr lang="en-US" dirty="0" smtClean="0"/>
              <a:t>The confidence intervals cannot be computed easily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22</a:t>
            </a:fld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Linear Model (GLZ)</a:t>
            </a:r>
            <a:endParaRPr lang="pl-PL" dirty="0"/>
          </a:p>
        </p:txBody>
      </p:sp>
      <p:sp>
        <p:nvSpPr>
          <p:cNvPr id="11" name="Symbol zastępczy zawartości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able to estimate a dependent variable as a function of independent variables for </a:t>
            </a:r>
            <a:r>
              <a:rPr lang="en-US" b="1" dirty="0" smtClean="0"/>
              <a:t>large class </a:t>
            </a:r>
            <a:r>
              <a:rPr lang="en-US" dirty="0" smtClean="0"/>
              <a:t>of dependent variable </a:t>
            </a:r>
            <a:r>
              <a:rPr lang="en-US" b="1" dirty="0" smtClean="0"/>
              <a:t>distributions</a:t>
            </a:r>
          </a:p>
          <a:p>
            <a:r>
              <a:rPr lang="en-US" dirty="0" smtClean="0"/>
              <a:t>The methodology is different nevertheless for </a:t>
            </a:r>
            <a:r>
              <a:rPr lang="en-US" b="1" dirty="0" smtClean="0"/>
              <a:t>normal distribution </a:t>
            </a:r>
            <a:r>
              <a:rPr lang="en-US" dirty="0" smtClean="0"/>
              <a:t>we will obtain almost </a:t>
            </a:r>
            <a:r>
              <a:rPr lang="en-US" b="1" dirty="0" smtClean="0"/>
              <a:t>identical results</a:t>
            </a:r>
          </a:p>
          <a:p>
            <a:r>
              <a:rPr lang="en-US" dirty="0" smtClean="0"/>
              <a:t>Additional output is covariance matrix that makes it possible to use delta method therefore </a:t>
            </a:r>
            <a:r>
              <a:rPr lang="en-US" b="1" dirty="0" smtClean="0"/>
              <a:t>error analysis can be made</a:t>
            </a:r>
            <a:endParaRPr lang="pl-PL" b="1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A06F-7188-4653-94F1-2A797EA87E70}" type="slidenum">
              <a:rPr lang="pl-PL" smtClean="0"/>
              <a:pPr/>
              <a:t>23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Testers’ answers analysis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5 points scale described by words and therefore we do not know the distances between answers</a:t>
            </a:r>
          </a:p>
          <a:p>
            <a:r>
              <a:rPr lang="en-US" dirty="0" smtClean="0"/>
              <a:t>Excellent                    good         fair </a:t>
            </a:r>
          </a:p>
          <a:p>
            <a:r>
              <a:rPr lang="en-US" dirty="0" smtClean="0"/>
              <a:t>We should model the probability that a tester will choose particular answer as a function of objective metric</a:t>
            </a:r>
          </a:p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24</a:t>
            </a:fld>
            <a:endParaRPr lang="pl-PL" dirty="0"/>
          </a:p>
        </p:txBody>
      </p:sp>
      <p:cxnSp>
        <p:nvCxnSpPr>
          <p:cNvPr id="7" name="Łącznik prosty ze strzałką 6"/>
          <p:cNvCxnSpPr/>
          <p:nvPr/>
        </p:nvCxnSpPr>
        <p:spPr>
          <a:xfrm>
            <a:off x="3428992" y="3071810"/>
            <a:ext cx="207170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6286512" y="3071810"/>
            <a:ext cx="928694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iekt 11"/>
          <p:cNvGraphicFramePr>
            <a:graphicFrameLocks noChangeAspect="1"/>
          </p:cNvGraphicFramePr>
          <p:nvPr/>
        </p:nvGraphicFramePr>
        <p:xfrm>
          <a:off x="977900" y="4508500"/>
          <a:ext cx="7808913" cy="849313"/>
        </p:xfrm>
        <a:graphic>
          <a:graphicData uri="http://schemas.openxmlformats.org/presentationml/2006/ole">
            <p:oleObj spid="_x0000_s64514" name="Równanie" r:id="rId4" imgW="18666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answers distribution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25</a:t>
            </a:fld>
            <a:endParaRPr lang="pl-PL" dirty="0"/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5382" y="1428736"/>
            <a:ext cx="824865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428736"/>
            <a:ext cx="9061939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distribution function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26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GLZ estimation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a polynomial function of objective metric</a:t>
            </a:r>
          </a:p>
          <a:p>
            <a:r>
              <a:rPr lang="en-US" dirty="0" smtClean="0"/>
              <a:t>We do not model the opinion score directly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is a link function and for multinomial distribution we use </a:t>
            </a:r>
            <a:r>
              <a:rPr lang="en-US" dirty="0" err="1" smtClean="0"/>
              <a:t>logit</a:t>
            </a:r>
            <a:r>
              <a:rPr lang="en-US" dirty="0" smtClean="0"/>
              <a:t> function</a:t>
            </a:r>
          </a:p>
          <a:p>
            <a:r>
              <a:rPr lang="en-US" dirty="0" smtClean="0"/>
              <a:t>Note that in the simplest case we have 5 parameters (4 different intercepts and </a:t>
            </a:r>
            <a:r>
              <a:rPr lang="el-GR" i="1" dirty="0" smtClean="0"/>
              <a:t>β</a:t>
            </a:r>
            <a:r>
              <a:rPr lang="en-US" dirty="0" smtClean="0"/>
              <a:t>)</a:t>
            </a:r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B674-F330-40D2-BB70-8F130FA8A960}" type="slidenum">
              <a:rPr lang="pl-PL" smtClean="0"/>
              <a:pPr/>
              <a:t>27</a:t>
            </a:fld>
            <a:endParaRPr lang="pl-PL" dirty="0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1174750" y="3143248"/>
          <a:ext cx="6842125" cy="1066800"/>
        </p:xfrm>
        <a:graphic>
          <a:graphicData uri="http://schemas.openxmlformats.org/presentationml/2006/ole">
            <p:oleObj spid="_x0000_s65538" name="Równanie" r:id="rId4" imgW="1523880" imgH="241200" progId="Equation.3">
              <p:embed/>
            </p:oleObj>
          </a:graphicData>
        </a:graphic>
      </p:graphicFrame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 software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use</a:t>
            </a:r>
          </a:p>
          <a:p>
            <a:r>
              <a:rPr lang="en-US" dirty="0" smtClean="0"/>
              <a:t>Menu Statistics</a:t>
            </a:r>
          </a:p>
          <a:p>
            <a:pPr lvl="1"/>
            <a:r>
              <a:rPr lang="en-US" dirty="0" smtClean="0"/>
              <a:t>Advanced Linear/Nonlinear Models</a:t>
            </a:r>
          </a:p>
          <a:p>
            <a:pPr lvl="2"/>
            <a:r>
              <a:rPr lang="en-US" dirty="0" smtClean="0"/>
              <a:t>Generalized Linear/Nonlinear Models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28</a:t>
            </a:fld>
            <a:endParaRPr lang="pl-PL" dirty="0"/>
          </a:p>
        </p:txBody>
      </p:sp>
      <p:pic>
        <p:nvPicPr>
          <p:cNvPr id="972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7177" y="3331550"/>
            <a:ext cx="3631223" cy="3338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obtained from GLZ model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probability of each answer </a:t>
            </a:r>
          </a:p>
          <a:p>
            <a:r>
              <a:rPr lang="en-US" dirty="0" smtClean="0"/>
              <a:t>We know the variance/covariance matrix </a:t>
            </a:r>
          </a:p>
          <a:p>
            <a:r>
              <a:rPr lang="en-US" dirty="0" smtClean="0"/>
              <a:t>Knowing each probability value makes it possible to compute MOS</a:t>
            </a:r>
          </a:p>
          <a:p>
            <a:endParaRPr lang="en-US" dirty="0" smtClean="0"/>
          </a:p>
          <a:p>
            <a:r>
              <a:rPr lang="en-US" dirty="0" smtClean="0"/>
              <a:t>We can answer different questions like </a:t>
            </a:r>
          </a:p>
          <a:p>
            <a:pPr lvl="1"/>
            <a:r>
              <a:rPr lang="en-US" dirty="0" smtClean="0"/>
              <a:t>“how many clients really like the service”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“how many clients will contact call center since the service is poor or worst”</a:t>
            </a:r>
          </a:p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29</a:t>
            </a:fld>
            <a:endParaRPr lang="pl-PL" dirty="0"/>
          </a:p>
        </p:txBody>
      </p:sp>
      <p:graphicFrame>
        <p:nvGraphicFramePr>
          <p:cNvPr id="6" name="Obiekt 5"/>
          <p:cNvGraphicFramePr>
            <a:graphicFrameLocks noChangeAspect="1"/>
          </p:cNvGraphicFramePr>
          <p:nvPr/>
        </p:nvGraphicFramePr>
        <p:xfrm>
          <a:off x="214282" y="3286124"/>
          <a:ext cx="8611345" cy="601666"/>
        </p:xfrm>
        <a:graphic>
          <a:graphicData uri="http://schemas.openxmlformats.org/presentationml/2006/ole">
            <p:oleObj spid="_x0000_s66562" name="Równanie" r:id="rId4" imgW="2908080" imgH="203040" progId="Equation.3">
              <p:embed/>
            </p:oleObj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3687763" y="4541849"/>
          <a:ext cx="1804987" cy="601663"/>
        </p:xfrm>
        <a:graphic>
          <a:graphicData uri="http://schemas.openxmlformats.org/presentationml/2006/ole">
            <p:oleObj spid="_x0000_s66563" name="Równanie" r:id="rId5" imgW="609480" imgH="203040" progId="Equation.3">
              <p:embed/>
            </p:oleObj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3714744" y="5857892"/>
          <a:ext cx="1804987" cy="601662"/>
        </p:xfrm>
        <a:graphic>
          <a:graphicData uri="http://schemas.openxmlformats.org/presentationml/2006/ole">
            <p:oleObj spid="_x0000_s66564" name="Równanie" r:id="rId6" imgW="6094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group 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3</a:t>
            </a:fld>
            <a:endParaRPr lang="pl-PL" dirty="0"/>
          </a:p>
        </p:txBody>
      </p:sp>
      <p:pic>
        <p:nvPicPr>
          <p:cNvPr id="56323" name="Picture 3" descr="C:\Documents and Settings\Lucjan\Local Settings\Temporary Internet Files\Content.IE5\F4CJCTS7\MCj039693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572008"/>
            <a:ext cx="1847850" cy="509588"/>
          </a:xfrm>
          <a:prstGeom prst="rect">
            <a:avLst/>
          </a:prstGeom>
          <a:noFill/>
        </p:spPr>
      </p:pic>
      <p:pic>
        <p:nvPicPr>
          <p:cNvPr id="56324" name="Picture 4" descr="C:\Documents and Settings\Lucjan\Local Settings\Temporary Internet Files\Content.IE5\33LH0MPU\MPj0410166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02856" y="1643050"/>
            <a:ext cx="3341144" cy="2252662"/>
          </a:xfrm>
          <a:prstGeom prst="rect">
            <a:avLst/>
          </a:prstGeom>
          <a:noFill/>
        </p:spPr>
      </p:pic>
      <p:cxnSp>
        <p:nvCxnSpPr>
          <p:cNvPr id="10" name="Łącznik prosty 9"/>
          <p:cNvCxnSpPr>
            <a:stCxn id="56323" idx="0"/>
            <a:endCxn id="56326" idx="2"/>
          </p:cNvCxnSpPr>
          <p:nvPr/>
        </p:nvCxnSpPr>
        <p:spPr>
          <a:xfrm rot="16200000" flipV="1">
            <a:off x="722274" y="4156075"/>
            <a:ext cx="827105" cy="47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Błyskawica 10"/>
          <p:cNvSpPr/>
          <p:nvPr/>
        </p:nvSpPr>
        <p:spPr>
          <a:xfrm rot="6821864">
            <a:off x="1335816" y="3621840"/>
            <a:ext cx="914400" cy="914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1714480" y="1500174"/>
            <a:ext cx="32458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Objective Metric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Piotr</a:t>
            </a:r>
            <a:r>
              <a:rPr lang="en-US" sz="2000" dirty="0" smtClean="0"/>
              <a:t> </a:t>
            </a:r>
            <a:r>
              <a:rPr lang="en-US" sz="2000" dirty="0" err="1" smtClean="0"/>
              <a:t>Romaniak</a:t>
            </a:r>
            <a:endParaRPr lang="en-US" sz="2000" dirty="0" smtClean="0"/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Mikolaj</a:t>
            </a:r>
            <a:r>
              <a:rPr lang="en-US" sz="2000" dirty="0" smtClean="0"/>
              <a:t> </a:t>
            </a:r>
            <a:r>
              <a:rPr lang="en-US" sz="2000" dirty="0" err="1" smtClean="0"/>
              <a:t>Leszczuk</a:t>
            </a:r>
            <a:endParaRPr lang="pl-PL" sz="2000" dirty="0"/>
          </a:p>
        </p:txBody>
      </p:sp>
      <p:pic>
        <p:nvPicPr>
          <p:cNvPr id="56325" name="Picture 5" descr="C:\Documents and Settings\Lucjan\Local Settings\Temporary Internet Files\Content.IE5\WZ7N9M61\MPj043127500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4786322"/>
            <a:ext cx="2273260" cy="1514915"/>
          </a:xfrm>
          <a:prstGeom prst="rect">
            <a:avLst/>
          </a:prstGeom>
          <a:noFill/>
        </p:spPr>
      </p:pic>
      <p:cxnSp>
        <p:nvCxnSpPr>
          <p:cNvPr id="19" name="Łącznik prosty ze strzałką 18"/>
          <p:cNvCxnSpPr>
            <a:stCxn id="56324" idx="2"/>
            <a:endCxn id="56325" idx="0"/>
          </p:cNvCxnSpPr>
          <p:nvPr/>
        </p:nvCxnSpPr>
        <p:spPr>
          <a:xfrm rot="5400000">
            <a:off x="6967261" y="4280155"/>
            <a:ext cx="890610" cy="1217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pole tekstowe 19"/>
          <p:cNvSpPr txBox="1"/>
          <p:nvPr/>
        </p:nvSpPr>
        <p:spPr>
          <a:xfrm>
            <a:off x="1357290" y="5357826"/>
            <a:ext cx="43806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subjective answers’ analysis</a:t>
            </a:r>
          </a:p>
          <a:p>
            <a:r>
              <a:rPr lang="en-US" sz="2000" dirty="0" smtClean="0"/>
              <a:t>	Lucjan Janowski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Zdzislaw</a:t>
            </a:r>
            <a:r>
              <a:rPr lang="en-US" sz="2000" dirty="0" smtClean="0"/>
              <a:t> </a:t>
            </a:r>
            <a:r>
              <a:rPr lang="en-US" sz="2000" dirty="0" err="1" smtClean="0"/>
              <a:t>Papir</a:t>
            </a:r>
            <a:endParaRPr lang="pl-PL" sz="2000" dirty="0"/>
          </a:p>
        </p:txBody>
      </p:sp>
      <p:cxnSp>
        <p:nvCxnSpPr>
          <p:cNvPr id="21" name="Łącznik prosty ze strzałką 20"/>
          <p:cNvCxnSpPr>
            <a:stCxn id="20" idx="3"/>
            <a:endCxn id="56325" idx="1"/>
          </p:cNvCxnSpPr>
          <p:nvPr/>
        </p:nvCxnSpPr>
        <p:spPr>
          <a:xfrm flipV="1">
            <a:off x="5737976" y="5543780"/>
            <a:ext cx="477098" cy="321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56326" name="Picture 6" descr="C:\Documents and Settings\Lucjan\Local Settings\Temporary Internet Files\Content.IE5\F4CJCTS7\MCj0398453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2071678"/>
            <a:ext cx="1838325" cy="1673225"/>
          </a:xfrm>
          <a:prstGeom prst="rect">
            <a:avLst/>
          </a:prstGeom>
          <a:noFill/>
        </p:spPr>
      </p:pic>
      <p:cxnSp>
        <p:nvCxnSpPr>
          <p:cNvPr id="17" name="Łącznik prosty ze strzałką 16"/>
          <p:cNvCxnSpPr>
            <a:stCxn id="12" idx="2"/>
          </p:cNvCxnSpPr>
          <p:nvPr/>
        </p:nvCxnSpPr>
        <p:spPr>
          <a:xfrm rot="5400000">
            <a:off x="2247949" y="1625179"/>
            <a:ext cx="198786" cy="19801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method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parameters estimated on the basis of MLE (Maximum Likelihood Estimation) we can use delta method</a:t>
            </a:r>
          </a:p>
          <a:p>
            <a:r>
              <a:rPr lang="en-US" dirty="0" smtClean="0"/>
              <a:t>Delta method approximates variance of a function of the model parameters</a:t>
            </a:r>
          </a:p>
          <a:p>
            <a:r>
              <a:rPr lang="en-US" dirty="0" smtClean="0"/>
              <a:t>We can use the obtained variance to compute confidence interval</a:t>
            </a:r>
          </a:p>
          <a:p>
            <a:r>
              <a:rPr lang="en-US" dirty="0" smtClean="0"/>
              <a:t>Since we compute MOS we can focus on MOS confidence interval computation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30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regression confidence interval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31</a:t>
            </a:fld>
            <a:endParaRPr lang="pl-PL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2516" y="1428736"/>
            <a:ext cx="779145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GLZ confidence interval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32</a:t>
            </a:fld>
            <a:endParaRPr lang="pl-PL" dirty="0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2516" y="1428736"/>
            <a:ext cx="779145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Linear regression </a:t>
            </a:r>
            <a:r>
              <a:rPr lang="en-US" dirty="0" smtClean="0"/>
              <a:t>is simple and can show us trends for the </a:t>
            </a:r>
            <a:r>
              <a:rPr lang="en-US" b="1" dirty="0" smtClean="0"/>
              <a:t>mean value only</a:t>
            </a:r>
          </a:p>
          <a:p>
            <a:r>
              <a:rPr lang="en-US" dirty="0" smtClean="0"/>
              <a:t>GLZ supports estimation of </a:t>
            </a:r>
            <a:r>
              <a:rPr lang="en-US" b="1" dirty="0" smtClean="0"/>
              <a:t>each answer probability</a:t>
            </a:r>
          </a:p>
          <a:p>
            <a:r>
              <a:rPr lang="en-US" dirty="0" smtClean="0"/>
              <a:t>We can use each answer probability to find different information not only MOS. Those information are much more understandable since they are based on the test wording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confidence intervals </a:t>
            </a:r>
            <a:r>
              <a:rPr lang="en-US" dirty="0" smtClean="0"/>
              <a:t>for GLZ approximation can be computed using </a:t>
            </a:r>
            <a:r>
              <a:rPr lang="en-US" b="1" dirty="0" smtClean="0"/>
              <a:t>delta method </a:t>
            </a:r>
            <a:r>
              <a:rPr lang="en-US" dirty="0" smtClean="0"/>
              <a:t>and they are more realistic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B674-F330-40D2-BB70-8F130FA8A960}" type="slidenum">
              <a:rPr lang="pl-PL" smtClean="0"/>
              <a:pPr/>
              <a:t>33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34</a:t>
            </a:fld>
            <a:endParaRPr lang="pl-PL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janowski@kt.agh.edu.pl</a:t>
            </a:r>
            <a:endParaRPr lang="pl-PL" dirty="0"/>
          </a:p>
        </p:txBody>
      </p:sp>
      <p:pic>
        <p:nvPicPr>
          <p:cNvPr id="61443" name="Picture 3" descr="C:\Documents and Settings\Lucjan\Local Settings\Temporary Internet Files\Content.IE5\X2DQDZ4Z\MCj0234625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000240"/>
            <a:ext cx="3071834" cy="34299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Chi^2 Pearson test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single PVS we have table: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can decide with particular probability if rows follow the same distribution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B674-F330-40D2-BB70-8F130FA8A960}" type="slidenum">
              <a:rPr lang="pl-PL" smtClean="0"/>
              <a:pPr/>
              <a:t>35</a:t>
            </a:fld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428728" y="2285992"/>
          <a:ext cx="6096000" cy="25958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714380"/>
                <a:gridCol w="1317620"/>
                <a:gridCol w="1016000"/>
                <a:gridCol w="1016000"/>
                <a:gridCol w="1016000"/>
                <a:gridCol w="10160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ILG</a:t>
                      </a:r>
                      <a:endParaRPr lang="pl-PL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OS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pl-PL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pl-PL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pl-PL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pl-PL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pl-PL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B050">
                        <a:alpha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pl-P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pl-P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pl-P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pl-P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pl-PL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subjective answers’ analysis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Removing not relevant testers. We are using specific latent class model called </a:t>
            </a:r>
            <a:r>
              <a:rPr lang="en-US" dirty="0" err="1" smtClean="0"/>
              <a:t>Rasch</a:t>
            </a:r>
            <a:r>
              <a:rPr lang="en-US" dirty="0" smtClean="0"/>
              <a:t> model. It gives much more information than only who is not relevant </a:t>
            </a:r>
          </a:p>
          <a:p>
            <a:r>
              <a:rPr lang="en-US" dirty="0" smtClean="0"/>
              <a:t>Using asymmetric </a:t>
            </a:r>
            <a:r>
              <a:rPr lang="en-US" dirty="0" err="1" smtClean="0"/>
              <a:t>logit</a:t>
            </a:r>
            <a:r>
              <a:rPr lang="en-US" dirty="0" smtClean="0"/>
              <a:t> function to model 11 point scale. We use bootstrap method to compute confidence intervals. </a:t>
            </a:r>
          </a:p>
          <a:p>
            <a:r>
              <a:rPr lang="en-US" dirty="0" smtClean="0"/>
              <a:t>Using Generalized linear model (GLZ) to analyze 5 point scale 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B674-F330-40D2-BB70-8F130FA8A960}" type="slidenum">
              <a:rPr lang="pl-PL" smtClean="0"/>
              <a:pPr/>
              <a:t>4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statistics starts to be tricky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Statistically </a:t>
            </a:r>
            <a:r>
              <a:rPr lang="en-US" smtClean="0"/>
              <a:t>speaking me </a:t>
            </a:r>
            <a:r>
              <a:rPr lang="en-US" dirty="0" smtClean="0"/>
              <a:t>and my dog have three legs each …</a:t>
            </a:r>
          </a:p>
          <a:p>
            <a:r>
              <a:rPr lang="en-US" dirty="0" smtClean="0"/>
              <a:t>Is it an argument that statistics does not work?</a:t>
            </a:r>
          </a:p>
          <a:p>
            <a:r>
              <a:rPr lang="en-US" dirty="0" smtClean="0"/>
              <a:t>Maybe it is a correct result. We could wonder how many tracks we will see</a:t>
            </a:r>
          </a:p>
          <a:p>
            <a:r>
              <a:rPr lang="en-US" b="1" dirty="0" smtClean="0"/>
              <a:t>What </a:t>
            </a:r>
            <a:r>
              <a:rPr lang="en-US" dirty="0" smtClean="0"/>
              <a:t>kind of information are we looking for?</a:t>
            </a:r>
          </a:p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5</a:t>
            </a:fld>
            <a:endParaRPr lang="pl-PL" dirty="0"/>
          </a:p>
        </p:txBody>
      </p:sp>
      <p:pic>
        <p:nvPicPr>
          <p:cNvPr id="56322" name="Picture 2" descr="C:\Documents and Settings\Lucjan\Local Settings\Temporary Internet Files\Content.IE5\X2DQDZ4Z\MCj0430089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714884"/>
            <a:ext cx="1797050" cy="1606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 types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features that an object has can be described by numbers</a:t>
            </a:r>
          </a:p>
          <a:p>
            <a:r>
              <a:rPr lang="en-US" dirty="0" smtClean="0"/>
              <a:t>A person can be described by numerous different features</a:t>
            </a:r>
          </a:p>
          <a:p>
            <a:pPr lvl="1"/>
            <a:r>
              <a:rPr lang="en-US" dirty="0" smtClean="0"/>
              <a:t>Weight and height are </a:t>
            </a:r>
            <a:r>
              <a:rPr lang="en-US" b="1" dirty="0" smtClean="0"/>
              <a:t>interval</a:t>
            </a:r>
            <a:r>
              <a:rPr lang="en-US" dirty="0" smtClean="0"/>
              <a:t> variables (more precisely </a:t>
            </a:r>
            <a:r>
              <a:rPr lang="en-US" b="1" dirty="0" smtClean="0"/>
              <a:t>ratio </a:t>
            </a:r>
            <a:r>
              <a:rPr lang="en-US" dirty="0" smtClean="0"/>
              <a:t>variables)</a:t>
            </a:r>
          </a:p>
          <a:p>
            <a:pPr lvl="1"/>
            <a:r>
              <a:rPr lang="en-US" dirty="0" smtClean="0"/>
              <a:t>Education and socio economic class </a:t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b="1" dirty="0" smtClean="0"/>
              <a:t>ordinal</a:t>
            </a:r>
            <a:r>
              <a:rPr lang="en-US" dirty="0" smtClean="0"/>
              <a:t> variables </a:t>
            </a:r>
          </a:p>
          <a:p>
            <a:pPr lvl="1"/>
            <a:r>
              <a:rPr lang="en-US" dirty="0" smtClean="0"/>
              <a:t>Sex and religion are </a:t>
            </a:r>
            <a:r>
              <a:rPr lang="en-US" b="1" dirty="0" smtClean="0"/>
              <a:t>nominal </a:t>
            </a:r>
            <a:br>
              <a:rPr lang="en-US" b="1" dirty="0" smtClean="0"/>
            </a:br>
            <a:r>
              <a:rPr lang="en-US" dirty="0" smtClean="0"/>
              <a:t>variables</a:t>
            </a:r>
          </a:p>
          <a:p>
            <a:pPr lvl="1"/>
            <a:endParaRPr lang="en-US" dirty="0" smtClean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6</a:t>
            </a:fld>
            <a:endParaRPr lang="pl-PL" dirty="0"/>
          </a:p>
        </p:txBody>
      </p:sp>
      <p:pic>
        <p:nvPicPr>
          <p:cNvPr id="6" name="Picture 2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4950" y="3929066"/>
            <a:ext cx="1289050" cy="1809750"/>
          </a:xfrm>
          <a:prstGeom prst="rect">
            <a:avLst/>
          </a:prstGeom>
          <a:noFill/>
        </p:spPr>
      </p:pic>
      <p:pic>
        <p:nvPicPr>
          <p:cNvPr id="12" name="Picture 3" descr="C:\Program Files\Microsoft Office\MEDIA\CAGCAT10\j0199036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071942"/>
            <a:ext cx="1570038" cy="173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consequences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We can ask what is the average weight of people in the room. For </a:t>
            </a:r>
            <a:r>
              <a:rPr lang="en-US" sz="2000" b="1" dirty="0" smtClean="0"/>
              <a:t>interval </a:t>
            </a:r>
            <a:r>
              <a:rPr lang="en-US" sz="2000" dirty="0" smtClean="0"/>
              <a:t>variables we can use any statistics we would like</a:t>
            </a:r>
          </a:p>
          <a:p>
            <a:pPr>
              <a:buNone/>
            </a:pPr>
            <a:r>
              <a:rPr lang="en-US" sz="2000" dirty="0" smtClean="0"/>
              <a:t>We can ask how many people have PhD degree, how many people have finished at least high school. We </a:t>
            </a:r>
            <a:r>
              <a:rPr lang="en-US" sz="2000" b="1" dirty="0" smtClean="0"/>
              <a:t>cannot </a:t>
            </a:r>
            <a:r>
              <a:rPr lang="en-US" sz="2000" dirty="0" smtClean="0"/>
              <a:t>say what is the </a:t>
            </a:r>
            <a:r>
              <a:rPr lang="en-US" sz="2000" b="1" dirty="0" smtClean="0"/>
              <a:t>average</a:t>
            </a:r>
            <a:r>
              <a:rPr lang="en-US" sz="2000" dirty="0" smtClean="0"/>
              <a:t> education level. For </a:t>
            </a:r>
            <a:r>
              <a:rPr lang="en-US" sz="2000" b="1" dirty="0" smtClean="0"/>
              <a:t>ordinal</a:t>
            </a:r>
            <a:r>
              <a:rPr lang="en-US" sz="2000" dirty="0" smtClean="0"/>
              <a:t> variables we can determine probability and </a:t>
            </a:r>
            <a:r>
              <a:rPr lang="en-US" sz="2000" i="1" dirty="0" smtClean="0"/>
              <a:t>p</a:t>
            </a:r>
            <a:r>
              <a:rPr lang="en-US" sz="2000" dirty="0" smtClean="0"/>
              <a:t>-percentile</a:t>
            </a:r>
          </a:p>
          <a:p>
            <a:pPr>
              <a:buNone/>
            </a:pPr>
            <a:r>
              <a:rPr lang="en-US" sz="2000" dirty="0" smtClean="0"/>
              <a:t>We can ask how many people are Christian but we cannot say how many people are at least Christian. For </a:t>
            </a:r>
            <a:r>
              <a:rPr lang="en-US" sz="2000" b="1" dirty="0" smtClean="0"/>
              <a:t>nominal</a:t>
            </a:r>
            <a:r>
              <a:rPr lang="en-US" sz="2000" dirty="0" smtClean="0"/>
              <a:t> variables we can determine probability only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7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Ordinal variables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</a:t>
            </a:r>
            <a:r>
              <a:rPr lang="en-US" b="1" dirty="0" smtClean="0"/>
              <a:t>order</a:t>
            </a:r>
            <a:r>
              <a:rPr lang="en-US" dirty="0" smtClean="0"/>
              <a:t> but </a:t>
            </a:r>
            <a:r>
              <a:rPr lang="en-US" b="1" dirty="0" smtClean="0"/>
              <a:t>NOT distance </a:t>
            </a:r>
            <a:r>
              <a:rPr lang="en-US" dirty="0" smtClean="0"/>
              <a:t>between different values</a:t>
            </a:r>
          </a:p>
          <a:p>
            <a:r>
              <a:rPr lang="en-US" dirty="0" smtClean="0"/>
              <a:t>Car size (Economy, Compact, Mid size, Standard…), quality (Excellent, Good, Fair, Poor, Bad)</a:t>
            </a:r>
          </a:p>
          <a:p>
            <a:r>
              <a:rPr lang="en-US" dirty="0" smtClean="0"/>
              <a:t>We </a:t>
            </a:r>
            <a:r>
              <a:rPr lang="en-US" b="1" dirty="0" smtClean="0"/>
              <a:t>do not know distance </a:t>
            </a:r>
            <a:r>
              <a:rPr lang="en-US" dirty="0" smtClean="0"/>
              <a:t>between any two answers therefore we are </a:t>
            </a:r>
            <a:r>
              <a:rPr lang="en-US" b="1" dirty="0" smtClean="0"/>
              <a:t>limited to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Median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-percentile</a:t>
            </a:r>
          </a:p>
          <a:p>
            <a:pPr lvl="1"/>
            <a:r>
              <a:rPr lang="en-US" dirty="0" smtClean="0"/>
              <a:t>probability</a:t>
            </a:r>
          </a:p>
          <a:p>
            <a:endParaRPr lang="en-US" dirty="0" smtClean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8</a:t>
            </a:fld>
            <a:endParaRPr lang="pl-PL" dirty="0"/>
          </a:p>
        </p:txBody>
      </p:sp>
      <p:pic>
        <p:nvPicPr>
          <p:cNvPr id="59396" name="Picture 4" descr="C:\Documents and Settings\Lucjan\Local Settings\Temporary Internet Files\Content.IE5\P2DW07OF\MCj040638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32288" y="5372100"/>
            <a:ext cx="1981200" cy="1212850"/>
          </a:xfrm>
          <a:prstGeom prst="rect">
            <a:avLst/>
          </a:prstGeom>
          <a:noFill/>
        </p:spPr>
      </p:pic>
      <p:pic>
        <p:nvPicPr>
          <p:cNvPr id="59397" name="Picture 5" descr="C:\Documents and Settings\Lucjan\Local Settings\Temporary Internet Files\Content.IE5\P2DW07OF\MCj0429613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64375" y="4603750"/>
            <a:ext cx="1838325" cy="113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distances are not equal?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observed two extreme behaviors</a:t>
            </a:r>
          </a:p>
          <a:p>
            <a:pPr lvl="1"/>
            <a:r>
              <a:rPr lang="en-US" dirty="0" smtClean="0"/>
              <a:t>Very large distance between extreme answers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Very small probability of non extreme answers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2009 I 27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1D7F-3D94-4A62-84F1-F0B1EE7E57F7}" type="slidenum">
              <a:rPr lang="pl-PL" smtClean="0"/>
              <a:pPr/>
              <a:t>9</a:t>
            </a:fld>
            <a:endParaRPr lang="pl-PL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571604" y="2500306"/>
          <a:ext cx="6096000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1571604" y="4429132"/>
          <a:ext cx="6096000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6" grpId="0">
        <p:bldAsOne/>
      </p:bldGraphic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5658</TotalTime>
  <Words>1512</Words>
  <Application>Microsoft Office PowerPoint</Application>
  <PresentationFormat>Pokaz na ekranie (4:3)</PresentationFormat>
  <Paragraphs>343</Paragraphs>
  <Slides>35</Slides>
  <Notes>35</Notes>
  <HiddenSlides>10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7" baseType="lpstr">
      <vt:lpstr>Projekt domyślny</vt:lpstr>
      <vt:lpstr>Równanie</vt:lpstr>
      <vt:lpstr>Generalized Linear Model</vt:lpstr>
      <vt:lpstr>Agenda</vt:lpstr>
      <vt:lpstr>Our group </vt:lpstr>
      <vt:lpstr>The subjective answers’ analysis</vt:lpstr>
      <vt:lpstr>When statistics starts to be tricky</vt:lpstr>
      <vt:lpstr>Random variable types</vt:lpstr>
      <vt:lpstr>The consequences</vt:lpstr>
      <vt:lpstr>Ordinal variables</vt:lpstr>
      <vt:lpstr>Why distances are not equal?</vt:lpstr>
      <vt:lpstr>Why do we use subjective tests?</vt:lpstr>
      <vt:lpstr>How people describe things </vt:lpstr>
      <vt:lpstr>Linear regression assumptions</vt:lpstr>
      <vt:lpstr>A function type</vt:lpstr>
      <vt:lpstr>Distance</vt:lpstr>
      <vt:lpstr>The least squares function</vt:lpstr>
      <vt:lpstr>Linear regression advantages and disadvantages </vt:lpstr>
      <vt:lpstr>The problem analysis</vt:lpstr>
      <vt:lpstr>Asymmetric logit function </vt:lpstr>
      <vt:lpstr>Exact formula </vt:lpstr>
      <vt:lpstr>ALF fitting</vt:lpstr>
      <vt:lpstr>Matlab fitting functions</vt:lpstr>
      <vt:lpstr>The least squares methodology conclusions </vt:lpstr>
      <vt:lpstr>Generalized Linear Model (GLZ)</vt:lpstr>
      <vt:lpstr>Testers’ answers analysis </vt:lpstr>
      <vt:lpstr>The answers distribution</vt:lpstr>
      <vt:lpstr>Cumulative distribution function</vt:lpstr>
      <vt:lpstr>GLZ estimation</vt:lpstr>
      <vt:lpstr>STATISTICA software</vt:lpstr>
      <vt:lpstr>Information obtained from GLZ model</vt:lpstr>
      <vt:lpstr>Delta method</vt:lpstr>
      <vt:lpstr>Linear regression confidence interval</vt:lpstr>
      <vt:lpstr>GLZ confidence interval</vt:lpstr>
      <vt:lpstr>Conclusions</vt:lpstr>
      <vt:lpstr>janowski@kt.agh.edu.pl</vt:lpstr>
      <vt:lpstr>Chi^2 Pearson test</vt:lpstr>
    </vt:vector>
  </TitlesOfParts>
  <Company>AGH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Mikołaj</dc:creator>
  <cp:lastModifiedBy>Lucjan Janowski</cp:lastModifiedBy>
  <cp:revision>234</cp:revision>
  <dcterms:created xsi:type="dcterms:W3CDTF">2007-09-26T12:45:04Z</dcterms:created>
  <dcterms:modified xsi:type="dcterms:W3CDTF">2009-01-27T15:37:47Z</dcterms:modified>
</cp:coreProperties>
</file>